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81" r:id="rId4"/>
    <p:sldId id="290" r:id="rId5"/>
    <p:sldId id="282" r:id="rId6"/>
    <p:sldId id="284" r:id="rId7"/>
    <p:sldId id="286" r:id="rId8"/>
    <p:sldId id="291" r:id="rId9"/>
    <p:sldId id="300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lt-LT" sz="1800" b="1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Atsakiusiųjų apklausą darbuotojų stažas Migracijos departamente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Series1</c:v>
          </c:tx>
          <c:spPr>
            <a:solidFill>
              <a:srgbClr val="8497B0"/>
            </a:solidFill>
            <a:ln>
              <a:noFill/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4"/>
              <c:pt idx="0">
                <c:v>Iki 1 m.</c:v>
              </c:pt>
              <c:pt idx="1">
                <c:v>1 - 3 m.</c:v>
              </c:pt>
              <c:pt idx="2">
                <c:v>3 - 5 m.</c:v>
              </c:pt>
              <c:pt idx="3">
                <c:v>Virš 5 m.</c:v>
              </c:pt>
            </c:strLit>
          </c:cat>
          <c:val>
            <c:numLit>
              <c:formatCode>General</c:formatCode>
              <c:ptCount val="4"/>
              <c:pt idx="0">
                <c:v>0.20805369127516779</c:v>
              </c:pt>
              <c:pt idx="1">
                <c:v>8.7248322147651006E-2</c:v>
              </c:pt>
              <c:pt idx="2">
                <c:v>7.3825503355704702E-2</c:v>
              </c:pt>
              <c:pt idx="3">
                <c:v>0.63087248322147649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62072768"/>
        <c:axId val="462072440"/>
      </c:barChart>
      <c:valAx>
        <c:axId val="46207244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462072768"/>
        <c:crosses val="autoZero"/>
        <c:crossBetween val="between"/>
      </c:valAx>
      <c:catAx>
        <c:axId val="462072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46207244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400" b="0" i="0" u="none" strike="noStrike" kern="1200" baseline="0">
          <a:solidFill>
            <a:srgbClr val="000000"/>
          </a:solidFill>
          <a:latin typeface="Calibri"/>
        </a:defRPr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4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lt-LT" sz="144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Apklausą atsakiusių darbuotojų pagrindinė darbo sritis</a:t>
            </a:r>
          </a:p>
        </c:rich>
      </c:tx>
      <c:layout>
        <c:manualLayout>
          <c:xMode val="edge"/>
          <c:yMode val="edge"/>
          <c:x val="0.13585214828542727"/>
          <c:y val="2.5085428723803507E-2"/>
        </c:manualLayout>
      </c:layout>
      <c:overlay val="0"/>
      <c:spPr>
        <a:noFill/>
        <a:ln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Series1</c:v>
          </c:tx>
          <c:spPr>
            <a:solidFill>
              <a:srgbClr val="8497B0"/>
            </a:solidFill>
            <a:ln>
              <a:noFill/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5"/>
              <c:pt idx="0">
                <c:v>Aptarnavimo skyriaus klausimai</c:v>
              </c:pt>
              <c:pt idx="1">
                <c:v>Imigracijos skyriaus klausimai</c:v>
              </c:pt>
              <c:pt idx="2">
                <c:v>Administraciniai, teisės ir kt. klausimai</c:v>
              </c:pt>
              <c:pt idx="3">
                <c:v>Kontrolės skyriaus klausimai</c:v>
              </c:pt>
              <c:pt idx="4">
                <c:v>Kita (pvz. pilietybės skyriaus klausimai)</c:v>
              </c:pt>
            </c:strLit>
          </c:cat>
          <c:val>
            <c:numLit>
              <c:formatCode>General</c:formatCode>
              <c:ptCount val="5"/>
              <c:pt idx="0">
                <c:v>0.46308724832214765</c:v>
              </c:pt>
              <c:pt idx="1">
                <c:v>0.16778523489932887</c:v>
              </c:pt>
              <c:pt idx="2">
                <c:v>0.10067114093959731</c:v>
              </c:pt>
              <c:pt idx="3">
                <c:v>4.0268456375838924E-2</c:v>
              </c:pt>
              <c:pt idx="4">
                <c:v>0.22818791946308725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31384992"/>
        <c:axId val="531386304"/>
      </c:barChart>
      <c:valAx>
        <c:axId val="531386304"/>
        <c:scaling>
          <c:orientation val="minMax"/>
          <c:max val="1"/>
        </c:scaling>
        <c:delete val="1"/>
        <c:axPos val="t"/>
        <c:numFmt formatCode="0.0%" sourceLinked="0"/>
        <c:majorTickMark val="none"/>
        <c:minorTickMark val="none"/>
        <c:tickLblPos val="nextTo"/>
        <c:crossAx val="531384992"/>
        <c:crosses val="autoZero"/>
        <c:crossBetween val="between"/>
      </c:valAx>
      <c:catAx>
        <c:axId val="531384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53138630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200" b="0" i="0" u="none" strike="noStrike" kern="1200" baseline="0">
          <a:solidFill>
            <a:srgbClr val="000000"/>
          </a:solidFill>
          <a:latin typeface="Calibri"/>
        </a:defRPr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lt-LT" sz="1800" b="1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Darbuotojų pasitenkinimas priklausomai nuo darbo stažo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Iki 1 m.</c:v>
          </c:tx>
          <c:spPr>
            <a:solidFill>
              <a:srgbClr val="767171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0</c:v>
              </c:pt>
              <c:pt idx="1">
                <c:v>0</c:v>
              </c:pt>
              <c:pt idx="2">
                <c:v>3.2258064516129031E-2</c:v>
              </c:pt>
              <c:pt idx="3">
                <c:v>0</c:v>
              </c:pt>
              <c:pt idx="4">
                <c:v>0.22580645161290322</c:v>
              </c:pt>
              <c:pt idx="5">
                <c:v>3.2258064516129031E-2</c:v>
              </c:pt>
              <c:pt idx="6">
                <c:v>0.22580645161290322</c:v>
              </c:pt>
              <c:pt idx="7">
                <c:v>0.12903225806451613</c:v>
              </c:pt>
              <c:pt idx="8">
                <c:v>0.19354838709677419</c:v>
              </c:pt>
              <c:pt idx="9">
                <c:v>0.16129032258064516</c:v>
              </c:pt>
            </c:numLit>
          </c:val>
        </c:ser>
        <c:ser>
          <c:idx val="1"/>
          <c:order val="1"/>
          <c:tx>
            <c:v>1 - 3 m.</c:v>
          </c:tx>
          <c:spPr>
            <a:solidFill>
              <a:srgbClr val="FFD966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0</c:v>
              </c:pt>
              <c:pt idx="1">
                <c:v>7.6923076923076927E-2</c:v>
              </c:pt>
              <c:pt idx="2">
                <c:v>7.6923076923076927E-2</c:v>
              </c:pt>
              <c:pt idx="3">
                <c:v>0.15384615384615385</c:v>
              </c:pt>
              <c:pt idx="4">
                <c:v>0.23076923076923078</c:v>
              </c:pt>
              <c:pt idx="5">
                <c:v>0.23076923076923078</c:v>
              </c:pt>
              <c:pt idx="6">
                <c:v>0.15384615384615385</c:v>
              </c:pt>
              <c:pt idx="7">
                <c:v>0</c:v>
              </c:pt>
              <c:pt idx="8">
                <c:v>7.6923076923076927E-2</c:v>
              </c:pt>
              <c:pt idx="9">
                <c:v>0</c:v>
              </c:pt>
            </c:numLit>
          </c:val>
        </c:ser>
        <c:ser>
          <c:idx val="2"/>
          <c:order val="2"/>
          <c:tx>
            <c:v>3 - 5 m.</c:v>
          </c:tx>
          <c:spPr>
            <a:solidFill>
              <a:srgbClr val="C55A11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9.0909090909090912E-2</c:v>
              </c:pt>
              <c:pt idx="1">
                <c:v>9.0909090909090912E-2</c:v>
              </c:pt>
              <c:pt idx="2">
                <c:v>0.18181818181818182</c:v>
              </c:pt>
              <c:pt idx="3">
                <c:v>9.0909090909090912E-2</c:v>
              </c:pt>
              <c:pt idx="4">
                <c:v>9.0909090909090912E-2</c:v>
              </c:pt>
              <c:pt idx="5">
                <c:v>0.18181818181818182</c:v>
              </c:pt>
              <c:pt idx="6">
                <c:v>0</c:v>
              </c:pt>
              <c:pt idx="7">
                <c:v>0.18181818181818182</c:v>
              </c:pt>
              <c:pt idx="8">
                <c:v>9.0909090909090912E-2</c:v>
              </c:pt>
              <c:pt idx="9">
                <c:v>0</c:v>
              </c:pt>
            </c:numLit>
          </c:val>
        </c:ser>
        <c:ser>
          <c:idx val="3"/>
          <c:order val="3"/>
          <c:tx>
            <c:v>Virš 5 m.</c:v>
          </c:tx>
          <c:spPr>
            <a:solidFill>
              <a:srgbClr val="8497B0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0</c:v>
              </c:pt>
              <c:pt idx="1">
                <c:v>0</c:v>
              </c:pt>
              <c:pt idx="2">
                <c:v>5.3191489361702128E-2</c:v>
              </c:pt>
              <c:pt idx="3">
                <c:v>0.10638297872340426</c:v>
              </c:pt>
              <c:pt idx="4">
                <c:v>0.13829787234042554</c:v>
              </c:pt>
              <c:pt idx="5">
                <c:v>8.5106382978723402E-2</c:v>
              </c:pt>
              <c:pt idx="6">
                <c:v>0.1702127659574468</c:v>
              </c:pt>
              <c:pt idx="7">
                <c:v>0.23404255319148937</c:v>
              </c:pt>
              <c:pt idx="8">
                <c:v>0.14893617021276595</c:v>
              </c:pt>
              <c:pt idx="9">
                <c:v>6.3829787234042548E-2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32419952"/>
        <c:axId val="532419624"/>
      </c:barChart>
      <c:valAx>
        <c:axId val="532419624"/>
        <c:scaling>
          <c:orientation val="minMax"/>
        </c:scaling>
        <c:delete val="0"/>
        <c:axPos val="l"/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r>
                  <a:rPr lang="lt-LT" sz="1400" b="0" i="0" u="none" strike="noStrike" kern="1200" cap="none" spc="0" baseline="0">
                    <a:solidFill>
                      <a:srgbClr val="595959"/>
                    </a:solidFill>
                    <a:uFillTx/>
                    <a:latin typeface="Calibri"/>
                  </a:rPr>
                  <a:t>Dalis atsakiusiųjų savo stažo grupėje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532419952"/>
        <c:crosses val="autoZero"/>
        <c:crossBetween val="between"/>
      </c:valAx>
      <c:catAx>
        <c:axId val="532419952"/>
        <c:scaling>
          <c:orientation val="minMax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r>
                  <a:rPr lang="fi-FI" sz="1400" b="0" i="0" u="none" strike="noStrike" kern="1200" cap="none" spc="0" baseline="0">
                    <a:solidFill>
                      <a:srgbClr val="595959"/>
                    </a:solidFill>
                    <a:uFillTx/>
                    <a:latin typeface="Calibri"/>
                  </a:rPr>
                  <a:t>Įvertis skalėje nuo 1 (visiškai nepatenkinta/s) iki 10 (labai patenkinta/s)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53241962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4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400" b="0" i="0" u="none" strike="noStrike" kern="1200" baseline="0">
          <a:solidFill>
            <a:srgbClr val="000000"/>
          </a:solidFill>
          <a:latin typeface="Calibri"/>
        </a:defRPr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lt-LT" sz="1800" b="1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Mikroklimatas kolektyve priklausomai nuo darbo srities pobūdžio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6.6276319038402157E-2"/>
          <c:y val="0.17704295659547339"/>
          <c:w val="0.90702082472309375"/>
          <c:h val="0.60281894519510526"/>
        </c:manualLayout>
      </c:layout>
      <c:lineChart>
        <c:grouping val="standard"/>
        <c:varyColors val="0"/>
        <c:ser>
          <c:idx val="0"/>
          <c:order val="0"/>
          <c:tx>
            <c:v>Administraciniai, teisės ir kt. klausimai</c:v>
          </c:tx>
          <c:spPr>
            <a:ln w="28575" cap="rnd">
              <a:solidFill>
                <a:srgbClr val="8497B0"/>
              </a:solidFill>
              <a:prstDash val="solid"/>
              <a:round/>
            </a:ln>
          </c:spPr>
          <c:marker>
            <c:symbol val="none"/>
          </c:marker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6.6666666666666666E-2</c:v>
              </c:pt>
              <c:pt idx="1">
                <c:v>0</c:v>
              </c:pt>
              <c:pt idx="2">
                <c:v>6.6666666666666666E-2</c:v>
              </c:pt>
              <c:pt idx="3">
                <c:v>0</c:v>
              </c:pt>
              <c:pt idx="4">
                <c:v>0</c:v>
              </c:pt>
              <c:pt idx="5">
                <c:v>6.6666666666666666E-2</c:v>
              </c:pt>
              <c:pt idx="6">
                <c:v>6.6666666666666666E-2</c:v>
              </c:pt>
              <c:pt idx="7">
                <c:v>0.13333333333333333</c:v>
              </c:pt>
              <c:pt idx="8">
                <c:v>0.26666666666666666</c:v>
              </c:pt>
              <c:pt idx="9">
                <c:v>0.33333333333333331</c:v>
              </c:pt>
            </c:numLit>
          </c:val>
          <c:smooth val="0"/>
        </c:ser>
        <c:ser>
          <c:idx val="1"/>
          <c:order val="1"/>
          <c:tx>
            <c:v>Aptarnavimo skyriaus klausimai</c:v>
          </c:tx>
          <c:spPr>
            <a:ln w="28575" cap="rnd">
              <a:solidFill>
                <a:srgbClr val="A9D18E"/>
              </a:solidFill>
              <a:prstDash val="solid"/>
              <a:round/>
            </a:ln>
          </c:spPr>
          <c:marker>
            <c:symbol val="none"/>
          </c:marker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0</c:v>
              </c:pt>
              <c:pt idx="1">
                <c:v>2.8985507246376812E-2</c:v>
              </c:pt>
              <c:pt idx="2">
                <c:v>4.3478260869565216E-2</c:v>
              </c:pt>
              <c:pt idx="3">
                <c:v>2.8985507246376812E-2</c:v>
              </c:pt>
              <c:pt idx="4">
                <c:v>8.6956521739130432E-2</c:v>
              </c:pt>
              <c:pt idx="5">
                <c:v>0.11594202898550725</c:v>
              </c:pt>
              <c:pt idx="6">
                <c:v>8.6956521739130432E-2</c:v>
              </c:pt>
              <c:pt idx="7">
                <c:v>0.21739130434782608</c:v>
              </c:pt>
              <c:pt idx="8">
                <c:v>0.17391304347826086</c:v>
              </c:pt>
              <c:pt idx="9">
                <c:v>0.21739130434782608</c:v>
              </c:pt>
            </c:numLit>
          </c:val>
          <c:smooth val="0"/>
        </c:ser>
        <c:ser>
          <c:idx val="2"/>
          <c:order val="2"/>
          <c:tx>
            <c:v>Imigracijos skyriaus klausimai</c:v>
          </c:tx>
          <c:spPr>
            <a:ln w="28575" cap="rnd">
              <a:solidFill>
                <a:srgbClr val="C55A11"/>
              </a:solidFill>
              <a:prstDash val="solid"/>
              <a:round/>
            </a:ln>
          </c:spPr>
          <c:marker>
            <c:symbol val="none"/>
          </c:marker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0.04</c:v>
              </c:pt>
              <c:pt idx="1">
                <c:v>0.04</c:v>
              </c:pt>
              <c:pt idx="2">
                <c:v>0</c:v>
              </c:pt>
              <c:pt idx="3">
                <c:v>0.04</c:v>
              </c:pt>
              <c:pt idx="4">
                <c:v>0.32</c:v>
              </c:pt>
              <c:pt idx="5">
                <c:v>0.12</c:v>
              </c:pt>
              <c:pt idx="6">
                <c:v>0.16</c:v>
              </c:pt>
              <c:pt idx="7">
                <c:v>0.12</c:v>
              </c:pt>
              <c:pt idx="8">
                <c:v>0.12</c:v>
              </c:pt>
              <c:pt idx="9">
                <c:v>0.04</c:v>
              </c:pt>
            </c:numLit>
          </c:val>
          <c:smooth val="0"/>
        </c:ser>
        <c:ser>
          <c:idx val="3"/>
          <c:order val="3"/>
          <c:tx>
            <c:v>Kontrolės skyriaus klausimai</c:v>
          </c:tx>
          <c:spPr>
            <a:ln w="28575" cap="rnd">
              <a:solidFill>
                <a:srgbClr val="FFC000"/>
              </a:solidFill>
              <a:prstDash val="solid"/>
              <a:round/>
            </a:ln>
          </c:spPr>
          <c:marker>
            <c:symbol val="none"/>
          </c:marker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0</c:v>
              </c:pt>
              <c:pt idx="1">
                <c:v>0.16666666666666666</c:v>
              </c:pt>
              <c:pt idx="2">
                <c:v>0.16666666666666666</c:v>
              </c:pt>
              <c:pt idx="3">
                <c:v>0.33333333333333331</c:v>
              </c:pt>
              <c:pt idx="4">
                <c:v>0.16666666666666666</c:v>
              </c:pt>
              <c:pt idx="5">
                <c:v>0</c:v>
              </c:pt>
              <c:pt idx="6">
                <c:v>0.16666666666666666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</c:numLit>
          </c:val>
          <c:smooth val="0"/>
        </c:ser>
        <c:ser>
          <c:idx val="4"/>
          <c:order val="4"/>
          <c:tx>
            <c:v>Kita (pvz. pilietybės skyriaus klausimai)</c:v>
          </c:tx>
          <c:spPr>
            <a:ln w="28575" cap="rnd">
              <a:solidFill>
                <a:srgbClr val="767171"/>
              </a:solidFill>
              <a:prstDash val="solid"/>
              <a:round/>
            </a:ln>
          </c:spPr>
          <c:marker>
            <c:symbol val="none"/>
          </c:marker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5.8823529411764705E-2</c:v>
              </c:pt>
              <c:pt idx="1">
                <c:v>2.9411764705882353E-2</c:v>
              </c:pt>
              <c:pt idx="2">
                <c:v>0</c:v>
              </c:pt>
              <c:pt idx="3">
                <c:v>0</c:v>
              </c:pt>
              <c:pt idx="4">
                <c:v>0.11764705882352941</c:v>
              </c:pt>
              <c:pt idx="5">
                <c:v>8.8235294117647065E-2</c:v>
              </c:pt>
              <c:pt idx="6">
                <c:v>0.11764705882352941</c:v>
              </c:pt>
              <c:pt idx="7">
                <c:v>0.35294117647058826</c:v>
              </c:pt>
              <c:pt idx="8">
                <c:v>0.11764705882352941</c:v>
              </c:pt>
              <c:pt idx="9">
                <c:v>0.11764705882352941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1702184"/>
        <c:axId val="531702840"/>
      </c:lineChart>
      <c:valAx>
        <c:axId val="531702840"/>
        <c:scaling>
          <c:orientation val="minMax"/>
          <c:max val="0.60000000000000009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r>
                  <a:rPr lang="lt-LT" sz="1400" b="0" i="0" u="none" strike="noStrike" kern="1200" cap="none" spc="0" baseline="0">
                    <a:solidFill>
                      <a:srgbClr val="595959"/>
                    </a:solidFill>
                    <a:uFillTx/>
                    <a:latin typeface="Calibri"/>
                  </a:rPr>
                  <a:t>Dalis savo atsakiusiųjų grupėje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531702184"/>
        <c:crosses val="autoZero"/>
        <c:crossBetween val="between"/>
      </c:valAx>
      <c:catAx>
        <c:axId val="531702184"/>
        <c:scaling>
          <c:orientation val="minMax"/>
        </c:scaling>
        <c:delete val="0"/>
        <c:axPos val="b"/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r>
                  <a:rPr lang="lt-LT" sz="1400" b="0" i="0" u="none" strike="noStrike" kern="1200" cap="none" spc="0" baseline="0">
                    <a:solidFill>
                      <a:srgbClr val="595959"/>
                    </a:solidFill>
                    <a:uFillTx/>
                    <a:latin typeface="Calibri"/>
                  </a:rPr>
                  <a:t>1 (labai blogas) - 10 (puikus) mikroklimatas kolektyve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53170284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4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400" b="0" i="0" u="none" strike="noStrike" kern="1200" baseline="0">
          <a:solidFill>
            <a:srgbClr val="000000"/>
          </a:solidFill>
          <a:latin typeface="Calibri"/>
        </a:defRPr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800" b="1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en-US" sz="1800" b="1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Kas Jus motyvuoja šiame darbe?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Series1</c:v>
          </c:tx>
          <c:spPr>
            <a:solidFill>
              <a:srgbClr val="8497B0"/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54F1-4D9C-A0C9-314544FF1F9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6"/>
              <c:pt idx="0">
                <c:v>Kita</c:v>
              </c:pt>
              <c:pt idx="1">
                <c:v>Vadovo padėka ir jausmas, kad darbas yra įvertintas vadovybės</c:v>
              </c:pt>
              <c:pt idx="2">
                <c:v>Darbo užduotis</c:v>
              </c:pt>
              <c:pt idx="3">
                <c:v>Galimybė tobulėti profesinėje srityje</c:v>
              </c:pt>
              <c:pt idx="4">
                <c:v>Mano kolegos</c:v>
              </c:pt>
              <c:pt idx="5">
                <c:v>Galimybė išmokti naujų bendrųjų kompetencijų</c:v>
              </c:pt>
            </c:strLit>
          </c:cat>
          <c:val>
            <c:numLit>
              <c:formatCode>General</c:formatCode>
              <c:ptCount val="6"/>
              <c:pt idx="0">
                <c:v>0.15436241610738255</c:v>
              </c:pt>
              <c:pt idx="1">
                <c:v>0.24832214765100671</c:v>
              </c:pt>
              <c:pt idx="2">
                <c:v>0.29530201342281881</c:v>
              </c:pt>
              <c:pt idx="3">
                <c:v>0.36912751677852351</c:v>
              </c:pt>
              <c:pt idx="4">
                <c:v>0.44295302013422821</c:v>
              </c:pt>
              <c:pt idx="5">
                <c:v>0.48993288590604028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22255976"/>
        <c:axId val="522257616"/>
      </c:barChart>
      <c:valAx>
        <c:axId val="522257616"/>
        <c:scaling>
          <c:orientation val="minMax"/>
          <c:max val="1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lt-LT"/>
          </a:p>
        </c:txPr>
        <c:crossAx val="522255976"/>
        <c:crosses val="autoZero"/>
        <c:crossBetween val="between"/>
      </c:valAx>
      <c:catAx>
        <c:axId val="522255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lt-LT"/>
          </a:p>
        </c:txPr>
        <c:crossAx val="52225761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200" b="0" i="0" u="none" strike="noStrike" kern="1200" baseline="0">
          <a:solidFill>
            <a:srgbClr val="000000"/>
          </a:solidFill>
          <a:latin typeface="Calibri"/>
        </a:defRPr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lt-LT" sz="1800" b="1" i="0" u="none" strike="noStrike" kern="1200" cap="none" spc="0" baseline="0" dirty="0">
                <a:solidFill>
                  <a:srgbClr val="595959"/>
                </a:solidFill>
                <a:uFillTx/>
                <a:latin typeface="Calibri"/>
              </a:rPr>
              <a:t>Kaip manote, kas labiausiai prisidėtų prie Jūsų didesnio pasitenkinimo darbu?</a:t>
            </a:r>
          </a:p>
        </c:rich>
      </c:tx>
      <c:layout>
        <c:manualLayout>
          <c:xMode val="edge"/>
          <c:yMode val="edge"/>
          <c:x val="0.1199694084550071"/>
          <c:y val="1.9310942979194966E-2"/>
        </c:manualLayout>
      </c:layout>
      <c:overlay val="0"/>
      <c:spPr>
        <a:noFill/>
        <a:ln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Series1</c:v>
          </c:tx>
          <c:spPr>
            <a:solidFill>
              <a:srgbClr val="8497B0"/>
            </a:solidFill>
            <a:ln>
              <a:noFill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6C00-4B52-97EF-CBCA1FEFF415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5"/>
              <c:pt idx="0">
                <c:v>Nieko netrūksta</c:v>
              </c:pt>
              <c:pt idx="1">
                <c:v>Daugiau darbuotojus buriančių renginių</c:v>
              </c:pt>
              <c:pt idx="2">
                <c:v>Galimybė kelti bendrąsias kompetencijas</c:v>
              </c:pt>
              <c:pt idx="3">
                <c:v>Galimybė kelti dalykinę kvalifikaciją</c:v>
              </c:pt>
              <c:pt idx="4">
                <c:v>Geresnis darbo organizavimas</c:v>
              </c:pt>
            </c:strLit>
          </c:cat>
          <c:val>
            <c:numLit>
              <c:formatCode>General</c:formatCode>
              <c:ptCount val="5"/>
              <c:pt idx="0">
                <c:v>6.7114093959731544E-2</c:v>
              </c:pt>
              <c:pt idx="1">
                <c:v>0.11409395973154363</c:v>
              </c:pt>
              <c:pt idx="2">
                <c:v>0.36241610738255031</c:v>
              </c:pt>
              <c:pt idx="3">
                <c:v>0.48322147651006714</c:v>
              </c:pt>
              <c:pt idx="4">
                <c:v>0.59731543624161076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33116648"/>
        <c:axId val="533114352"/>
      </c:barChart>
      <c:valAx>
        <c:axId val="533114352"/>
        <c:scaling>
          <c:orientation val="minMax"/>
          <c:max val="1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533116648"/>
        <c:crosses val="autoZero"/>
        <c:crossBetween val="between"/>
      </c:valAx>
      <c:catAx>
        <c:axId val="533116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53311435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lt-LT" sz="1800" b="1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Darbuotojų vertinimas dėl Migracijos departamento vidinės komunikacijos priklausomai nuo darbo stažo</a:t>
            </a:r>
          </a:p>
        </c:rich>
      </c:tx>
      <c:layout>
        <c:manualLayout>
          <c:xMode val="edge"/>
          <c:yMode val="edge"/>
          <c:x val="0.12858902276619297"/>
          <c:y val="7.7562426021866642E-3"/>
        </c:manualLayout>
      </c:layout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Iki 1 m.</c:v>
          </c:tx>
          <c:spPr>
            <a:solidFill>
              <a:srgbClr val="767171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3.2258064516129031E-2</c:v>
              </c:pt>
              <c:pt idx="1">
                <c:v>0</c:v>
              </c:pt>
              <c:pt idx="2">
                <c:v>0</c:v>
              </c:pt>
              <c:pt idx="3">
                <c:v>6.4516129032258063E-2</c:v>
              </c:pt>
              <c:pt idx="4">
                <c:v>9.6774193548387094E-2</c:v>
              </c:pt>
              <c:pt idx="5">
                <c:v>6.4516129032258063E-2</c:v>
              </c:pt>
              <c:pt idx="6">
                <c:v>0.22580645161290322</c:v>
              </c:pt>
              <c:pt idx="7">
                <c:v>0.22580645161290322</c:v>
              </c:pt>
              <c:pt idx="8">
                <c:v>0.19354838709677419</c:v>
              </c:pt>
              <c:pt idx="9">
                <c:v>9.6774193548387094E-2</c:v>
              </c:pt>
            </c:numLit>
          </c:val>
        </c:ser>
        <c:ser>
          <c:idx val="1"/>
          <c:order val="1"/>
          <c:tx>
            <c:v>1 - 3 m.</c:v>
          </c:tx>
          <c:spPr>
            <a:solidFill>
              <a:srgbClr val="FFD966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7.6923076923076927E-2</c:v>
              </c:pt>
              <c:pt idx="1">
                <c:v>0.15384615384615385</c:v>
              </c:pt>
              <c:pt idx="2">
                <c:v>0.23076923076923078</c:v>
              </c:pt>
              <c:pt idx="3">
                <c:v>0.23076923076923078</c:v>
              </c:pt>
              <c:pt idx="4">
                <c:v>0.23076923076923078</c:v>
              </c:pt>
              <c:pt idx="5">
                <c:v>0</c:v>
              </c:pt>
              <c:pt idx="6">
                <c:v>7.6923076923076927E-2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</c:numLit>
          </c:val>
        </c:ser>
        <c:ser>
          <c:idx val="2"/>
          <c:order val="2"/>
          <c:tx>
            <c:v>3 - 5 m.</c:v>
          </c:tx>
          <c:spPr>
            <a:solidFill>
              <a:srgbClr val="C55A11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9.0909090909090912E-2</c:v>
              </c:pt>
              <c:pt idx="1">
                <c:v>9.0909090909090912E-2</c:v>
              </c:pt>
              <c:pt idx="2">
                <c:v>9.0909090909090912E-2</c:v>
              </c:pt>
              <c:pt idx="3">
                <c:v>0</c:v>
              </c:pt>
              <c:pt idx="4">
                <c:v>0.27272727272727271</c:v>
              </c:pt>
              <c:pt idx="5">
                <c:v>9.0909090909090912E-2</c:v>
              </c:pt>
              <c:pt idx="6">
                <c:v>0.18181818181818182</c:v>
              </c:pt>
              <c:pt idx="7">
                <c:v>9.0909090909090912E-2</c:v>
              </c:pt>
              <c:pt idx="8">
                <c:v>9.0909090909090912E-2</c:v>
              </c:pt>
              <c:pt idx="9">
                <c:v>0</c:v>
              </c:pt>
            </c:numLit>
          </c:val>
        </c:ser>
        <c:ser>
          <c:idx val="3"/>
          <c:order val="3"/>
          <c:tx>
            <c:v>Virš 5 m.</c:v>
          </c:tx>
          <c:spPr>
            <a:solidFill>
              <a:srgbClr val="8497B0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1/10</c:v>
              </c:pt>
              <c:pt idx="1">
                <c:v>2/10</c:v>
              </c:pt>
              <c:pt idx="2">
                <c:v>3/10</c:v>
              </c:pt>
              <c:pt idx="3">
                <c:v>4/10</c:v>
              </c:pt>
              <c:pt idx="4">
                <c:v>5/10</c:v>
              </c:pt>
              <c:pt idx="5">
                <c:v>6/10</c:v>
              </c:pt>
              <c:pt idx="6">
                <c:v>7/10</c:v>
              </c:pt>
              <c:pt idx="7">
                <c:v>8/10</c:v>
              </c:pt>
              <c:pt idx="8">
                <c:v>9/10</c:v>
              </c:pt>
              <c:pt idx="9">
                <c:v>10/10</c:v>
              </c:pt>
            </c:strLit>
          </c:cat>
          <c:val>
            <c:numLit>
              <c:formatCode>General</c:formatCode>
              <c:ptCount val="10"/>
              <c:pt idx="0">
                <c:v>2.1276595744680851E-2</c:v>
              </c:pt>
              <c:pt idx="1">
                <c:v>4.2553191489361701E-2</c:v>
              </c:pt>
              <c:pt idx="2">
                <c:v>2.1276595744680851E-2</c:v>
              </c:pt>
              <c:pt idx="3">
                <c:v>9.5744680851063829E-2</c:v>
              </c:pt>
              <c:pt idx="4">
                <c:v>0.14893617021276595</c:v>
              </c:pt>
              <c:pt idx="5">
                <c:v>0.11702127659574468</c:v>
              </c:pt>
              <c:pt idx="6">
                <c:v>0.11702127659574468</c:v>
              </c:pt>
              <c:pt idx="7">
                <c:v>0.19148936170212766</c:v>
              </c:pt>
              <c:pt idx="8">
                <c:v>0.21276595744680851</c:v>
              </c:pt>
              <c:pt idx="9">
                <c:v>3.1914893617021274E-2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49546464"/>
        <c:axId val="49546136"/>
      </c:barChart>
      <c:valAx>
        <c:axId val="49546136"/>
        <c:scaling>
          <c:orientation val="minMax"/>
        </c:scaling>
        <c:delete val="0"/>
        <c:axPos val="l"/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r>
                  <a:rPr lang="lt-LT" sz="1400" b="0" i="0" u="none" strike="noStrike" kern="1200" cap="none" spc="0" baseline="0">
                    <a:solidFill>
                      <a:srgbClr val="595959"/>
                    </a:solidFill>
                    <a:uFillTx/>
                    <a:latin typeface="Calibri"/>
                  </a:rPr>
                  <a:t>Dalis atsakiusiųjų savo stažo grupėje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49546464"/>
        <c:crosses val="autoZero"/>
        <c:crossBetween val="between"/>
      </c:valAx>
      <c:catAx>
        <c:axId val="49546464"/>
        <c:scaling>
          <c:orientation val="minMax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r>
                  <a:rPr lang="fi-FI" sz="1400" b="0" i="0" u="none" strike="noStrike" kern="1200" cap="none" spc="0" baseline="0">
                    <a:solidFill>
                      <a:srgbClr val="595959"/>
                    </a:solidFill>
                    <a:uFillTx/>
                    <a:latin typeface="Calibri"/>
                  </a:rPr>
                  <a:t>Įvertinimas skalėje nuo 1 (visiškai nepatenkinta/s) iki 10 (labai patenkinta/s)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4954613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4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400" b="0" i="0" u="none" strike="noStrike" kern="1200" baseline="0">
          <a:solidFill>
            <a:srgbClr val="000000"/>
          </a:solidFill>
          <a:latin typeface="Calibri"/>
        </a:defRPr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lt-LT" sz="1800" b="1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Koks vidinės informacijos pateikimo būdas Jums yra priimtiniausias? (galimi keli pasirinkimai)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Series1</c:v>
          </c:tx>
          <c:spPr>
            <a:solidFill>
              <a:srgbClr val="8497B0"/>
            </a:solidFill>
            <a:ln>
              <a:noFill/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4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4"/>
              <c:pt idx="0">
                <c:v>Kita</c:v>
              </c:pt>
              <c:pt idx="1">
                <c:v>Žinių bazėje</c:v>
              </c:pt>
              <c:pt idx="2">
                <c:v>Padalinio susirinkimuose</c:v>
              </c:pt>
              <c:pt idx="3">
                <c:v>El. paštu</c:v>
              </c:pt>
            </c:strLit>
          </c:cat>
          <c:val>
            <c:numLit>
              <c:formatCode>General</c:formatCode>
              <c:ptCount val="4"/>
              <c:pt idx="0">
                <c:v>2.6845637583892617E-2</c:v>
              </c:pt>
              <c:pt idx="1">
                <c:v>0.57046979865771807</c:v>
              </c:pt>
              <c:pt idx="2">
                <c:v>0.61073825503355705</c:v>
              </c:pt>
              <c:pt idx="3">
                <c:v>0.79194630872483218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33113368"/>
        <c:axId val="533114680"/>
      </c:barChart>
      <c:valAx>
        <c:axId val="533114680"/>
        <c:scaling>
          <c:orientation val="minMax"/>
          <c:max val="1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533113368"/>
        <c:crosses val="autoZero"/>
        <c:crossBetween val="between"/>
      </c:valAx>
      <c:catAx>
        <c:axId val="5331133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53311468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400" b="0" i="0" u="none" strike="noStrike" kern="1200" baseline="0">
          <a:solidFill>
            <a:srgbClr val="000000"/>
          </a:solidFill>
          <a:latin typeface="Calibri"/>
        </a:defRPr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lt-LT" sz="1800" b="1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Ar Jums pakanka informacijos apie Migracijos departamento veiklą, gaunamos vidinės komunikacijos kanalais? 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Administraciniai, teisės ir kt. klausimai</c:v>
          </c:tx>
          <c:spPr>
            <a:solidFill>
              <a:srgbClr val="8497B0"/>
            </a:solidFill>
            <a:ln>
              <a:noFill/>
            </a:ln>
          </c:spPr>
          <c:invertIfNegative val="0"/>
          <c:cat>
            <c:strLit>
              <c:ptCount val="3"/>
              <c:pt idx="0">
                <c:v>Galėtų būti mažiau informacijos</c:v>
              </c:pt>
              <c:pt idx="1">
                <c:v>Taip, visiškai pakanka</c:v>
              </c:pt>
              <c:pt idx="2">
                <c:v>Galėtų būti daugiau informacijos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0.73333333333333328</c:v>
              </c:pt>
              <c:pt idx="2">
                <c:v>0.26666666666666666</c:v>
              </c:pt>
            </c:numLit>
          </c:val>
        </c:ser>
        <c:ser>
          <c:idx val="1"/>
          <c:order val="1"/>
          <c:tx>
            <c:v>Aptarnavimo skyriaus klausimai</c:v>
          </c:tx>
          <c:spPr>
            <a:solidFill>
              <a:srgbClr val="A9D18E"/>
            </a:solidFill>
            <a:ln>
              <a:noFill/>
            </a:ln>
          </c:spPr>
          <c:invertIfNegative val="0"/>
          <c:cat>
            <c:strLit>
              <c:ptCount val="3"/>
              <c:pt idx="0">
                <c:v>Galėtų būti mažiau informacijos</c:v>
              </c:pt>
              <c:pt idx="1">
                <c:v>Taip, visiškai pakanka</c:v>
              </c:pt>
              <c:pt idx="2">
                <c:v>Galėtų būti daugiau informacijos</c:v>
              </c:pt>
            </c:strLit>
          </c:cat>
          <c:val>
            <c:numLit>
              <c:formatCode>General</c:formatCode>
              <c:ptCount val="3"/>
              <c:pt idx="0">
                <c:v>1.4492753623188406E-2</c:v>
              </c:pt>
              <c:pt idx="1">
                <c:v>0.42028985507246375</c:v>
              </c:pt>
              <c:pt idx="2">
                <c:v>0.56521739130434778</c:v>
              </c:pt>
            </c:numLit>
          </c:val>
        </c:ser>
        <c:ser>
          <c:idx val="2"/>
          <c:order val="2"/>
          <c:tx>
            <c:v>Imigracijos skyriaus klausimai</c:v>
          </c:tx>
          <c:spPr>
            <a:solidFill>
              <a:srgbClr val="C55A11"/>
            </a:solidFill>
            <a:ln>
              <a:noFill/>
            </a:ln>
          </c:spPr>
          <c:invertIfNegative val="0"/>
          <c:cat>
            <c:strLit>
              <c:ptCount val="3"/>
              <c:pt idx="0">
                <c:v>Galėtų būti mažiau informacijos</c:v>
              </c:pt>
              <c:pt idx="1">
                <c:v>Taip, visiškai pakanka</c:v>
              </c:pt>
              <c:pt idx="2">
                <c:v>Galėtų būti daugiau informacijos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0.36</c:v>
              </c:pt>
              <c:pt idx="2">
                <c:v>0.64</c:v>
              </c:pt>
            </c:numLit>
          </c:val>
        </c:ser>
        <c:ser>
          <c:idx val="3"/>
          <c:order val="3"/>
          <c:tx>
            <c:v>Kontrolės skyriaus klausimai</c:v>
          </c:tx>
          <c:spPr>
            <a:solidFill>
              <a:srgbClr val="FFD966"/>
            </a:solidFill>
            <a:ln>
              <a:noFill/>
            </a:ln>
          </c:spPr>
          <c:invertIfNegative val="0"/>
          <c:cat>
            <c:strLit>
              <c:ptCount val="3"/>
              <c:pt idx="0">
                <c:v>Galėtų būti mažiau informacijos</c:v>
              </c:pt>
              <c:pt idx="1">
                <c:v>Taip, visiškai pakanka</c:v>
              </c:pt>
              <c:pt idx="2">
                <c:v>Galėtų būti daugiau informacijos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0.16666666666666666</c:v>
              </c:pt>
              <c:pt idx="2">
                <c:v>0.83333333333333337</c:v>
              </c:pt>
            </c:numLit>
          </c:val>
        </c:ser>
        <c:ser>
          <c:idx val="4"/>
          <c:order val="4"/>
          <c:tx>
            <c:v>Kita (pvz. pilietybės skyriaus klausimai)</c:v>
          </c:tx>
          <c:spPr>
            <a:solidFill>
              <a:srgbClr val="767171"/>
            </a:solidFill>
            <a:ln>
              <a:noFill/>
            </a:ln>
          </c:spPr>
          <c:invertIfNegative val="0"/>
          <c:cat>
            <c:strLit>
              <c:ptCount val="3"/>
              <c:pt idx="0">
                <c:v>Galėtų būti mažiau informacijos</c:v>
              </c:pt>
              <c:pt idx="1">
                <c:v>Taip, visiškai pakanka</c:v>
              </c:pt>
              <c:pt idx="2">
                <c:v>Galėtų būti daugiau informacijos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0.38235294117647056</c:v>
              </c:pt>
              <c:pt idx="2">
                <c:v>0.61764705882352944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2032944"/>
        <c:axId val="632030320"/>
      </c:barChart>
      <c:valAx>
        <c:axId val="632030320"/>
        <c:scaling>
          <c:orientation val="minMax"/>
          <c:max val="1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632032944"/>
        <c:crosses val="autoZero"/>
        <c:crossBetween val="between"/>
      </c:valAx>
      <c:catAx>
        <c:axId val="632032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t-LT"/>
          </a:p>
        </c:txPr>
        <c:crossAx val="63203032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2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400" b="0" i="0" u="none" strike="noStrike" kern="1200" baseline="0">
          <a:solidFill>
            <a:srgbClr val="000000"/>
          </a:solidFill>
          <a:latin typeface="Calibri"/>
        </a:defRPr>
      </a:pPr>
      <a:endParaRPr lang="lt-L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0B7C-500B-45B4-B56E-B5B191C5A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E75E3-E04E-46CE-BAB9-861254BEC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0035D-7782-41C1-A357-441ADDA2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EA9FA-7850-44BF-A572-12A91E5F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0B078-408F-4E52-B62F-732AAF42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0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16B9-93A1-4BF9-A937-A5801B11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C7FFF-1AF4-4DE8-9195-8479222B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E288B-E4C6-4246-A8DD-61C0F27E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E23B2-0D11-42F8-B608-58290E54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9D362-EAD2-4265-B552-895B4EE4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129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AD0866-B2EF-4EBE-8D70-F2A15AE47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23B4A-66F2-4AB3-B339-F5D70BEF8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9B45C-4EE7-40E1-80BD-47BEF213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C69B3-7B06-4037-B93D-1EE644F1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FAB16-F9A4-49D6-89AA-BBBC8EA2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9765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2">
            <a:extLst>
              <a:ext uri="{FF2B5EF4-FFF2-40B4-BE49-F238E27FC236}">
                <a16:creationId xmlns:a16="http://schemas.microsoft.com/office/drawing/2014/main" id="{AF5D181C-0B85-49C4-8FF0-0C9EBA9525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207504"/>
            <a:ext cx="10972800" cy="1392795"/>
          </a:xfrm>
        </p:spPr>
        <p:txBody>
          <a:bodyPr lIns="91421" tIns="91421" rIns="91421" bIns="91421" anchor="b"/>
          <a:lstStyle>
            <a:lvl1pPr>
              <a:defRPr lang="lt-LT"/>
            </a:lvl1pPr>
          </a:lstStyle>
          <a:p>
            <a:pPr lvl="0"/>
            <a:endParaRPr lang="lt-LT"/>
          </a:p>
        </p:txBody>
      </p:sp>
      <p:sp>
        <p:nvSpPr>
          <p:cNvPr id="3" name="Shape 63">
            <a:extLst>
              <a:ext uri="{FF2B5EF4-FFF2-40B4-BE49-F238E27FC236}">
                <a16:creationId xmlns:a16="http://schemas.microsoft.com/office/drawing/2014/main" id="{36F9CC6C-6E9F-48AF-B714-442E30A551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1730373"/>
            <a:ext cx="10972800" cy="4837203"/>
          </a:xfrm>
        </p:spPr>
        <p:txBody>
          <a:bodyPr lIns="91421" tIns="91421" rIns="91421" bIns="91421"/>
          <a:lstStyle>
            <a:lvl1pPr>
              <a:spcBef>
                <a:spcPts val="0"/>
              </a:spcBef>
              <a:defRPr lang="lt-LT"/>
            </a:lvl1pPr>
          </a:lstStyle>
          <a:p>
            <a:pPr lvl="0"/>
            <a:endParaRPr lang="lt-LT"/>
          </a:p>
        </p:txBody>
      </p:sp>
      <p:sp>
        <p:nvSpPr>
          <p:cNvPr id="4" name="Shape 64">
            <a:extLst>
              <a:ext uri="{FF2B5EF4-FFF2-40B4-BE49-F238E27FC236}">
                <a16:creationId xmlns:a16="http://schemas.microsoft.com/office/drawing/2014/main" id="{5034B8C0-B5C2-443C-9DEC-E03EB88780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409060" y="6333134"/>
            <a:ext cx="731602" cy="524801"/>
          </a:xfrm>
        </p:spPr>
        <p:txBody>
          <a:bodyPr lIns="91421" tIns="91421" rIns="91421" bIns="91421"/>
          <a:lstStyle>
            <a:lvl1pPr>
              <a:defRPr/>
            </a:lvl1pPr>
          </a:lstStyle>
          <a:p>
            <a:pPr lvl="0"/>
            <a:fld id="{53AA9971-AEF7-4CC2-96B6-6344620252EA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665953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60965-41AF-4DAE-9D4F-04B6ED3F7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D938F-475F-428A-91D5-0EDBDC493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5E05D-BDB1-4787-9CDE-E45147E91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9F2B-C223-4906-AFF6-6D795CA6838A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E13A8-9B9B-4B6B-9FAB-51A34E25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72052-889F-4D4C-BB57-9E72A50C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72E14-F690-4C11-ACF8-67B14D4D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AD71-CB19-4A3C-81A7-9B0BE538F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96E38-0461-484E-B724-68BAD4BF9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B715-81F9-4258-BD02-F9D21B567192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9B215-5C8E-4803-B0E1-0081905E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9FA6A-097C-4542-B346-D57F0675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77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65AA-708E-4C1F-8CFD-CEF1D939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5C689-ED36-4606-A6B5-FB8F82DCB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3FAEA-DE10-45A9-91CD-A4AB7221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02B3-0759-4749-8D15-02009DC1E431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FE75C-C828-4112-9516-F87941C5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4B48D-45F6-40E1-973E-D4780ACC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7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D0A14-DA3D-49DF-BAE9-A6B4F2BA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8C4F4-9FB3-4C9E-8F09-A94A74249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5960A-E59A-4DFC-8A89-C69ABCA24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933D1-9E7C-4427-8B6E-BF4C539B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D9A-99A4-4ADE-A7C4-31E3C29D8BB9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9D7A9-7FE2-4575-B6B7-D5964DD6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0A439-C2DE-47E6-A4CF-A337F76C4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84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58B4-C9F3-442E-9EDD-50BD3348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10151-2234-4B5D-8C77-FE45E6051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4908C-1F9A-4EEF-A768-B17F89A7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3DC822-070D-44C2-A501-FACF1A78E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B3E85-B532-400B-A4BD-7892D37E6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5AB780-D06C-4D0B-A8BC-92E27CF1C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AC24-9515-45BC-851B-BFE9578C64CA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517BDE-1836-495B-B37D-BC5D429B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233AE-A756-41DE-8D8B-A7810D11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42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09BE0-A4B3-418F-8EA3-39E2826A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16A626-B3AF-4548-AE74-A2AB76D91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4A4-342F-40AF-8FED-57B017BF1EE7}" type="datetime1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C00A7-EDDE-430F-B26B-4218919C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965A7-AEA6-4542-A6E7-295E2D2B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73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119BE-95BD-4D35-989E-33FA7400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84B2-E6C9-4F8A-9A00-B608EEA20728}" type="datetime1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66E630-17D9-4965-AC52-E1A7A1E7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CDF92-A2BC-4556-B7B8-A486B6A7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3F06-69E1-4333-A9B7-70088009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E3CDE-6A57-4B6A-8D4D-94682C036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64FFE-74DB-4AE4-A8AF-EB92A6C6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9863F-A05B-4601-92F9-6CE15061E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F382D-BE62-4B4E-8EEB-CA21A3157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1399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606A-AD4A-4B9E-BA62-260F50690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6AEB-31A8-4E9F-8C48-B655F7BA4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C5C02-7D8D-4178-AF49-F46FCDD8C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25F9C-7A96-4176-97A6-8928F687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8DD60-C80E-43E6-A9C1-4D74A168DFAC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B03DA-6734-4BD4-A31B-B6D052E6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414D0-9228-468C-8036-D540551F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1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242FF-A93C-482F-B419-F3F161E61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72382-FD8F-46B3-B9A9-6D83621C3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7817F-D0CF-46B6-A5CB-C7A29E1A1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2BC18-03F7-4754-BA16-F21D36AB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FE3-14C3-4E0D-9878-A8D40BC465B5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1BE40-BA9B-4BEB-BE0C-00719B82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197AF-2546-4750-A8E9-3775A97C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85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68C85-B14B-4443-A2D8-BE022513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B8350-4174-4FD7-A5FD-B939D63B1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A66A0-474B-491F-BF99-3816FE16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57A1-8202-48D6-B656-1C727D992513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7CAEC-233F-4CD6-9D83-446A889A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AF09B-1F39-45FD-BE29-19D49BCB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80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84DE7-8FEE-4CA9-8F86-7B4EA3FB9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429B2-6289-4CE5-A6A1-0879CE488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86C03-1ABF-4AB0-A5AA-9EF87EED3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8670-B112-4FB6-84CB-DD87FBA2E84F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4C56-F732-475E-B434-E4372316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7C585-C920-4F29-B1B2-D0C7BB5F4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6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FF375-8130-47BD-A509-D80AF960E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1F8AE-EFDF-46A7-99F0-1ECFF2FE9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A2C72-E3FC-4259-8E91-E077C0F92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6971F-9448-4649-B4B5-3E9D0527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4131D-8243-4987-BA3F-A7B08021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221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8DF0-5C98-4273-980C-4A37314F1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05F22-C364-4EBC-A907-90FB5FE06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4070E-C35F-44FC-B257-454C73D30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038F0-D00D-44EB-9956-C59DCFE71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48991-0AEB-4144-B2B9-E5F1DA8F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6ECE9-B53B-4B0A-8109-8E364735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088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54D9-F0E2-48BF-BF49-28343490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9B255-4137-41C8-8ED1-E6EDF0D5C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652D2-8769-45CD-8382-2E882BAB4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F5A4F-3F19-48D3-BADD-D019114936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D9E12-4866-41EB-82FB-04D5EC954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BA253F-6D0A-43F1-BE23-D5C825A07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C4ECE-2DB4-42AF-8838-840924DEE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E86D70-1EE0-44A7-923D-65B36636B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502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D774-A131-4122-9AE3-B101FFD5A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3BA7A-17E4-4FFD-A997-D69C08577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85F32-5799-4453-A7D2-B106BBED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0801A4-5D59-467D-89E9-222D3FBA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434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291-D1F9-4411-AFF0-2670B4B5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8469A-C810-4E5E-9738-6994CD61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9CF58-E7F4-4FD0-BBC6-8FF9A695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539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53D6-F2A4-462A-A535-848379F7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E140-2426-4E0F-A683-AE7225134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9CB6A-2956-499E-99FE-C283F687E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CCFC4-E7A8-4A23-9782-F185D2E3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29873-BF11-4686-9D4C-2BE276F8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E3274-21ED-47DA-B84A-219946C6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941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E3D10-E2F8-4C9E-A620-B9D41513F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80DBE9-17BF-4E6A-B8CE-C9B348DC2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B9085-1213-4993-A388-A64519B64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4F842-009B-4642-B350-01F2D18C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1EC87-59D9-4B32-8902-9259AFD0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B4A75-7321-4125-B446-DA903BCC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343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21725-1EBE-43CF-A6A6-907F1386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FEE87-B08F-4400-B0E3-7A44A8AF6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4C764-6D92-40C3-9326-F1E2CD7C8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EAA9-7B70-4329-90C5-03EB705EF3E7}" type="datetimeFigureOut">
              <a:rPr lang="lt-LT" smtClean="0"/>
              <a:t>2020-02-19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27153-3EA6-4B05-82BE-989ADAE14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D1CA1-B379-441C-9048-24AA6CCC9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356D5-D830-4A77-B593-3F6FBDFEDE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610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0E270-03EF-4411-AA73-FB5F8B1CD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13F18-EC08-4AE5-933C-D2FB77F2C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CFF8A-A540-43BE-9D6A-97946143A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24E6-C37E-4C8D-9D07-16B3D2390AD8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9B0E-CF5F-4B89-8B37-2527AAFB1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7898F-6C72-44D8-898B-43AA84282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EB108-54AA-41AE-9B41-77086CDC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8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urklt.lt/projektai/pasiulymu-del-klientu-aptarnavimo-kokybes-standarto-diegimo-rengimas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9173077F-64BD-4606-B0A5-F1E79630D2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0360" y="5885039"/>
            <a:ext cx="826434" cy="55444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916F3983-710D-4C1B-BC69-D9EA984E6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4866" y="5782761"/>
            <a:ext cx="2183276" cy="90714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8D3CEA-3E57-4C84-850B-80917502F4D6}"/>
              </a:ext>
            </a:extLst>
          </p:cNvPr>
          <p:cNvSpPr txBox="1"/>
          <p:nvPr/>
        </p:nvSpPr>
        <p:spPr>
          <a:xfrm>
            <a:off x="1737360" y="1432560"/>
            <a:ext cx="890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4472C4"/>
                </a:solidFill>
              </a:rPr>
              <a:t>MIGRACIJOS </a:t>
            </a:r>
            <a:r>
              <a:rPr lang="lt-LT" sz="4000" b="1" dirty="0">
                <a:solidFill>
                  <a:srgbClr val="4472C4"/>
                </a:solidFill>
              </a:rPr>
              <a:t>DEPARTAMENTO </a:t>
            </a:r>
            <a:r>
              <a:rPr lang="en-US" sz="4000" b="1" dirty="0">
                <a:solidFill>
                  <a:srgbClr val="4472C4"/>
                </a:solidFill>
              </a:rPr>
              <a:t>DARBUOTOJ</a:t>
            </a:r>
            <a:r>
              <a:rPr lang="lt-LT" sz="4000" b="1" dirty="0">
                <a:solidFill>
                  <a:srgbClr val="4472C4"/>
                </a:solidFill>
              </a:rPr>
              <a:t>Ų APKLAUSOS REZULTATAI </a:t>
            </a:r>
            <a:endParaRPr lang="lt-LT" sz="4000" b="1" dirty="0"/>
          </a:p>
        </p:txBody>
      </p:sp>
      <p:pic>
        <p:nvPicPr>
          <p:cNvPr id="10" name="Graphic 9" descr="Checklist">
            <a:extLst>
              <a:ext uri="{FF2B5EF4-FFF2-40B4-BE49-F238E27FC236}">
                <a16:creationId xmlns:a16="http://schemas.microsoft.com/office/drawing/2014/main" id="{F6A14684-4472-4179-A8BC-B39A98830C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5120" y="2971800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A46DEE-E347-4E20-AD2C-485934694F3B}"/>
              </a:ext>
            </a:extLst>
          </p:cNvPr>
          <p:cNvSpPr txBox="1"/>
          <p:nvPr/>
        </p:nvSpPr>
        <p:spPr>
          <a:xfrm>
            <a:off x="1854200" y="5782761"/>
            <a:ext cx="801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/>
              <a:t>Parengė Aušrinė Kapočienė, programos „Kurk Lietuvai” projektų vadovė, </a:t>
            </a:r>
          </a:p>
          <a:p>
            <a:pPr algn="ctr"/>
            <a:r>
              <a:rPr lang="lt-LT" dirty="0"/>
              <a:t>2020 m. vasario 19 d. </a:t>
            </a:r>
          </a:p>
          <a:p>
            <a:pPr algn="ctr"/>
            <a:r>
              <a:rPr lang="lt-LT" dirty="0"/>
              <a:t>Daugiau informacijos apie projektą rasite </a:t>
            </a:r>
            <a:r>
              <a:rPr lang="lt-LT" dirty="0">
                <a:hlinkClick r:id="rId6"/>
              </a:rPr>
              <a:t>„Kurk Lietuvai“ </a:t>
            </a:r>
            <a:endParaRPr lang="lt-LT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3BFB93-F58D-46C1-80AD-D37080A30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1040" cy="406301"/>
          </a:xfrm>
        </p:spPr>
        <p:txBody>
          <a:bodyPr/>
          <a:lstStyle/>
          <a:p>
            <a:fld id="{99BEB108-54AA-41AE-9B41-77086CDC0F51}" type="slidenum">
              <a:rPr lang="en-US" sz="1400" smtClean="0"/>
              <a:t>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9354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4604C-3DB2-416D-AA46-436448610A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2256" y="207504"/>
            <a:ext cx="10972800" cy="510948"/>
          </a:xfrm>
        </p:spPr>
        <p:txBody>
          <a:bodyPr>
            <a:noAutofit/>
          </a:bodyPr>
          <a:lstStyle/>
          <a:p>
            <a:pPr lvl="0" algn="ctr"/>
            <a:r>
              <a:rPr lang="en-US" sz="2200" b="1" dirty="0">
                <a:solidFill>
                  <a:srgbClr val="4472C4"/>
                </a:solidFill>
                <a:latin typeface="+mn-lt"/>
              </a:rPr>
              <a:t>MIGRACIJOS </a:t>
            </a:r>
            <a:r>
              <a:rPr lang="lt-LT" sz="2200" b="1" dirty="0">
                <a:solidFill>
                  <a:srgbClr val="4472C4"/>
                </a:solidFill>
                <a:latin typeface="+mn-lt"/>
              </a:rPr>
              <a:t>DEPARTAMENTO DARBUOTOJŲ APKLAUSOS REZULTATAI (</a:t>
            </a:r>
            <a:r>
              <a:rPr lang="en-US" sz="2200" b="1" dirty="0">
                <a:solidFill>
                  <a:srgbClr val="4472C4"/>
                </a:solidFill>
                <a:latin typeface="+mn-lt"/>
              </a:rPr>
              <a:t>1)</a:t>
            </a:r>
            <a:endParaRPr lang="lt-LT" sz="2200" b="1" dirty="0">
              <a:solidFill>
                <a:srgbClr val="4472C4"/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59F01-F45A-4D7B-9EB6-0DB26D4057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5231721"/>
            <a:ext cx="11908971" cy="1251859"/>
          </a:xfrm>
        </p:spPr>
        <p:txBody>
          <a:bodyPr anchorCtr="1"/>
          <a:lstStyle/>
          <a:p>
            <a:pPr marL="285750" lvl="0" indent="-285750" algn="just">
              <a:lnSpc>
                <a:spcPct val="90000"/>
              </a:lnSpc>
              <a:buSzPct val="100000"/>
              <a:buFont typeface="Arial" pitchFamily="34"/>
              <a:buChar char="•"/>
            </a:pPr>
            <a:r>
              <a:rPr lang="lt-LT" sz="1800" b="0">
                <a:latin typeface="Calibri"/>
              </a:rPr>
              <a:t>Apklausą užpildė 150 iš 4</a:t>
            </a:r>
            <a:r>
              <a:rPr lang="en-US" sz="1800" b="0">
                <a:latin typeface="Calibri"/>
              </a:rPr>
              <a:t>87</a:t>
            </a:r>
            <a:r>
              <a:rPr lang="lt-LT" sz="1800" b="0">
                <a:latin typeface="Calibri"/>
              </a:rPr>
              <a:t> Migracijos departamento darbuotojų (30 %)</a:t>
            </a:r>
          </a:p>
          <a:p>
            <a:pPr marL="285750" lvl="0" indent="-285750" algn="just">
              <a:lnSpc>
                <a:spcPct val="90000"/>
              </a:lnSpc>
              <a:buSzPct val="100000"/>
              <a:buFont typeface="Arial" pitchFamily="34"/>
              <a:buChar char="•"/>
            </a:pPr>
            <a:r>
              <a:rPr lang="lt-LT" sz="1800" b="0">
                <a:latin typeface="Calibri"/>
              </a:rPr>
              <a:t>63% respondentų Migracijos departamente dirba ilgiau nei 5 m., 20 % - iki 1 m.</a:t>
            </a:r>
          </a:p>
          <a:p>
            <a:pPr marL="285750" lvl="0" indent="-285750" algn="just">
              <a:lnSpc>
                <a:spcPct val="90000"/>
              </a:lnSpc>
              <a:buSzPct val="100000"/>
              <a:buFont typeface="Arial" pitchFamily="34"/>
              <a:buChar char="•"/>
            </a:pPr>
            <a:r>
              <a:rPr lang="lt-LT" sz="1800" b="0">
                <a:latin typeface="Calibri"/>
              </a:rPr>
              <a:t>Daugiausia apklausos dalyvių dirba aptarnavimo, pilietybės, prieglobsčio ir imigracijos sk. klausimais  </a:t>
            </a:r>
          </a:p>
          <a:p>
            <a:pPr lvl="0" algn="just">
              <a:lnSpc>
                <a:spcPct val="90000"/>
              </a:lnSpc>
            </a:pPr>
            <a:endParaRPr lang="lt-LT" sz="1800" b="0">
              <a:latin typeface="Calibri"/>
            </a:endParaRPr>
          </a:p>
        </p:txBody>
      </p:sp>
      <p:graphicFrame>
        <p:nvGraphicFramePr>
          <p:cNvPr id="4" name="Chart 7">
            <a:extLst>
              <a:ext uri="{FF2B5EF4-FFF2-40B4-BE49-F238E27FC236}">
                <a16:creationId xmlns:a16="http://schemas.microsoft.com/office/drawing/2014/main" id="{B108EB30-427F-4058-8BD8-AC7583CEC34C}"/>
              </a:ext>
            </a:extLst>
          </p:cNvPr>
          <p:cNvGraphicFramePr/>
          <p:nvPr/>
        </p:nvGraphicFramePr>
        <p:xfrm>
          <a:off x="992818" y="837526"/>
          <a:ext cx="5233806" cy="4050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8">
            <a:extLst>
              <a:ext uri="{FF2B5EF4-FFF2-40B4-BE49-F238E27FC236}">
                <a16:creationId xmlns:a16="http://schemas.microsoft.com/office/drawing/2014/main" id="{BC310863-51BC-4CE2-AB13-9A04D9D3C454}"/>
              </a:ext>
            </a:extLst>
          </p:cNvPr>
          <p:cNvGraphicFramePr/>
          <p:nvPr/>
        </p:nvGraphicFramePr>
        <p:xfrm>
          <a:off x="6357256" y="837526"/>
          <a:ext cx="5505949" cy="4050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2151E-C2AD-415E-A5D8-7B2110815DC1}"/>
              </a:ext>
            </a:extLst>
          </p:cNvPr>
          <p:cNvSpPr txBox="1"/>
          <p:nvPr/>
        </p:nvSpPr>
        <p:spPr>
          <a:xfrm>
            <a:off x="11409060" y="6333134"/>
            <a:ext cx="731602" cy="5248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E2A36A-CF8F-4920-9EB4-FFECF0969962}" type="slidenum">
              <a:t>2</a:t>
            </a:fld>
            <a:endParaRPr lang="lt-LT" sz="1467" b="0" i="0" u="none" strike="noStrike" kern="1200" cap="none" spc="0" baseline="0">
              <a:solidFill>
                <a:srgbClr val="898989"/>
              </a:solidFill>
              <a:uFillTx/>
              <a:latin typeface="Arial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423629C-EDC2-4BAC-BDB8-C392C69550B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79934" y="6041093"/>
            <a:ext cx="826434" cy="55444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370402DE-ED96-451A-BD63-11A364D2D2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386" y="5921434"/>
            <a:ext cx="2183276" cy="9071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84C4-8283-455E-B590-C00A0DFE18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151" y="242947"/>
            <a:ext cx="10972800" cy="402098"/>
          </a:xfrm>
        </p:spPr>
        <p:txBody>
          <a:bodyPr>
            <a:noAutofit/>
          </a:bodyPr>
          <a:lstStyle/>
          <a:p>
            <a:pPr lvl="0" algn="ctr"/>
            <a:r>
              <a:rPr lang="en-US" sz="2200" b="1" dirty="0">
                <a:solidFill>
                  <a:srgbClr val="4472C4"/>
                </a:solidFill>
                <a:latin typeface="+mn-lt"/>
              </a:rPr>
              <a:t>MIGRACIJOS </a:t>
            </a:r>
            <a:r>
              <a:rPr lang="lt-LT" sz="2200" b="1" dirty="0">
                <a:solidFill>
                  <a:srgbClr val="4472C4"/>
                </a:solidFill>
                <a:latin typeface="+mn-lt"/>
              </a:rPr>
              <a:t>DEPARTAMENTO DARBUOTOJŲ APKLAUSOS REZULTATAI</a:t>
            </a:r>
            <a:r>
              <a:rPr lang="en-US" sz="2200" b="1" dirty="0">
                <a:solidFill>
                  <a:srgbClr val="4472C4"/>
                </a:solidFill>
                <a:latin typeface="+mn-lt"/>
              </a:rPr>
              <a:t> (2)</a:t>
            </a:r>
            <a:endParaRPr lang="lt-LT" sz="2200" b="1" dirty="0">
              <a:solidFill>
                <a:srgbClr val="4472C4"/>
              </a:solidFill>
              <a:latin typeface="+mn-lt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B10AF50-3981-47C1-9176-AAE0E89D63C6}"/>
              </a:ext>
            </a:extLst>
          </p:cNvPr>
          <p:cNvSpPr txBox="1"/>
          <p:nvPr/>
        </p:nvSpPr>
        <p:spPr>
          <a:xfrm>
            <a:off x="1981203" y="707571"/>
            <a:ext cx="836023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1" i="0" u="none" strike="noStrike" kern="1200" cap="none" spc="0" baseline="0">
                <a:solidFill>
                  <a:srgbClr val="ED7D31"/>
                </a:solidFill>
                <a:uFillTx/>
                <a:latin typeface="Calibri"/>
              </a:rPr>
              <a:t>DARBUOTOJŲ MOTYVACIJA IR PASITENKINIMAS DARBU</a:t>
            </a:r>
            <a:endParaRPr lang="lt-LT" sz="1800" b="0" i="0" u="none" strike="noStrike" kern="1200" cap="none" spc="0" baseline="0">
              <a:solidFill>
                <a:srgbClr val="ED7D31"/>
              </a:solidFill>
              <a:uFillTx/>
              <a:latin typeface="Calibri"/>
            </a:endParaRPr>
          </a:p>
        </p:txBody>
      </p:sp>
      <p:grpSp>
        <p:nvGrpSpPr>
          <p:cNvPr id="4" name="Graphic 70" descr="Head with gears">
            <a:extLst>
              <a:ext uri="{FF2B5EF4-FFF2-40B4-BE49-F238E27FC236}">
                <a16:creationId xmlns:a16="http://schemas.microsoft.com/office/drawing/2014/main" id="{92A1AE74-EB47-47C4-9497-ABD581AD3229}"/>
              </a:ext>
            </a:extLst>
          </p:cNvPr>
          <p:cNvGrpSpPr/>
          <p:nvPr/>
        </p:nvGrpSpPr>
        <p:grpSpPr>
          <a:xfrm>
            <a:off x="2964082" y="645054"/>
            <a:ext cx="407237" cy="431843"/>
            <a:chOff x="2964082" y="645054"/>
            <a:chExt cx="407237" cy="431843"/>
          </a:xfrm>
        </p:grpSpPr>
        <p:sp>
          <p:nvSpPr>
            <p:cNvPr id="5" name="Freeform: Shape 5">
              <a:extLst>
                <a:ext uri="{FF2B5EF4-FFF2-40B4-BE49-F238E27FC236}">
                  <a16:creationId xmlns:a16="http://schemas.microsoft.com/office/drawing/2014/main" id="{C8AD1DA3-E181-402F-B666-411BA5F4F279}"/>
                </a:ext>
              </a:extLst>
            </p:cNvPr>
            <p:cNvSpPr/>
            <p:nvPr/>
          </p:nvSpPr>
          <p:spPr>
            <a:xfrm>
              <a:off x="3137196" y="720510"/>
              <a:ext cx="50282" cy="449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0009"/>
                <a:gd name="f7" fmla="val 40005"/>
                <a:gd name="f8" fmla="val 18097"/>
                <a:gd name="f9" fmla="val 61913"/>
                <a:gd name="f10" fmla="val 80010"/>
                <a:gd name="f11" fmla="+- 0 0 -90"/>
                <a:gd name="f12" fmla="*/ f3 1 80009"/>
                <a:gd name="f13" fmla="*/ f4 1 80009"/>
                <a:gd name="f14" fmla="+- f6 0 f5"/>
                <a:gd name="f15" fmla="*/ f11 f0 1"/>
                <a:gd name="f16" fmla="*/ f14 1 80009"/>
                <a:gd name="f17" fmla="*/ 40005 f14 1"/>
                <a:gd name="f18" fmla="*/ 0 f14 1"/>
                <a:gd name="f19" fmla="*/ 80010 f14 1"/>
                <a:gd name="f20" fmla="*/ f15 1 f2"/>
                <a:gd name="f21" fmla="*/ f17 1 80009"/>
                <a:gd name="f22" fmla="*/ f18 1 80009"/>
                <a:gd name="f23" fmla="*/ f19 1 80009"/>
                <a:gd name="f24" fmla="*/ f5 1 f16"/>
                <a:gd name="f25" fmla="*/ f6 1 f16"/>
                <a:gd name="f26" fmla="+- f20 0 f1"/>
                <a:gd name="f27" fmla="*/ f21 1 f16"/>
                <a:gd name="f28" fmla="*/ f22 1 f16"/>
                <a:gd name="f29" fmla="*/ f23 1 f16"/>
                <a:gd name="f30" fmla="*/ f24 f12 1"/>
                <a:gd name="f31" fmla="*/ f25 f12 1"/>
                <a:gd name="f32" fmla="*/ f25 f13 1"/>
                <a:gd name="f33" fmla="*/ f24 f13 1"/>
                <a:gd name="f34" fmla="*/ f27 f12 1"/>
                <a:gd name="f35" fmla="*/ f28 f13 1"/>
                <a:gd name="f36" fmla="*/ f28 f12 1"/>
                <a:gd name="f37" fmla="*/ f27 f13 1"/>
                <a:gd name="f38" fmla="*/ f29 f13 1"/>
                <a:gd name="f39" fmla="*/ f2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4" y="f35"/>
                </a:cxn>
                <a:cxn ang="f26">
                  <a:pos x="f36" y="f37"/>
                </a:cxn>
                <a:cxn ang="f26">
                  <a:pos x="f34" y="f38"/>
                </a:cxn>
                <a:cxn ang="f26">
                  <a:pos x="f39" y="f37"/>
                </a:cxn>
                <a:cxn ang="f26">
                  <a:pos x="f34" y="f35"/>
                </a:cxn>
              </a:cxnLst>
              <a:rect l="f30" t="f33" r="f31" b="f32"/>
              <a:pathLst>
                <a:path w="80009" h="80009">
                  <a:moveTo>
                    <a:pt x="f7" y="f5"/>
                  </a:moveTo>
                  <a:cubicBezTo>
                    <a:pt x="f8" y="f5"/>
                    <a:pt x="f5" y="f8"/>
                    <a:pt x="f5" y="f7"/>
                  </a:cubicBezTo>
                  <a:cubicBezTo>
                    <a:pt x="f5" y="f9"/>
                    <a:pt x="f8" y="f10"/>
                    <a:pt x="f7" y="f10"/>
                  </a:cubicBezTo>
                  <a:cubicBezTo>
                    <a:pt x="f9" y="f10"/>
                    <a:pt x="f10" y="f9"/>
                    <a:pt x="f10" y="f7"/>
                  </a:cubicBezTo>
                  <a:cubicBezTo>
                    <a:pt x="f10" y="f8"/>
                    <a:pt x="f9" y="f5"/>
                    <a:pt x="f7" y="f5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6">
              <a:extLst>
                <a:ext uri="{FF2B5EF4-FFF2-40B4-BE49-F238E27FC236}">
                  <a16:creationId xmlns:a16="http://schemas.microsoft.com/office/drawing/2014/main" id="{A046B3F4-643F-4434-8CD3-590FAE3C8041}"/>
                </a:ext>
              </a:extLst>
            </p:cNvPr>
            <p:cNvSpPr/>
            <p:nvPr/>
          </p:nvSpPr>
          <p:spPr>
            <a:xfrm>
              <a:off x="3061776" y="829141"/>
              <a:ext cx="50282" cy="449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0010"/>
                <a:gd name="f7" fmla="val 40005"/>
                <a:gd name="f8" fmla="val 62099"/>
                <a:gd name="f9" fmla="val 17911"/>
                <a:gd name="f10" fmla="+- 0 0 -90"/>
                <a:gd name="f11" fmla="*/ f3 1 80010"/>
                <a:gd name="f12" fmla="*/ f4 1 80010"/>
                <a:gd name="f13" fmla="+- f6 0 f5"/>
                <a:gd name="f14" fmla="*/ f10 f0 1"/>
                <a:gd name="f15" fmla="*/ f13 1 80010"/>
                <a:gd name="f16" fmla="*/ 80010 f13 1"/>
                <a:gd name="f17" fmla="*/ 40005 f13 1"/>
                <a:gd name="f18" fmla="*/ 0 f13 1"/>
                <a:gd name="f19" fmla="*/ f14 1 f2"/>
                <a:gd name="f20" fmla="*/ f16 1 80010"/>
                <a:gd name="f21" fmla="*/ f17 1 80010"/>
                <a:gd name="f22" fmla="*/ f18 1 80010"/>
                <a:gd name="f23" fmla="*/ f5 1 f15"/>
                <a:gd name="f24" fmla="*/ f6 1 f15"/>
                <a:gd name="f25" fmla="+- f19 0 f1"/>
                <a:gd name="f26" fmla="*/ f20 1 f15"/>
                <a:gd name="f27" fmla="*/ f21 1 f15"/>
                <a:gd name="f28" fmla="*/ f22 1 f15"/>
                <a:gd name="f29" fmla="*/ f23 f11 1"/>
                <a:gd name="f30" fmla="*/ f24 f11 1"/>
                <a:gd name="f31" fmla="*/ f24 f12 1"/>
                <a:gd name="f32" fmla="*/ f23 f12 1"/>
                <a:gd name="f33" fmla="*/ f26 f11 1"/>
                <a:gd name="f34" fmla="*/ f27 f12 1"/>
                <a:gd name="f35" fmla="*/ f27 f11 1"/>
                <a:gd name="f36" fmla="*/ f26 f12 1"/>
                <a:gd name="f37" fmla="*/ f28 f11 1"/>
                <a:gd name="f38" fmla="*/ f28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33" y="f34"/>
                </a:cxn>
                <a:cxn ang="f25">
                  <a:pos x="f35" y="f36"/>
                </a:cxn>
                <a:cxn ang="f25">
                  <a:pos x="f37" y="f34"/>
                </a:cxn>
                <a:cxn ang="f25">
                  <a:pos x="f35" y="f38"/>
                </a:cxn>
                <a:cxn ang="f25">
                  <a:pos x="f33" y="f34"/>
                </a:cxn>
              </a:cxnLst>
              <a:rect l="f29" t="f32" r="f30" b="f31"/>
              <a:pathLst>
                <a:path w="80010" h="80010">
                  <a:moveTo>
                    <a:pt x="f6" y="f7"/>
                  </a:moveTo>
                  <a:cubicBezTo>
                    <a:pt x="f6" y="f8"/>
                    <a:pt x="f8" y="f6"/>
                    <a:pt x="f7" y="f6"/>
                  </a:cubicBezTo>
                  <a:cubicBezTo>
                    <a:pt x="f9" y="f6"/>
                    <a:pt x="f5" y="f8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8" y="f5"/>
                    <a:pt x="f6" y="f9"/>
                    <a:pt x="f6" y="f7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id="{AC843AF8-9F02-4A10-9691-FB97F589B10B}"/>
                </a:ext>
              </a:extLst>
            </p:cNvPr>
            <p:cNvSpPr/>
            <p:nvPr/>
          </p:nvSpPr>
          <p:spPr>
            <a:xfrm>
              <a:off x="2964082" y="645054"/>
              <a:ext cx="407237" cy="4318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47985"/>
                <a:gd name="f7" fmla="val 768667"/>
                <a:gd name="f8" fmla="val 428816"/>
                <a:gd name="f9" fmla="val 187643"/>
                <a:gd name="f10" fmla="val 405004"/>
                <a:gd name="f11" fmla="val 199073"/>
                <a:gd name="f12" fmla="val 403099"/>
                <a:gd name="f13" fmla="val 206693"/>
                <a:gd name="f14" fmla="val 399289"/>
                <a:gd name="f15" fmla="val 213360"/>
                <a:gd name="f16" fmla="val 395479"/>
                <a:gd name="f17" fmla="val 220028"/>
                <a:gd name="f18" fmla="val 404051"/>
                <a:gd name="f19" fmla="val 244793"/>
                <a:gd name="f20" fmla="val 385001"/>
                <a:gd name="f21" fmla="val 263843"/>
                <a:gd name="f22" fmla="val 360236"/>
                <a:gd name="f23" fmla="val 255270"/>
                <a:gd name="f24" fmla="val 353569"/>
                <a:gd name="f25" fmla="val 259080"/>
                <a:gd name="f26" fmla="val 346901"/>
                <a:gd name="f27" fmla="val 261937"/>
                <a:gd name="f28" fmla="val 339281"/>
                <a:gd name="f29" fmla="val 327851"/>
                <a:gd name="f30" fmla="val 286703"/>
                <a:gd name="f31" fmla="val 301181"/>
                <a:gd name="f32" fmla="val 289751"/>
                <a:gd name="f33" fmla="val 262890"/>
                <a:gd name="f34" fmla="val 282131"/>
                <a:gd name="f35" fmla="val 260985"/>
                <a:gd name="f36" fmla="val 275464"/>
                <a:gd name="f37" fmla="val 258128"/>
                <a:gd name="f38" fmla="val 268796"/>
                <a:gd name="f39" fmla="val 254318"/>
                <a:gd name="f40" fmla="val 244031"/>
                <a:gd name="f41" fmla="val 224981"/>
                <a:gd name="f42" fmla="val 243840"/>
                <a:gd name="f43" fmla="val 233554"/>
                <a:gd name="f44" fmla="val 219075"/>
                <a:gd name="f45" fmla="val 229744"/>
                <a:gd name="f46" fmla="val 212408"/>
                <a:gd name="f47" fmla="val 226886"/>
                <a:gd name="f48" fmla="val 205740"/>
                <a:gd name="f49" fmla="val 198120"/>
                <a:gd name="f50" fmla="val 201169"/>
                <a:gd name="f51" fmla="val 186690"/>
                <a:gd name="f52" fmla="val 160020"/>
                <a:gd name="f53" fmla="val 148590"/>
                <a:gd name="f54" fmla="val 140970"/>
                <a:gd name="f55" fmla="val 134303"/>
                <a:gd name="f56" fmla="val 127635"/>
                <a:gd name="f57" fmla="val 225934"/>
                <a:gd name="f58" fmla="val 102870"/>
                <a:gd name="f59" fmla="val 244984"/>
                <a:gd name="f60" fmla="val 83820"/>
                <a:gd name="f61" fmla="val 269749"/>
                <a:gd name="f62" fmla="val 92393"/>
                <a:gd name="f63" fmla="val 276416"/>
                <a:gd name="f64" fmla="val 88583"/>
                <a:gd name="f65" fmla="val 283084"/>
                <a:gd name="f66" fmla="val 85725"/>
                <a:gd name="f67" fmla="val 290704"/>
                <a:gd name="f68" fmla="val 302134"/>
                <a:gd name="f69" fmla="val 60007"/>
                <a:gd name="f70" fmla="val 328804"/>
                <a:gd name="f71" fmla="val 340234"/>
                <a:gd name="f72" fmla="val 82868"/>
                <a:gd name="f73" fmla="val 347854"/>
                <a:gd name="f74" fmla="val 84773"/>
                <a:gd name="f75" fmla="val 354521"/>
                <a:gd name="f76" fmla="val 87630"/>
                <a:gd name="f77" fmla="val 361189"/>
                <a:gd name="f78" fmla="val 91440"/>
                <a:gd name="f79" fmla="val 385954"/>
                <a:gd name="f80" fmla="val 101917"/>
                <a:gd name="f81" fmla="val 396431"/>
                <a:gd name="f82" fmla="val 126683"/>
                <a:gd name="f83" fmla="val 400241"/>
                <a:gd name="f84" fmla="val 133350"/>
                <a:gd name="f85" fmla="val 140018"/>
                <a:gd name="f86" fmla="val 147638"/>
                <a:gd name="f87" fmla="val 159068"/>
                <a:gd name="f88" fmla="val 308801"/>
                <a:gd name="f89" fmla="val 381000"/>
                <a:gd name="f90" fmla="val 284989"/>
                <a:gd name="f91" fmla="val 392430"/>
                <a:gd name="f92" fmla="val 400050"/>
                <a:gd name="f93" fmla="val 280226"/>
                <a:gd name="f94" fmla="val 406718"/>
                <a:gd name="f95" fmla="val 413385"/>
                <a:gd name="f96" fmla="val 284036"/>
                <a:gd name="f97" fmla="val 438150"/>
                <a:gd name="f98" fmla="val 264986"/>
                <a:gd name="f99" fmla="val 457200"/>
                <a:gd name="f100" fmla="val 240221"/>
                <a:gd name="f101" fmla="val 448628"/>
                <a:gd name="f102" fmla="val 452438"/>
                <a:gd name="f103" fmla="val 455295"/>
                <a:gd name="f104" fmla="val 219266"/>
                <a:gd name="f105" fmla="val 208789"/>
                <a:gd name="f106" fmla="val 480060"/>
                <a:gd name="f107" fmla="val 182119"/>
                <a:gd name="f108" fmla="val 170689"/>
                <a:gd name="f109" fmla="val 456248"/>
                <a:gd name="f110" fmla="val 163069"/>
                <a:gd name="f111" fmla="val 454343"/>
                <a:gd name="f112" fmla="val 156401"/>
                <a:gd name="f113" fmla="val 451485"/>
                <a:gd name="f114" fmla="val 149734"/>
                <a:gd name="f115" fmla="val 447675"/>
                <a:gd name="f116" fmla="val 124969"/>
                <a:gd name="f117" fmla="val 105919"/>
                <a:gd name="f118" fmla="val 436245"/>
                <a:gd name="f119" fmla="val 114491"/>
                <a:gd name="f120" fmla="val 411480"/>
                <a:gd name="f121" fmla="val 110681"/>
                <a:gd name="f122" fmla="val 404813"/>
                <a:gd name="f123" fmla="val 107824"/>
                <a:gd name="f124" fmla="val 398145"/>
                <a:gd name="f125" fmla="val 390525"/>
                <a:gd name="f126" fmla="val 82106"/>
                <a:gd name="f127" fmla="val 379095"/>
                <a:gd name="f128" fmla="val 352425"/>
                <a:gd name="f129" fmla="val 340995"/>
                <a:gd name="f130" fmla="val 333375"/>
                <a:gd name="f131" fmla="val 326708"/>
                <a:gd name="f132" fmla="val 320040"/>
                <a:gd name="f133" fmla="val 295275"/>
                <a:gd name="f134" fmla="val 276225"/>
                <a:gd name="f135" fmla="val 284798"/>
                <a:gd name="f136" fmla="val 280988"/>
                <a:gd name="f137" fmla="val 278130"/>
                <a:gd name="f138" fmla="val 252412"/>
                <a:gd name="f139" fmla="val 209741"/>
                <a:gd name="f140" fmla="val 221171"/>
                <a:gd name="f141" fmla="val 228791"/>
                <a:gd name="f142" fmla="val 235459"/>
                <a:gd name="f143" fmla="val 242126"/>
                <a:gd name="f144" fmla="val 266891"/>
                <a:gd name="f145" fmla="val 285941"/>
                <a:gd name="f146" fmla="val 277369"/>
                <a:gd name="f147" fmla="val 281179"/>
                <a:gd name="f148" fmla="val 309754"/>
                <a:gd name="f149" fmla="val 638366"/>
                <a:gd name="f150" fmla="val 416243"/>
                <a:gd name="f151" fmla="val 572644"/>
                <a:gd name="f152" fmla="val 301943"/>
                <a:gd name="f153" fmla="val 297180"/>
                <a:gd name="f154" fmla="val 576454"/>
                <a:gd name="f155" fmla="val 192405"/>
                <a:gd name="f156" fmla="val 523114"/>
                <a:gd name="f157" fmla="val 94298"/>
                <a:gd name="f158" fmla="val 432626"/>
                <a:gd name="f159" fmla="val 40005"/>
                <a:gd name="f160" fmla="val 342139"/>
                <a:gd name="f161" fmla="+- 0 0 13335"/>
                <a:gd name="f162" fmla="val 230696"/>
                <a:gd name="f163" fmla="val 140209"/>
                <a:gd name="f164" fmla="val 49721"/>
                <a:gd name="f165" fmla="val 93345"/>
                <a:gd name="f166" fmla="+- 0 0 3619"/>
                <a:gd name="f167" fmla="val 191"/>
                <a:gd name="f168" fmla="val 387668"/>
                <a:gd name="f169" fmla="val 41149"/>
                <a:gd name="f170" fmla="val 472440"/>
                <a:gd name="f171" fmla="val 112586"/>
                <a:gd name="f172" fmla="val 527685"/>
                <a:gd name="f173" fmla="val 768668"/>
                <a:gd name="f174" fmla="val 413576"/>
                <a:gd name="f175" fmla="val 654368"/>
                <a:gd name="f176" fmla="val 460249"/>
                <a:gd name="f177" fmla="val 490729"/>
                <a:gd name="f178" fmla="val 519304"/>
                <a:gd name="f179" fmla="val 641985"/>
                <a:gd name="f180" fmla="val 540259"/>
                <a:gd name="f181" fmla="val 621030"/>
                <a:gd name="f182" fmla="val 561214"/>
                <a:gd name="f183" fmla="val 599123"/>
                <a:gd name="f184" fmla="val 570548"/>
                <a:gd name="f185" fmla="val 540068"/>
                <a:gd name="f186" fmla="val 482918"/>
                <a:gd name="f187" fmla="val 614554"/>
                <a:gd name="f188" fmla="val 639319"/>
                <a:gd name="f189" fmla="val 661226"/>
                <a:gd name="f190" fmla="+- 0 0 -90"/>
                <a:gd name="f191" fmla="*/ f3 1 647985"/>
                <a:gd name="f192" fmla="*/ f4 1 768667"/>
                <a:gd name="f193" fmla="+- f7 0 f5"/>
                <a:gd name="f194" fmla="+- f6 0 f5"/>
                <a:gd name="f195" fmla="*/ f190 f0 1"/>
                <a:gd name="f196" fmla="*/ f194 1 647985"/>
                <a:gd name="f197" fmla="*/ f193 1 768667"/>
                <a:gd name="f198" fmla="*/ 428816 f194 1"/>
                <a:gd name="f199" fmla="*/ 187643 f193 1"/>
                <a:gd name="f200" fmla="*/ 405004 f194 1"/>
                <a:gd name="f201" fmla="*/ 199073 f193 1"/>
                <a:gd name="f202" fmla="*/ 395479 f194 1"/>
                <a:gd name="f203" fmla="*/ 220028 f193 1"/>
                <a:gd name="f204" fmla="*/ 404051 f194 1"/>
                <a:gd name="f205" fmla="*/ 244793 f193 1"/>
                <a:gd name="f206" fmla="*/ 385001 f194 1"/>
                <a:gd name="f207" fmla="*/ 263843 f193 1"/>
                <a:gd name="f208" fmla="*/ 360236 f194 1"/>
                <a:gd name="f209" fmla="*/ 255270 f193 1"/>
                <a:gd name="f210" fmla="*/ 339281 f194 1"/>
                <a:gd name="f211" fmla="*/ 327851 f194 1"/>
                <a:gd name="f212" fmla="*/ 286703 f193 1"/>
                <a:gd name="f213" fmla="*/ 301181 f194 1"/>
                <a:gd name="f214" fmla="*/ 289751 f194 1"/>
                <a:gd name="f215" fmla="*/ 262890 f193 1"/>
                <a:gd name="f216" fmla="*/ 268796 f194 1"/>
                <a:gd name="f217" fmla="*/ 254318 f193 1"/>
                <a:gd name="f218" fmla="*/ 244031 f194 1"/>
                <a:gd name="f219" fmla="*/ 224981 f194 1"/>
                <a:gd name="f220" fmla="*/ 243840 f193 1"/>
                <a:gd name="f221" fmla="*/ 233554 f194 1"/>
                <a:gd name="f222" fmla="*/ 219075 f193 1"/>
                <a:gd name="f223" fmla="*/ 198120 f193 1"/>
                <a:gd name="f224" fmla="*/ 201169 f194 1"/>
                <a:gd name="f225" fmla="*/ 186690 f193 1"/>
                <a:gd name="f226" fmla="*/ 160020 f193 1"/>
                <a:gd name="f227" fmla="*/ 148590 f193 1"/>
                <a:gd name="f228" fmla="*/ 127635 f193 1"/>
                <a:gd name="f229" fmla="*/ 225934 f194 1"/>
                <a:gd name="f230" fmla="*/ 102870 f193 1"/>
                <a:gd name="f231" fmla="*/ 244984 f194 1"/>
                <a:gd name="f232" fmla="*/ 83820 f193 1"/>
                <a:gd name="f233" fmla="*/ 269749 f194 1"/>
                <a:gd name="f234" fmla="*/ 92393 f193 1"/>
                <a:gd name="f235" fmla="*/ 290704 f194 1"/>
                <a:gd name="f236" fmla="*/ 302134 f194 1"/>
                <a:gd name="f237" fmla="*/ 60007 f193 1"/>
                <a:gd name="f238" fmla="*/ 328804 f194 1"/>
                <a:gd name="f239" fmla="*/ 340234 f194 1"/>
                <a:gd name="f240" fmla="*/ 82868 f193 1"/>
                <a:gd name="f241" fmla="*/ 361189 f194 1"/>
                <a:gd name="f242" fmla="*/ 91440 f193 1"/>
                <a:gd name="f243" fmla="*/ 385954 f194 1"/>
                <a:gd name="f244" fmla="*/ 101917 f193 1"/>
                <a:gd name="f245" fmla="*/ 396431 f194 1"/>
                <a:gd name="f246" fmla="*/ 126683 f193 1"/>
                <a:gd name="f247" fmla="*/ 147638 f193 1"/>
                <a:gd name="f248" fmla="*/ 159068 f193 1"/>
                <a:gd name="f249" fmla="*/ 308801 f194 1"/>
                <a:gd name="f250" fmla="*/ 381000 f193 1"/>
                <a:gd name="f251" fmla="*/ 284989 f194 1"/>
                <a:gd name="f252" fmla="*/ 392430 f193 1"/>
                <a:gd name="f253" fmla="*/ 276416 f194 1"/>
                <a:gd name="f254" fmla="*/ 413385 f193 1"/>
                <a:gd name="f255" fmla="*/ 284036 f194 1"/>
                <a:gd name="f256" fmla="*/ 438150 f193 1"/>
                <a:gd name="f257" fmla="*/ 264986 f194 1"/>
                <a:gd name="f258" fmla="*/ 457200 f193 1"/>
                <a:gd name="f259" fmla="*/ 240221 f194 1"/>
                <a:gd name="f260" fmla="*/ 448628 f193 1"/>
                <a:gd name="f261" fmla="*/ 219266 f194 1"/>
                <a:gd name="f262" fmla="*/ 208789 f194 1"/>
                <a:gd name="f263" fmla="*/ 480060 f193 1"/>
                <a:gd name="f264" fmla="*/ 182119 f194 1"/>
                <a:gd name="f265" fmla="*/ 170689 f194 1"/>
                <a:gd name="f266" fmla="*/ 456248 f193 1"/>
                <a:gd name="f267" fmla="*/ 149734 f194 1"/>
                <a:gd name="f268" fmla="*/ 447675 f193 1"/>
                <a:gd name="f269" fmla="*/ 124969 f194 1"/>
                <a:gd name="f270" fmla="*/ 455295 f193 1"/>
                <a:gd name="f271" fmla="*/ 105919 f194 1"/>
                <a:gd name="f272" fmla="*/ 436245 f193 1"/>
                <a:gd name="f273" fmla="*/ 114491 f194 1"/>
                <a:gd name="f274" fmla="*/ 411480 f193 1"/>
                <a:gd name="f275" fmla="*/ 390525 f193 1"/>
                <a:gd name="f276" fmla="*/ 82106 f194 1"/>
                <a:gd name="f277" fmla="*/ 379095 f193 1"/>
                <a:gd name="f278" fmla="*/ 352425 f193 1"/>
                <a:gd name="f279" fmla="*/ 340995 f193 1"/>
                <a:gd name="f280" fmla="*/ 320040 f193 1"/>
                <a:gd name="f281" fmla="*/ 295275 f193 1"/>
                <a:gd name="f282" fmla="*/ 276225 f193 1"/>
                <a:gd name="f283" fmla="*/ 284798 f193 1"/>
                <a:gd name="f284" fmla="*/ 252412 f193 1"/>
                <a:gd name="f285" fmla="*/ 209741 f194 1"/>
                <a:gd name="f286" fmla="*/ 221171 f194 1"/>
                <a:gd name="f287" fmla="*/ 242126 f194 1"/>
                <a:gd name="f288" fmla="*/ 266891 f194 1"/>
                <a:gd name="f289" fmla="*/ 285941 f194 1"/>
                <a:gd name="f290" fmla="*/ 277369 f194 1"/>
                <a:gd name="f291" fmla="*/ 309754 f194 1"/>
                <a:gd name="f292" fmla="*/ 638366 f194 1"/>
                <a:gd name="f293" fmla="*/ 416243 f193 1"/>
                <a:gd name="f294" fmla="*/ 572644 f194 1"/>
                <a:gd name="f295" fmla="*/ 301943 f193 1"/>
                <a:gd name="f296" fmla="*/ 297180 f193 1"/>
                <a:gd name="f297" fmla="*/ 432626 f194 1"/>
                <a:gd name="f298" fmla="*/ 40005 f193 1"/>
                <a:gd name="f299" fmla="*/ 140209 f194 1"/>
                <a:gd name="f300" fmla="*/ 191 f194 1"/>
                <a:gd name="f301" fmla="*/ 112586 f194 1"/>
                <a:gd name="f302" fmla="*/ 527685 f193 1"/>
                <a:gd name="f303" fmla="*/ 768668 f193 1"/>
                <a:gd name="f304" fmla="*/ 413576 f194 1"/>
                <a:gd name="f305" fmla="*/ 654368 f193 1"/>
                <a:gd name="f306" fmla="*/ 460249 f194 1"/>
                <a:gd name="f307" fmla="*/ 540259 f194 1"/>
                <a:gd name="f308" fmla="*/ 621030 f193 1"/>
                <a:gd name="f309" fmla="*/ 540068 f193 1"/>
                <a:gd name="f310" fmla="*/ 482918 f193 1"/>
                <a:gd name="f311" fmla="*/ 614554 f194 1"/>
                <a:gd name="f312" fmla="*/ f195 1 f2"/>
                <a:gd name="f313" fmla="*/ f198 1 647985"/>
                <a:gd name="f314" fmla="*/ f199 1 768667"/>
                <a:gd name="f315" fmla="*/ f200 1 647985"/>
                <a:gd name="f316" fmla="*/ f201 1 768667"/>
                <a:gd name="f317" fmla="*/ f202 1 647985"/>
                <a:gd name="f318" fmla="*/ f203 1 768667"/>
                <a:gd name="f319" fmla="*/ f204 1 647985"/>
                <a:gd name="f320" fmla="*/ f205 1 768667"/>
                <a:gd name="f321" fmla="*/ f206 1 647985"/>
                <a:gd name="f322" fmla="*/ f207 1 768667"/>
                <a:gd name="f323" fmla="*/ f208 1 647985"/>
                <a:gd name="f324" fmla="*/ f209 1 768667"/>
                <a:gd name="f325" fmla="*/ f210 1 647985"/>
                <a:gd name="f326" fmla="*/ f211 1 647985"/>
                <a:gd name="f327" fmla="*/ f212 1 768667"/>
                <a:gd name="f328" fmla="*/ f213 1 647985"/>
                <a:gd name="f329" fmla="*/ f214 1 647985"/>
                <a:gd name="f330" fmla="*/ f215 1 768667"/>
                <a:gd name="f331" fmla="*/ f216 1 647985"/>
                <a:gd name="f332" fmla="*/ f217 1 768667"/>
                <a:gd name="f333" fmla="*/ f218 1 647985"/>
                <a:gd name="f334" fmla="*/ f219 1 647985"/>
                <a:gd name="f335" fmla="*/ f220 1 768667"/>
                <a:gd name="f336" fmla="*/ f221 1 647985"/>
                <a:gd name="f337" fmla="*/ f222 1 768667"/>
                <a:gd name="f338" fmla="*/ f223 1 768667"/>
                <a:gd name="f339" fmla="*/ f224 1 647985"/>
                <a:gd name="f340" fmla="*/ f225 1 768667"/>
                <a:gd name="f341" fmla="*/ f226 1 768667"/>
                <a:gd name="f342" fmla="*/ f227 1 768667"/>
                <a:gd name="f343" fmla="*/ f228 1 768667"/>
                <a:gd name="f344" fmla="*/ f229 1 647985"/>
                <a:gd name="f345" fmla="*/ f230 1 768667"/>
                <a:gd name="f346" fmla="*/ f231 1 647985"/>
                <a:gd name="f347" fmla="*/ f232 1 768667"/>
                <a:gd name="f348" fmla="*/ f233 1 647985"/>
                <a:gd name="f349" fmla="*/ f234 1 768667"/>
                <a:gd name="f350" fmla="*/ f235 1 647985"/>
                <a:gd name="f351" fmla="*/ f236 1 647985"/>
                <a:gd name="f352" fmla="*/ f237 1 768667"/>
                <a:gd name="f353" fmla="*/ f238 1 647985"/>
                <a:gd name="f354" fmla="*/ f239 1 647985"/>
                <a:gd name="f355" fmla="*/ f240 1 768667"/>
                <a:gd name="f356" fmla="*/ f241 1 647985"/>
                <a:gd name="f357" fmla="*/ f242 1 768667"/>
                <a:gd name="f358" fmla="*/ f243 1 647985"/>
                <a:gd name="f359" fmla="*/ f244 1 768667"/>
                <a:gd name="f360" fmla="*/ f245 1 647985"/>
                <a:gd name="f361" fmla="*/ f246 1 768667"/>
                <a:gd name="f362" fmla="*/ f247 1 768667"/>
                <a:gd name="f363" fmla="*/ f248 1 768667"/>
                <a:gd name="f364" fmla="*/ f249 1 647985"/>
                <a:gd name="f365" fmla="*/ f250 1 768667"/>
                <a:gd name="f366" fmla="*/ f251 1 647985"/>
                <a:gd name="f367" fmla="*/ f252 1 768667"/>
                <a:gd name="f368" fmla="*/ f253 1 647985"/>
                <a:gd name="f369" fmla="*/ f254 1 768667"/>
                <a:gd name="f370" fmla="*/ f255 1 647985"/>
                <a:gd name="f371" fmla="*/ f256 1 768667"/>
                <a:gd name="f372" fmla="*/ f257 1 647985"/>
                <a:gd name="f373" fmla="*/ f258 1 768667"/>
                <a:gd name="f374" fmla="*/ f259 1 647985"/>
                <a:gd name="f375" fmla="*/ f260 1 768667"/>
                <a:gd name="f376" fmla="*/ f261 1 647985"/>
                <a:gd name="f377" fmla="*/ f262 1 647985"/>
                <a:gd name="f378" fmla="*/ f263 1 768667"/>
                <a:gd name="f379" fmla="*/ f264 1 647985"/>
                <a:gd name="f380" fmla="*/ f265 1 647985"/>
                <a:gd name="f381" fmla="*/ f266 1 768667"/>
                <a:gd name="f382" fmla="*/ f267 1 647985"/>
                <a:gd name="f383" fmla="*/ f268 1 768667"/>
                <a:gd name="f384" fmla="*/ f269 1 647985"/>
                <a:gd name="f385" fmla="*/ f270 1 768667"/>
                <a:gd name="f386" fmla="*/ f271 1 647985"/>
                <a:gd name="f387" fmla="*/ f272 1 768667"/>
                <a:gd name="f388" fmla="*/ f273 1 647985"/>
                <a:gd name="f389" fmla="*/ f274 1 768667"/>
                <a:gd name="f390" fmla="*/ f275 1 768667"/>
                <a:gd name="f391" fmla="*/ f276 1 647985"/>
                <a:gd name="f392" fmla="*/ f277 1 768667"/>
                <a:gd name="f393" fmla="*/ f278 1 768667"/>
                <a:gd name="f394" fmla="*/ f279 1 768667"/>
                <a:gd name="f395" fmla="*/ f280 1 768667"/>
                <a:gd name="f396" fmla="*/ f281 1 768667"/>
                <a:gd name="f397" fmla="*/ f282 1 768667"/>
                <a:gd name="f398" fmla="*/ f283 1 768667"/>
                <a:gd name="f399" fmla="*/ f284 1 768667"/>
                <a:gd name="f400" fmla="*/ f285 1 647985"/>
                <a:gd name="f401" fmla="*/ f286 1 647985"/>
                <a:gd name="f402" fmla="*/ f287 1 647985"/>
                <a:gd name="f403" fmla="*/ f288 1 647985"/>
                <a:gd name="f404" fmla="*/ f289 1 647985"/>
                <a:gd name="f405" fmla="*/ f290 1 647985"/>
                <a:gd name="f406" fmla="*/ f291 1 647985"/>
                <a:gd name="f407" fmla="*/ f292 1 647985"/>
                <a:gd name="f408" fmla="*/ f293 1 768667"/>
                <a:gd name="f409" fmla="*/ f294 1 647985"/>
                <a:gd name="f410" fmla="*/ f295 1 768667"/>
                <a:gd name="f411" fmla="*/ f296 1 768667"/>
                <a:gd name="f412" fmla="*/ f297 1 647985"/>
                <a:gd name="f413" fmla="*/ f298 1 768667"/>
                <a:gd name="f414" fmla="*/ f299 1 647985"/>
                <a:gd name="f415" fmla="*/ f300 1 647985"/>
                <a:gd name="f416" fmla="*/ f301 1 647985"/>
                <a:gd name="f417" fmla="*/ f302 1 768667"/>
                <a:gd name="f418" fmla="*/ f303 1 768667"/>
                <a:gd name="f419" fmla="*/ f304 1 647985"/>
                <a:gd name="f420" fmla="*/ f305 1 768667"/>
                <a:gd name="f421" fmla="*/ f306 1 647985"/>
                <a:gd name="f422" fmla="*/ f307 1 647985"/>
                <a:gd name="f423" fmla="*/ f308 1 768667"/>
                <a:gd name="f424" fmla="*/ f309 1 768667"/>
                <a:gd name="f425" fmla="*/ f310 1 768667"/>
                <a:gd name="f426" fmla="*/ f311 1 647985"/>
                <a:gd name="f427" fmla="*/ f5 1 f196"/>
                <a:gd name="f428" fmla="*/ f6 1 f196"/>
                <a:gd name="f429" fmla="*/ f5 1 f197"/>
                <a:gd name="f430" fmla="*/ f7 1 f197"/>
                <a:gd name="f431" fmla="+- f312 0 f1"/>
                <a:gd name="f432" fmla="*/ f313 1 f196"/>
                <a:gd name="f433" fmla="*/ f314 1 f197"/>
                <a:gd name="f434" fmla="*/ f315 1 f196"/>
                <a:gd name="f435" fmla="*/ f316 1 f197"/>
                <a:gd name="f436" fmla="*/ f317 1 f196"/>
                <a:gd name="f437" fmla="*/ f318 1 f197"/>
                <a:gd name="f438" fmla="*/ f319 1 f196"/>
                <a:gd name="f439" fmla="*/ f320 1 f197"/>
                <a:gd name="f440" fmla="*/ f321 1 f196"/>
                <a:gd name="f441" fmla="*/ f322 1 f197"/>
                <a:gd name="f442" fmla="*/ f323 1 f196"/>
                <a:gd name="f443" fmla="*/ f324 1 f197"/>
                <a:gd name="f444" fmla="*/ f325 1 f196"/>
                <a:gd name="f445" fmla="*/ f326 1 f196"/>
                <a:gd name="f446" fmla="*/ f327 1 f197"/>
                <a:gd name="f447" fmla="*/ f328 1 f196"/>
                <a:gd name="f448" fmla="*/ f329 1 f196"/>
                <a:gd name="f449" fmla="*/ f330 1 f197"/>
                <a:gd name="f450" fmla="*/ f331 1 f196"/>
                <a:gd name="f451" fmla="*/ f332 1 f197"/>
                <a:gd name="f452" fmla="*/ f333 1 f196"/>
                <a:gd name="f453" fmla="*/ f334 1 f196"/>
                <a:gd name="f454" fmla="*/ f335 1 f197"/>
                <a:gd name="f455" fmla="*/ f336 1 f196"/>
                <a:gd name="f456" fmla="*/ f337 1 f197"/>
                <a:gd name="f457" fmla="*/ f338 1 f197"/>
                <a:gd name="f458" fmla="*/ f339 1 f196"/>
                <a:gd name="f459" fmla="*/ f340 1 f197"/>
                <a:gd name="f460" fmla="*/ f341 1 f197"/>
                <a:gd name="f461" fmla="*/ f342 1 f197"/>
                <a:gd name="f462" fmla="*/ f343 1 f197"/>
                <a:gd name="f463" fmla="*/ f344 1 f196"/>
                <a:gd name="f464" fmla="*/ f345 1 f197"/>
                <a:gd name="f465" fmla="*/ f346 1 f196"/>
                <a:gd name="f466" fmla="*/ f347 1 f197"/>
                <a:gd name="f467" fmla="*/ f348 1 f196"/>
                <a:gd name="f468" fmla="*/ f349 1 f197"/>
                <a:gd name="f469" fmla="*/ f350 1 f196"/>
                <a:gd name="f470" fmla="*/ f351 1 f196"/>
                <a:gd name="f471" fmla="*/ f352 1 f197"/>
                <a:gd name="f472" fmla="*/ f353 1 f196"/>
                <a:gd name="f473" fmla="*/ f354 1 f196"/>
                <a:gd name="f474" fmla="*/ f355 1 f197"/>
                <a:gd name="f475" fmla="*/ f356 1 f196"/>
                <a:gd name="f476" fmla="*/ f357 1 f197"/>
                <a:gd name="f477" fmla="*/ f358 1 f196"/>
                <a:gd name="f478" fmla="*/ f359 1 f197"/>
                <a:gd name="f479" fmla="*/ f360 1 f196"/>
                <a:gd name="f480" fmla="*/ f361 1 f197"/>
                <a:gd name="f481" fmla="*/ f362 1 f197"/>
                <a:gd name="f482" fmla="*/ f363 1 f197"/>
                <a:gd name="f483" fmla="*/ f364 1 f196"/>
                <a:gd name="f484" fmla="*/ f365 1 f197"/>
                <a:gd name="f485" fmla="*/ f366 1 f196"/>
                <a:gd name="f486" fmla="*/ f367 1 f197"/>
                <a:gd name="f487" fmla="*/ f368 1 f196"/>
                <a:gd name="f488" fmla="*/ f369 1 f197"/>
                <a:gd name="f489" fmla="*/ f370 1 f196"/>
                <a:gd name="f490" fmla="*/ f371 1 f197"/>
                <a:gd name="f491" fmla="*/ f372 1 f196"/>
                <a:gd name="f492" fmla="*/ f373 1 f197"/>
                <a:gd name="f493" fmla="*/ f374 1 f196"/>
                <a:gd name="f494" fmla="*/ f375 1 f197"/>
                <a:gd name="f495" fmla="*/ f376 1 f196"/>
                <a:gd name="f496" fmla="*/ f377 1 f196"/>
                <a:gd name="f497" fmla="*/ f378 1 f197"/>
                <a:gd name="f498" fmla="*/ f379 1 f196"/>
                <a:gd name="f499" fmla="*/ f380 1 f196"/>
                <a:gd name="f500" fmla="*/ f381 1 f197"/>
                <a:gd name="f501" fmla="*/ f382 1 f196"/>
                <a:gd name="f502" fmla="*/ f383 1 f197"/>
                <a:gd name="f503" fmla="*/ f384 1 f196"/>
                <a:gd name="f504" fmla="*/ f385 1 f197"/>
                <a:gd name="f505" fmla="*/ f386 1 f196"/>
                <a:gd name="f506" fmla="*/ f387 1 f197"/>
                <a:gd name="f507" fmla="*/ f388 1 f196"/>
                <a:gd name="f508" fmla="*/ f389 1 f197"/>
                <a:gd name="f509" fmla="*/ f390 1 f197"/>
                <a:gd name="f510" fmla="*/ f391 1 f196"/>
                <a:gd name="f511" fmla="*/ f392 1 f197"/>
                <a:gd name="f512" fmla="*/ f393 1 f197"/>
                <a:gd name="f513" fmla="*/ f394 1 f197"/>
                <a:gd name="f514" fmla="*/ f395 1 f197"/>
                <a:gd name="f515" fmla="*/ f396 1 f197"/>
                <a:gd name="f516" fmla="*/ f397 1 f197"/>
                <a:gd name="f517" fmla="*/ f398 1 f197"/>
                <a:gd name="f518" fmla="*/ f399 1 f197"/>
                <a:gd name="f519" fmla="*/ f400 1 f196"/>
                <a:gd name="f520" fmla="*/ f401 1 f196"/>
                <a:gd name="f521" fmla="*/ f402 1 f196"/>
                <a:gd name="f522" fmla="*/ f403 1 f196"/>
                <a:gd name="f523" fmla="*/ f404 1 f196"/>
                <a:gd name="f524" fmla="*/ f405 1 f196"/>
                <a:gd name="f525" fmla="*/ f406 1 f196"/>
                <a:gd name="f526" fmla="*/ f407 1 f196"/>
                <a:gd name="f527" fmla="*/ f408 1 f197"/>
                <a:gd name="f528" fmla="*/ f409 1 f196"/>
                <a:gd name="f529" fmla="*/ f410 1 f197"/>
                <a:gd name="f530" fmla="*/ f411 1 f197"/>
                <a:gd name="f531" fmla="*/ f412 1 f196"/>
                <a:gd name="f532" fmla="*/ f413 1 f197"/>
                <a:gd name="f533" fmla="*/ f414 1 f196"/>
                <a:gd name="f534" fmla="*/ f415 1 f196"/>
                <a:gd name="f535" fmla="*/ f416 1 f196"/>
                <a:gd name="f536" fmla="*/ f417 1 f197"/>
                <a:gd name="f537" fmla="*/ f418 1 f197"/>
                <a:gd name="f538" fmla="*/ f419 1 f196"/>
                <a:gd name="f539" fmla="*/ f420 1 f197"/>
                <a:gd name="f540" fmla="*/ f421 1 f196"/>
                <a:gd name="f541" fmla="*/ f422 1 f196"/>
                <a:gd name="f542" fmla="*/ f423 1 f197"/>
                <a:gd name="f543" fmla="*/ f424 1 f197"/>
                <a:gd name="f544" fmla="*/ f425 1 f197"/>
                <a:gd name="f545" fmla="*/ f426 1 f196"/>
                <a:gd name="f546" fmla="*/ f427 f191 1"/>
                <a:gd name="f547" fmla="*/ f428 f191 1"/>
                <a:gd name="f548" fmla="*/ f430 f192 1"/>
                <a:gd name="f549" fmla="*/ f429 f192 1"/>
                <a:gd name="f550" fmla="*/ f432 f191 1"/>
                <a:gd name="f551" fmla="*/ f433 f192 1"/>
                <a:gd name="f552" fmla="*/ f434 f191 1"/>
                <a:gd name="f553" fmla="*/ f435 f192 1"/>
                <a:gd name="f554" fmla="*/ f436 f191 1"/>
                <a:gd name="f555" fmla="*/ f437 f192 1"/>
                <a:gd name="f556" fmla="*/ f438 f191 1"/>
                <a:gd name="f557" fmla="*/ f439 f192 1"/>
                <a:gd name="f558" fmla="*/ f440 f191 1"/>
                <a:gd name="f559" fmla="*/ f441 f192 1"/>
                <a:gd name="f560" fmla="*/ f442 f191 1"/>
                <a:gd name="f561" fmla="*/ f443 f192 1"/>
                <a:gd name="f562" fmla="*/ f444 f191 1"/>
                <a:gd name="f563" fmla="*/ f445 f191 1"/>
                <a:gd name="f564" fmla="*/ f446 f192 1"/>
                <a:gd name="f565" fmla="*/ f447 f191 1"/>
                <a:gd name="f566" fmla="*/ f448 f191 1"/>
                <a:gd name="f567" fmla="*/ f449 f192 1"/>
                <a:gd name="f568" fmla="*/ f450 f191 1"/>
                <a:gd name="f569" fmla="*/ f451 f192 1"/>
                <a:gd name="f570" fmla="*/ f452 f191 1"/>
                <a:gd name="f571" fmla="*/ f453 f191 1"/>
                <a:gd name="f572" fmla="*/ f454 f192 1"/>
                <a:gd name="f573" fmla="*/ f455 f191 1"/>
                <a:gd name="f574" fmla="*/ f456 f192 1"/>
                <a:gd name="f575" fmla="*/ f457 f192 1"/>
                <a:gd name="f576" fmla="*/ f458 f191 1"/>
                <a:gd name="f577" fmla="*/ f459 f192 1"/>
                <a:gd name="f578" fmla="*/ f460 f192 1"/>
                <a:gd name="f579" fmla="*/ f461 f192 1"/>
                <a:gd name="f580" fmla="*/ f462 f192 1"/>
                <a:gd name="f581" fmla="*/ f463 f191 1"/>
                <a:gd name="f582" fmla="*/ f464 f192 1"/>
                <a:gd name="f583" fmla="*/ f465 f191 1"/>
                <a:gd name="f584" fmla="*/ f466 f192 1"/>
                <a:gd name="f585" fmla="*/ f467 f191 1"/>
                <a:gd name="f586" fmla="*/ f468 f192 1"/>
                <a:gd name="f587" fmla="*/ f469 f191 1"/>
                <a:gd name="f588" fmla="*/ f470 f191 1"/>
                <a:gd name="f589" fmla="*/ f471 f192 1"/>
                <a:gd name="f590" fmla="*/ f472 f191 1"/>
                <a:gd name="f591" fmla="*/ f473 f191 1"/>
                <a:gd name="f592" fmla="*/ f474 f192 1"/>
                <a:gd name="f593" fmla="*/ f475 f191 1"/>
                <a:gd name="f594" fmla="*/ f476 f192 1"/>
                <a:gd name="f595" fmla="*/ f477 f191 1"/>
                <a:gd name="f596" fmla="*/ f478 f192 1"/>
                <a:gd name="f597" fmla="*/ f479 f191 1"/>
                <a:gd name="f598" fmla="*/ f480 f192 1"/>
                <a:gd name="f599" fmla="*/ f481 f192 1"/>
                <a:gd name="f600" fmla="*/ f482 f192 1"/>
                <a:gd name="f601" fmla="*/ f483 f191 1"/>
                <a:gd name="f602" fmla="*/ f484 f192 1"/>
                <a:gd name="f603" fmla="*/ f485 f191 1"/>
                <a:gd name="f604" fmla="*/ f486 f192 1"/>
                <a:gd name="f605" fmla="*/ f487 f191 1"/>
                <a:gd name="f606" fmla="*/ f488 f192 1"/>
                <a:gd name="f607" fmla="*/ f489 f191 1"/>
                <a:gd name="f608" fmla="*/ f490 f192 1"/>
                <a:gd name="f609" fmla="*/ f491 f191 1"/>
                <a:gd name="f610" fmla="*/ f492 f192 1"/>
                <a:gd name="f611" fmla="*/ f493 f191 1"/>
                <a:gd name="f612" fmla="*/ f494 f192 1"/>
                <a:gd name="f613" fmla="*/ f495 f191 1"/>
                <a:gd name="f614" fmla="*/ f496 f191 1"/>
                <a:gd name="f615" fmla="*/ f497 f192 1"/>
                <a:gd name="f616" fmla="*/ f498 f191 1"/>
                <a:gd name="f617" fmla="*/ f499 f191 1"/>
                <a:gd name="f618" fmla="*/ f500 f192 1"/>
                <a:gd name="f619" fmla="*/ f501 f191 1"/>
                <a:gd name="f620" fmla="*/ f502 f192 1"/>
                <a:gd name="f621" fmla="*/ f503 f191 1"/>
                <a:gd name="f622" fmla="*/ f504 f192 1"/>
                <a:gd name="f623" fmla="*/ f505 f191 1"/>
                <a:gd name="f624" fmla="*/ f506 f192 1"/>
                <a:gd name="f625" fmla="*/ f507 f191 1"/>
                <a:gd name="f626" fmla="*/ f508 f192 1"/>
                <a:gd name="f627" fmla="*/ f509 f192 1"/>
                <a:gd name="f628" fmla="*/ f510 f191 1"/>
                <a:gd name="f629" fmla="*/ f511 f192 1"/>
                <a:gd name="f630" fmla="*/ f512 f192 1"/>
                <a:gd name="f631" fmla="*/ f513 f192 1"/>
                <a:gd name="f632" fmla="*/ f514 f192 1"/>
                <a:gd name="f633" fmla="*/ f515 f192 1"/>
                <a:gd name="f634" fmla="*/ f516 f192 1"/>
                <a:gd name="f635" fmla="*/ f517 f192 1"/>
                <a:gd name="f636" fmla="*/ f518 f192 1"/>
                <a:gd name="f637" fmla="*/ f519 f191 1"/>
                <a:gd name="f638" fmla="*/ f520 f191 1"/>
                <a:gd name="f639" fmla="*/ f521 f191 1"/>
                <a:gd name="f640" fmla="*/ f522 f191 1"/>
                <a:gd name="f641" fmla="*/ f523 f191 1"/>
                <a:gd name="f642" fmla="*/ f524 f191 1"/>
                <a:gd name="f643" fmla="*/ f525 f191 1"/>
                <a:gd name="f644" fmla="*/ f526 f191 1"/>
                <a:gd name="f645" fmla="*/ f527 f192 1"/>
                <a:gd name="f646" fmla="*/ f528 f191 1"/>
                <a:gd name="f647" fmla="*/ f529 f192 1"/>
                <a:gd name="f648" fmla="*/ f530 f192 1"/>
                <a:gd name="f649" fmla="*/ f531 f191 1"/>
                <a:gd name="f650" fmla="*/ f532 f192 1"/>
                <a:gd name="f651" fmla="*/ f533 f191 1"/>
                <a:gd name="f652" fmla="*/ f534 f191 1"/>
                <a:gd name="f653" fmla="*/ f535 f191 1"/>
                <a:gd name="f654" fmla="*/ f536 f192 1"/>
                <a:gd name="f655" fmla="*/ f537 f192 1"/>
                <a:gd name="f656" fmla="*/ f538 f191 1"/>
                <a:gd name="f657" fmla="*/ f539 f192 1"/>
                <a:gd name="f658" fmla="*/ f540 f191 1"/>
                <a:gd name="f659" fmla="*/ f541 f191 1"/>
                <a:gd name="f660" fmla="*/ f542 f192 1"/>
                <a:gd name="f661" fmla="*/ f543 f192 1"/>
                <a:gd name="f662" fmla="*/ f544 f192 1"/>
                <a:gd name="f663" fmla="*/ f545 f19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1">
                  <a:pos x="f550" y="f551"/>
                </a:cxn>
                <a:cxn ang="f431">
                  <a:pos x="f552" y="f553"/>
                </a:cxn>
                <a:cxn ang="f431">
                  <a:pos x="f554" y="f555"/>
                </a:cxn>
                <a:cxn ang="f431">
                  <a:pos x="f556" y="f557"/>
                </a:cxn>
                <a:cxn ang="f431">
                  <a:pos x="f558" y="f559"/>
                </a:cxn>
                <a:cxn ang="f431">
                  <a:pos x="f560" y="f561"/>
                </a:cxn>
                <a:cxn ang="f431">
                  <a:pos x="f562" y="f559"/>
                </a:cxn>
                <a:cxn ang="f431">
                  <a:pos x="f563" y="f564"/>
                </a:cxn>
                <a:cxn ang="f431">
                  <a:pos x="f565" y="f564"/>
                </a:cxn>
                <a:cxn ang="f431">
                  <a:pos x="f566" y="f567"/>
                </a:cxn>
                <a:cxn ang="f431">
                  <a:pos x="f568" y="f569"/>
                </a:cxn>
                <a:cxn ang="f431">
                  <a:pos x="f570" y="f567"/>
                </a:cxn>
                <a:cxn ang="f431">
                  <a:pos x="f571" y="f572"/>
                </a:cxn>
                <a:cxn ang="f431">
                  <a:pos x="f573" y="f574"/>
                </a:cxn>
                <a:cxn ang="f431">
                  <a:pos x="f571" y="f575"/>
                </a:cxn>
                <a:cxn ang="f431">
                  <a:pos x="f576" y="f577"/>
                </a:cxn>
                <a:cxn ang="f431">
                  <a:pos x="f576" y="f578"/>
                </a:cxn>
                <a:cxn ang="f431">
                  <a:pos x="f571" y="f579"/>
                </a:cxn>
                <a:cxn ang="f431">
                  <a:pos x="f573" y="f580"/>
                </a:cxn>
                <a:cxn ang="f431">
                  <a:pos x="f581" y="f582"/>
                </a:cxn>
                <a:cxn ang="f431">
                  <a:pos x="f583" y="f584"/>
                </a:cxn>
                <a:cxn ang="f431">
                  <a:pos x="f585" y="f586"/>
                </a:cxn>
                <a:cxn ang="f431">
                  <a:pos x="f587" y="f584"/>
                </a:cxn>
                <a:cxn ang="f431">
                  <a:pos x="f588" y="f589"/>
                </a:cxn>
                <a:cxn ang="f431">
                  <a:pos x="f590" y="f589"/>
                </a:cxn>
                <a:cxn ang="f431">
                  <a:pos x="f591" y="f592"/>
                </a:cxn>
                <a:cxn ang="f431">
                  <a:pos x="f593" y="f594"/>
                </a:cxn>
                <a:cxn ang="f431">
                  <a:pos x="f595" y="f592"/>
                </a:cxn>
                <a:cxn ang="f431">
                  <a:pos x="f552" y="f596"/>
                </a:cxn>
                <a:cxn ang="f431">
                  <a:pos x="f597" y="f598"/>
                </a:cxn>
                <a:cxn ang="f431">
                  <a:pos x="f552" y="f599"/>
                </a:cxn>
                <a:cxn ang="f431">
                  <a:pos x="f550" y="f600"/>
                </a:cxn>
                <a:cxn ang="f431">
                  <a:pos x="f550" y="f551"/>
                </a:cxn>
                <a:cxn ang="f431">
                  <a:pos x="f601" y="f602"/>
                </a:cxn>
                <a:cxn ang="f431">
                  <a:pos x="f603" y="f604"/>
                </a:cxn>
                <a:cxn ang="f431">
                  <a:pos x="f605" y="f606"/>
                </a:cxn>
                <a:cxn ang="f431">
                  <a:pos x="f607" y="f608"/>
                </a:cxn>
                <a:cxn ang="f431">
                  <a:pos x="f609" y="f610"/>
                </a:cxn>
                <a:cxn ang="f431">
                  <a:pos x="f611" y="f612"/>
                </a:cxn>
                <a:cxn ang="f431">
                  <a:pos x="f613" y="f610"/>
                </a:cxn>
                <a:cxn ang="f431">
                  <a:pos x="f614" y="f615"/>
                </a:cxn>
                <a:cxn ang="f431">
                  <a:pos x="f616" y="f615"/>
                </a:cxn>
                <a:cxn ang="f431">
                  <a:pos x="f617" y="f618"/>
                </a:cxn>
                <a:cxn ang="f431">
                  <a:pos x="f619" y="f620"/>
                </a:cxn>
                <a:cxn ang="f431">
                  <a:pos x="f621" y="f622"/>
                </a:cxn>
                <a:cxn ang="f431">
                  <a:pos x="f623" y="f624"/>
                </a:cxn>
                <a:cxn ang="f431">
                  <a:pos x="f625" y="f626"/>
                </a:cxn>
                <a:cxn ang="f431">
                  <a:pos x="f623" y="f627"/>
                </a:cxn>
                <a:cxn ang="f431">
                  <a:pos x="f628" y="f629"/>
                </a:cxn>
                <a:cxn ang="f431">
                  <a:pos x="f628" y="f630"/>
                </a:cxn>
                <a:cxn ang="f431">
                  <a:pos x="f623" y="f631"/>
                </a:cxn>
                <a:cxn ang="f431">
                  <a:pos x="f625" y="f632"/>
                </a:cxn>
                <a:cxn ang="f431">
                  <a:pos x="f623" y="f633"/>
                </a:cxn>
                <a:cxn ang="f431">
                  <a:pos x="f621" y="f634"/>
                </a:cxn>
                <a:cxn ang="f431">
                  <a:pos x="f619" y="f635"/>
                </a:cxn>
                <a:cxn ang="f431">
                  <a:pos x="f617" y="f634"/>
                </a:cxn>
                <a:cxn ang="f431">
                  <a:pos x="f616" y="f636"/>
                </a:cxn>
                <a:cxn ang="f431">
                  <a:pos x="f637" y="f636"/>
                </a:cxn>
                <a:cxn ang="f431">
                  <a:pos x="f638" y="f634"/>
                </a:cxn>
                <a:cxn ang="f431">
                  <a:pos x="f639" y="f635"/>
                </a:cxn>
                <a:cxn ang="f431">
                  <a:pos x="f640" y="f634"/>
                </a:cxn>
                <a:cxn ang="f431">
                  <a:pos x="f641" y="f633"/>
                </a:cxn>
                <a:cxn ang="f431">
                  <a:pos x="f642" y="f632"/>
                </a:cxn>
                <a:cxn ang="f431">
                  <a:pos x="f641" y="f631"/>
                </a:cxn>
                <a:cxn ang="f431">
                  <a:pos x="f643" y="f630"/>
                </a:cxn>
                <a:cxn ang="f431">
                  <a:pos x="f601" y="f602"/>
                </a:cxn>
                <a:cxn ang="f431">
                  <a:pos x="f601" y="f602"/>
                </a:cxn>
                <a:cxn ang="f431">
                  <a:pos x="f644" y="f645"/>
                </a:cxn>
                <a:cxn ang="f431">
                  <a:pos x="f646" y="f647"/>
                </a:cxn>
                <a:cxn ang="f431">
                  <a:pos x="f646" y="f648"/>
                </a:cxn>
                <a:cxn ang="f431">
                  <a:pos x="f649" y="f650"/>
                </a:cxn>
                <a:cxn ang="f431">
                  <a:pos x="f651" y="f650"/>
                </a:cxn>
                <a:cxn ang="f431">
                  <a:pos x="f652" y="f648"/>
                </a:cxn>
                <a:cxn ang="f431">
                  <a:pos x="f653" y="f654"/>
                </a:cxn>
                <a:cxn ang="f431">
                  <a:pos x="f653" y="f655"/>
                </a:cxn>
                <a:cxn ang="f431">
                  <a:pos x="f656" y="f655"/>
                </a:cxn>
                <a:cxn ang="f431">
                  <a:pos x="f656" y="f657"/>
                </a:cxn>
                <a:cxn ang="f431">
                  <a:pos x="f658" y="f657"/>
                </a:cxn>
                <a:cxn ang="f431">
                  <a:pos x="f659" y="f660"/>
                </a:cxn>
                <a:cxn ang="f431">
                  <a:pos x="f646" y="f661"/>
                </a:cxn>
                <a:cxn ang="f431">
                  <a:pos x="f646" y="f662"/>
                </a:cxn>
                <a:cxn ang="f431">
                  <a:pos x="f663" y="f662"/>
                </a:cxn>
                <a:cxn ang="f431">
                  <a:pos x="f644" y="f645"/>
                </a:cxn>
              </a:cxnLst>
              <a:rect l="f546" t="f549" r="f547" b="f548"/>
              <a:pathLst>
                <a:path w="647985" h="768667">
                  <a:moveTo>
                    <a:pt x="f8" y="f9"/>
                  </a:moveTo>
                  <a:lnTo>
                    <a:pt x="f10" y="f11"/>
                  </a:lnTo>
                  <a:cubicBezTo>
                    <a:pt x="f12" y="f13"/>
                    <a:pt x="f14" y="f15"/>
                    <a:pt x="f16" y="f17"/>
                  </a:cubicBez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cubicBezTo>
                    <a:pt x="f24" y="f25"/>
                    <a:pt x="f26" y="f27"/>
                    <a:pt x="f28" y="f21"/>
                  </a:cubicBezTo>
                  <a:lnTo>
                    <a:pt x="f29" y="f30"/>
                  </a:lnTo>
                  <a:lnTo>
                    <a:pt x="f31" y="f30"/>
                  </a:lnTo>
                  <a:lnTo>
                    <a:pt x="f32" y="f33"/>
                  </a:lnTo>
                  <a:cubicBezTo>
                    <a:pt x="f34" y="f35"/>
                    <a:pt x="f36" y="f37"/>
                    <a:pt x="f38" y="f39"/>
                  </a:cubicBezTo>
                  <a:lnTo>
                    <a:pt x="f40" y="f33"/>
                  </a:lnTo>
                  <a:lnTo>
                    <a:pt x="f41" y="f42"/>
                  </a:lnTo>
                  <a:lnTo>
                    <a:pt x="f43" y="f44"/>
                  </a:lnTo>
                  <a:cubicBezTo>
                    <a:pt x="f45" y="f46"/>
                    <a:pt x="f47" y="f48"/>
                    <a:pt x="f41" y="f49"/>
                  </a:cubicBezTo>
                  <a:lnTo>
                    <a:pt x="f50" y="f51"/>
                  </a:lnTo>
                  <a:lnTo>
                    <a:pt x="f50" y="f52"/>
                  </a:lnTo>
                  <a:lnTo>
                    <a:pt x="f41" y="f53"/>
                  </a:lnTo>
                  <a:cubicBezTo>
                    <a:pt x="f47" y="f54"/>
                    <a:pt x="f45" y="f55"/>
                    <a:pt x="f43" y="f56"/>
                  </a:cubicBez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cubicBezTo>
                    <a:pt x="f63" y="f64"/>
                    <a:pt x="f65" y="f66"/>
                    <a:pt x="f67" y="f60"/>
                  </a:cubicBezTo>
                  <a:lnTo>
                    <a:pt x="f68" y="f69"/>
                  </a:lnTo>
                  <a:lnTo>
                    <a:pt x="f70" y="f69"/>
                  </a:lnTo>
                  <a:lnTo>
                    <a:pt x="f71" y="f72"/>
                  </a:lnTo>
                  <a:cubicBezTo>
                    <a:pt x="f73" y="f74"/>
                    <a:pt x="f75" y="f76"/>
                    <a:pt x="f77" y="f78"/>
                  </a:cubicBezTo>
                  <a:lnTo>
                    <a:pt x="f79" y="f72"/>
                  </a:lnTo>
                  <a:lnTo>
                    <a:pt x="f10" y="f80"/>
                  </a:lnTo>
                  <a:lnTo>
                    <a:pt x="f81" y="f82"/>
                  </a:lnTo>
                  <a:cubicBezTo>
                    <a:pt x="f83" y="f84"/>
                    <a:pt x="f12" y="f85"/>
                    <a:pt x="f10" y="f86"/>
                  </a:cubicBezTo>
                  <a:lnTo>
                    <a:pt x="f8" y="f87"/>
                  </a:lnTo>
                  <a:lnTo>
                    <a:pt x="f8" y="f9"/>
                  </a:lnTo>
                  <a:close/>
                  <a:moveTo>
                    <a:pt x="f88" y="f89"/>
                  </a:moveTo>
                  <a:lnTo>
                    <a:pt x="f90" y="f91"/>
                  </a:lnTo>
                  <a:cubicBezTo>
                    <a:pt x="f65" y="f92"/>
                    <a:pt x="f93" y="f94"/>
                    <a:pt x="f63" y="f95"/>
                  </a:cubicBez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cubicBezTo>
                    <a:pt x="f43" y="f102"/>
                    <a:pt x="f47" y="f103"/>
                    <a:pt x="f104" y="f99"/>
                  </a:cubicBezTo>
                  <a:lnTo>
                    <a:pt x="f105" y="f106"/>
                  </a:lnTo>
                  <a:lnTo>
                    <a:pt x="f107" y="f106"/>
                  </a:lnTo>
                  <a:lnTo>
                    <a:pt x="f108" y="f109"/>
                  </a:lnTo>
                  <a:cubicBezTo>
                    <a:pt x="f110" y="f111"/>
                    <a:pt x="f112" y="f113"/>
                    <a:pt x="f114" y="f115"/>
                  </a:cubicBezTo>
                  <a:lnTo>
                    <a:pt x="f116" y="f103"/>
                  </a:lnTo>
                  <a:lnTo>
                    <a:pt x="f117" y="f118"/>
                  </a:lnTo>
                  <a:lnTo>
                    <a:pt x="f119" y="f120"/>
                  </a:lnTo>
                  <a:cubicBezTo>
                    <a:pt x="f121" y="f122"/>
                    <a:pt x="f123" y="f124"/>
                    <a:pt x="f117" y="f125"/>
                  </a:cubicBezTo>
                  <a:lnTo>
                    <a:pt x="f126" y="f127"/>
                  </a:lnTo>
                  <a:lnTo>
                    <a:pt x="f126" y="f128"/>
                  </a:lnTo>
                  <a:lnTo>
                    <a:pt x="f117" y="f129"/>
                  </a:lnTo>
                  <a:cubicBezTo>
                    <a:pt x="f123" y="f130"/>
                    <a:pt x="f121" y="f131"/>
                    <a:pt x="f119" y="f132"/>
                  </a:cubicBezTo>
                  <a:lnTo>
                    <a:pt x="f117" y="f133"/>
                  </a:lnTo>
                  <a:lnTo>
                    <a:pt x="f116" y="f134"/>
                  </a:lnTo>
                  <a:lnTo>
                    <a:pt x="f114" y="f135"/>
                  </a:lnTo>
                  <a:cubicBezTo>
                    <a:pt x="f112" y="f136"/>
                    <a:pt x="f110" y="f137"/>
                    <a:pt x="f108" y="f134"/>
                  </a:cubicBezTo>
                  <a:lnTo>
                    <a:pt x="f107" y="f138"/>
                  </a:lnTo>
                  <a:lnTo>
                    <a:pt x="f139" y="f138"/>
                  </a:lnTo>
                  <a:lnTo>
                    <a:pt x="f140" y="f134"/>
                  </a:lnTo>
                  <a:cubicBezTo>
                    <a:pt x="f141" y="f137"/>
                    <a:pt x="f142" y="f136"/>
                    <a:pt x="f143" y="f135"/>
                  </a:cubicBezTo>
                  <a:lnTo>
                    <a:pt x="f144" y="f134"/>
                  </a:lnTo>
                  <a:lnTo>
                    <a:pt x="f145" y="f133"/>
                  </a:lnTo>
                  <a:lnTo>
                    <a:pt x="f146" y="f132"/>
                  </a:lnTo>
                  <a:cubicBezTo>
                    <a:pt x="f147" y="f131"/>
                    <a:pt x="f96" y="f130"/>
                    <a:pt x="f145" y="f129"/>
                  </a:cubicBezTo>
                  <a:lnTo>
                    <a:pt x="f148" y="f128"/>
                  </a:lnTo>
                  <a:lnTo>
                    <a:pt x="f88" y="f89"/>
                  </a:lnTo>
                  <a:lnTo>
                    <a:pt x="f88" y="f89"/>
                  </a:lnTo>
                  <a:close/>
                  <a:moveTo>
                    <a:pt x="f149" y="f150"/>
                  </a:moveTo>
                  <a:lnTo>
                    <a:pt x="f151" y="f152"/>
                  </a:lnTo>
                  <a:lnTo>
                    <a:pt x="f151" y="f153"/>
                  </a:lnTo>
                  <a:cubicBezTo>
                    <a:pt x="f154" y="f155"/>
                    <a:pt x="f156" y="f157"/>
                    <a:pt x="f158" y="f159"/>
                  </a:cubicBezTo>
                  <a:cubicBezTo>
                    <a:pt x="f160" y="f161"/>
                    <a:pt x="f162" y="f161"/>
                    <a:pt x="f163" y="f159"/>
                  </a:cubicBezTo>
                  <a:cubicBezTo>
                    <a:pt x="f164" y="f165"/>
                    <a:pt x="f166" y="f155"/>
                    <a:pt x="f167" y="f153"/>
                  </a:cubicBezTo>
                  <a:cubicBezTo>
                    <a:pt x="f167" y="f168"/>
                    <a:pt x="f169" y="f170"/>
                    <a:pt x="f171" y="f172"/>
                  </a:cubicBezTo>
                  <a:lnTo>
                    <a:pt x="f171" y="f173"/>
                  </a:lnTo>
                  <a:lnTo>
                    <a:pt x="f174" y="f173"/>
                  </a:lnTo>
                  <a:lnTo>
                    <a:pt x="f174" y="f175"/>
                  </a:lnTo>
                  <a:lnTo>
                    <a:pt x="f176" y="f175"/>
                  </a:lnTo>
                  <a:cubicBezTo>
                    <a:pt x="f177" y="f175"/>
                    <a:pt x="f178" y="f179"/>
                    <a:pt x="f180" y="f181"/>
                  </a:cubicBezTo>
                  <a:cubicBezTo>
                    <a:pt x="f182" y="f183"/>
                    <a:pt x="f151" y="f184"/>
                    <a:pt x="f151" y="f185"/>
                  </a:cubicBezTo>
                  <a:lnTo>
                    <a:pt x="f151" y="f186"/>
                  </a:lnTo>
                  <a:lnTo>
                    <a:pt x="f187" y="f186"/>
                  </a:lnTo>
                  <a:cubicBezTo>
                    <a:pt x="f188" y="f106"/>
                    <a:pt x="f189" y="f113"/>
                    <a:pt x="f149" y="f150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aphicFrame>
        <p:nvGraphicFramePr>
          <p:cNvPr id="8" name="Chart 8">
            <a:extLst>
              <a:ext uri="{FF2B5EF4-FFF2-40B4-BE49-F238E27FC236}">
                <a16:creationId xmlns:a16="http://schemas.microsoft.com/office/drawing/2014/main" id="{34A12245-3BF4-41A6-884C-056CEA963A29}"/>
              </a:ext>
            </a:extLst>
          </p:cNvPr>
          <p:cNvGraphicFramePr/>
          <p:nvPr/>
        </p:nvGraphicFramePr>
        <p:xfrm>
          <a:off x="609593" y="1178707"/>
          <a:ext cx="10972800" cy="401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0">
            <a:extLst>
              <a:ext uri="{FF2B5EF4-FFF2-40B4-BE49-F238E27FC236}">
                <a16:creationId xmlns:a16="http://schemas.microsoft.com/office/drawing/2014/main" id="{35B5C78D-70CB-46AE-92D7-D08F45E7920D}"/>
              </a:ext>
            </a:extLst>
          </p:cNvPr>
          <p:cNvSpPr txBox="1"/>
          <p:nvPr/>
        </p:nvSpPr>
        <p:spPr>
          <a:xfrm>
            <a:off x="1244004" y="5196800"/>
            <a:ext cx="9097420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1 </a:t>
            </a:r>
            <a:r>
              <a:rPr lang="lt-L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iš 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5 </a:t>
            </a:r>
            <a:r>
              <a:rPr lang="lt-L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darbuotojų, dirbančių iki 1 m. MD yra stipriai nepatenkintas savo darbu (&lt;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6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balai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Pasitenkinimo rodikliai prasčiausi darbuotojų, dirbančių nuo 3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lt-L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5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m. </a:t>
            </a:r>
            <a:r>
              <a:rPr lang="lt-L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grupėje</a:t>
            </a: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Darbu patenkinti darbuotojai, dirbantys virš 5 m., nors ir šioje grupėje kas 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4-as</a:t>
            </a:r>
            <a:r>
              <a:rPr lang="lt-L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darbuotojas savo darbu nėra patenkintas</a:t>
            </a: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023CDDD4-3434-47F3-B62D-8DF564B1A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8786" y="5819680"/>
            <a:ext cx="2183276" cy="9071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D52C7C6E-D562-4D96-97F2-265E9B85D8B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79934" y="6041093"/>
            <a:ext cx="826434" cy="5544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3DB7483-803B-42F5-A49B-AAD20DC91ED1}"/>
              </a:ext>
            </a:extLst>
          </p:cNvPr>
          <p:cNvSpPr txBox="1"/>
          <p:nvPr/>
        </p:nvSpPr>
        <p:spPr>
          <a:xfrm>
            <a:off x="11409060" y="6333134"/>
            <a:ext cx="731602" cy="5248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36A0F86-DA7C-4ECC-8987-744DDB48EBAA}" type="slidenum">
              <a:t>3</a:t>
            </a:fld>
            <a:endParaRPr lang="lt-LT" sz="1467" b="0" i="0" u="none" strike="noStrike" kern="1200" cap="none" spc="0" baseline="0">
              <a:solidFill>
                <a:srgbClr val="898989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E4B8-E42E-4B0B-BC27-A500ECBEF9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242956"/>
            <a:ext cx="10972800" cy="402098"/>
          </a:xfrm>
        </p:spPr>
        <p:txBody>
          <a:bodyPr>
            <a:noAutofit/>
          </a:bodyPr>
          <a:lstStyle/>
          <a:p>
            <a:pPr lvl="0" algn="ctr"/>
            <a:r>
              <a:rPr lang="en-US" sz="2200" b="1" dirty="0">
                <a:solidFill>
                  <a:srgbClr val="4472C4"/>
                </a:solidFill>
                <a:latin typeface="+mn-lt"/>
              </a:rPr>
              <a:t>MIGRACIJOS </a:t>
            </a:r>
            <a:r>
              <a:rPr lang="lt-LT" sz="2200" b="1" dirty="0">
                <a:solidFill>
                  <a:srgbClr val="4472C4"/>
                </a:solidFill>
                <a:latin typeface="+mn-lt"/>
              </a:rPr>
              <a:t>DEPARTAMENTO DARBUOTOJŲ APKLAUSOS REZULTATAI</a:t>
            </a:r>
            <a:r>
              <a:rPr lang="en-US" sz="2200" b="1" dirty="0">
                <a:solidFill>
                  <a:srgbClr val="4472C4"/>
                </a:solidFill>
                <a:latin typeface="+mn-lt"/>
              </a:rPr>
              <a:t> (3)</a:t>
            </a:r>
            <a:endParaRPr lang="lt-LT" sz="2200" b="1" dirty="0">
              <a:solidFill>
                <a:srgbClr val="4472C4"/>
              </a:solidFill>
              <a:latin typeface="+mn-lt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6D1761B7-DA99-4B74-A626-AB377A77330A}"/>
              </a:ext>
            </a:extLst>
          </p:cNvPr>
          <p:cNvSpPr txBox="1"/>
          <p:nvPr/>
        </p:nvSpPr>
        <p:spPr>
          <a:xfrm>
            <a:off x="1981203" y="707571"/>
            <a:ext cx="836023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1" i="0" u="none" strike="noStrike" kern="1200" cap="none" spc="0" baseline="0">
                <a:solidFill>
                  <a:srgbClr val="ED7D31"/>
                </a:solidFill>
                <a:uFillTx/>
                <a:latin typeface="Calibri"/>
              </a:rPr>
              <a:t>DARBUOTOJŲ MOTYVACIJA IR PASITENKINIMAS DARBU</a:t>
            </a:r>
            <a:endParaRPr lang="lt-LT" sz="1800" b="0" i="0" u="none" strike="noStrike" kern="1200" cap="none" spc="0" baseline="0">
              <a:solidFill>
                <a:srgbClr val="ED7D31"/>
              </a:solidFill>
              <a:uFillTx/>
              <a:latin typeface="Calibri"/>
            </a:endParaRPr>
          </a:p>
        </p:txBody>
      </p:sp>
      <p:grpSp>
        <p:nvGrpSpPr>
          <p:cNvPr id="4" name="Graphic 70" descr="Head with gears">
            <a:extLst>
              <a:ext uri="{FF2B5EF4-FFF2-40B4-BE49-F238E27FC236}">
                <a16:creationId xmlns:a16="http://schemas.microsoft.com/office/drawing/2014/main" id="{57954489-35D5-4AE1-8C26-4420EF3F650B}"/>
              </a:ext>
            </a:extLst>
          </p:cNvPr>
          <p:cNvGrpSpPr/>
          <p:nvPr/>
        </p:nvGrpSpPr>
        <p:grpSpPr>
          <a:xfrm>
            <a:off x="2964082" y="645054"/>
            <a:ext cx="407237" cy="431843"/>
            <a:chOff x="2964082" y="645054"/>
            <a:chExt cx="407237" cy="431843"/>
          </a:xfrm>
        </p:grpSpPr>
        <p:sp>
          <p:nvSpPr>
            <p:cNvPr id="5" name="Freeform: Shape 5">
              <a:extLst>
                <a:ext uri="{FF2B5EF4-FFF2-40B4-BE49-F238E27FC236}">
                  <a16:creationId xmlns:a16="http://schemas.microsoft.com/office/drawing/2014/main" id="{5E9C459B-33DD-4C7A-B2D8-7349F85B52C9}"/>
                </a:ext>
              </a:extLst>
            </p:cNvPr>
            <p:cNvSpPr/>
            <p:nvPr/>
          </p:nvSpPr>
          <p:spPr>
            <a:xfrm>
              <a:off x="3137196" y="720510"/>
              <a:ext cx="50282" cy="449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0009"/>
                <a:gd name="f7" fmla="val 40005"/>
                <a:gd name="f8" fmla="val 18097"/>
                <a:gd name="f9" fmla="val 61913"/>
                <a:gd name="f10" fmla="val 80010"/>
                <a:gd name="f11" fmla="+- 0 0 -90"/>
                <a:gd name="f12" fmla="*/ f3 1 80009"/>
                <a:gd name="f13" fmla="*/ f4 1 80009"/>
                <a:gd name="f14" fmla="+- f6 0 f5"/>
                <a:gd name="f15" fmla="*/ f11 f0 1"/>
                <a:gd name="f16" fmla="*/ f14 1 80009"/>
                <a:gd name="f17" fmla="*/ 40005 f14 1"/>
                <a:gd name="f18" fmla="*/ 0 f14 1"/>
                <a:gd name="f19" fmla="*/ 80010 f14 1"/>
                <a:gd name="f20" fmla="*/ f15 1 f2"/>
                <a:gd name="f21" fmla="*/ f17 1 80009"/>
                <a:gd name="f22" fmla="*/ f18 1 80009"/>
                <a:gd name="f23" fmla="*/ f19 1 80009"/>
                <a:gd name="f24" fmla="*/ f5 1 f16"/>
                <a:gd name="f25" fmla="*/ f6 1 f16"/>
                <a:gd name="f26" fmla="+- f20 0 f1"/>
                <a:gd name="f27" fmla="*/ f21 1 f16"/>
                <a:gd name="f28" fmla="*/ f22 1 f16"/>
                <a:gd name="f29" fmla="*/ f23 1 f16"/>
                <a:gd name="f30" fmla="*/ f24 f12 1"/>
                <a:gd name="f31" fmla="*/ f25 f12 1"/>
                <a:gd name="f32" fmla="*/ f25 f13 1"/>
                <a:gd name="f33" fmla="*/ f24 f13 1"/>
                <a:gd name="f34" fmla="*/ f27 f12 1"/>
                <a:gd name="f35" fmla="*/ f28 f13 1"/>
                <a:gd name="f36" fmla="*/ f28 f12 1"/>
                <a:gd name="f37" fmla="*/ f27 f13 1"/>
                <a:gd name="f38" fmla="*/ f29 f13 1"/>
                <a:gd name="f39" fmla="*/ f2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4" y="f35"/>
                </a:cxn>
                <a:cxn ang="f26">
                  <a:pos x="f36" y="f37"/>
                </a:cxn>
                <a:cxn ang="f26">
                  <a:pos x="f34" y="f38"/>
                </a:cxn>
                <a:cxn ang="f26">
                  <a:pos x="f39" y="f37"/>
                </a:cxn>
                <a:cxn ang="f26">
                  <a:pos x="f34" y="f35"/>
                </a:cxn>
              </a:cxnLst>
              <a:rect l="f30" t="f33" r="f31" b="f32"/>
              <a:pathLst>
                <a:path w="80009" h="80009">
                  <a:moveTo>
                    <a:pt x="f7" y="f5"/>
                  </a:moveTo>
                  <a:cubicBezTo>
                    <a:pt x="f8" y="f5"/>
                    <a:pt x="f5" y="f8"/>
                    <a:pt x="f5" y="f7"/>
                  </a:cubicBezTo>
                  <a:cubicBezTo>
                    <a:pt x="f5" y="f9"/>
                    <a:pt x="f8" y="f10"/>
                    <a:pt x="f7" y="f10"/>
                  </a:cubicBezTo>
                  <a:cubicBezTo>
                    <a:pt x="f9" y="f10"/>
                    <a:pt x="f10" y="f9"/>
                    <a:pt x="f10" y="f7"/>
                  </a:cubicBezTo>
                  <a:cubicBezTo>
                    <a:pt x="f10" y="f8"/>
                    <a:pt x="f9" y="f5"/>
                    <a:pt x="f7" y="f5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6">
              <a:extLst>
                <a:ext uri="{FF2B5EF4-FFF2-40B4-BE49-F238E27FC236}">
                  <a16:creationId xmlns:a16="http://schemas.microsoft.com/office/drawing/2014/main" id="{CE0A0B0B-FC60-4E80-BF72-2108599F2D37}"/>
                </a:ext>
              </a:extLst>
            </p:cNvPr>
            <p:cNvSpPr/>
            <p:nvPr/>
          </p:nvSpPr>
          <p:spPr>
            <a:xfrm>
              <a:off x="3061776" y="829141"/>
              <a:ext cx="50282" cy="449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0010"/>
                <a:gd name="f7" fmla="val 40005"/>
                <a:gd name="f8" fmla="val 62099"/>
                <a:gd name="f9" fmla="val 17911"/>
                <a:gd name="f10" fmla="+- 0 0 -90"/>
                <a:gd name="f11" fmla="*/ f3 1 80010"/>
                <a:gd name="f12" fmla="*/ f4 1 80010"/>
                <a:gd name="f13" fmla="+- f6 0 f5"/>
                <a:gd name="f14" fmla="*/ f10 f0 1"/>
                <a:gd name="f15" fmla="*/ f13 1 80010"/>
                <a:gd name="f16" fmla="*/ 80010 f13 1"/>
                <a:gd name="f17" fmla="*/ 40005 f13 1"/>
                <a:gd name="f18" fmla="*/ 0 f13 1"/>
                <a:gd name="f19" fmla="*/ f14 1 f2"/>
                <a:gd name="f20" fmla="*/ f16 1 80010"/>
                <a:gd name="f21" fmla="*/ f17 1 80010"/>
                <a:gd name="f22" fmla="*/ f18 1 80010"/>
                <a:gd name="f23" fmla="*/ f5 1 f15"/>
                <a:gd name="f24" fmla="*/ f6 1 f15"/>
                <a:gd name="f25" fmla="+- f19 0 f1"/>
                <a:gd name="f26" fmla="*/ f20 1 f15"/>
                <a:gd name="f27" fmla="*/ f21 1 f15"/>
                <a:gd name="f28" fmla="*/ f22 1 f15"/>
                <a:gd name="f29" fmla="*/ f23 f11 1"/>
                <a:gd name="f30" fmla="*/ f24 f11 1"/>
                <a:gd name="f31" fmla="*/ f24 f12 1"/>
                <a:gd name="f32" fmla="*/ f23 f12 1"/>
                <a:gd name="f33" fmla="*/ f26 f11 1"/>
                <a:gd name="f34" fmla="*/ f27 f12 1"/>
                <a:gd name="f35" fmla="*/ f27 f11 1"/>
                <a:gd name="f36" fmla="*/ f26 f12 1"/>
                <a:gd name="f37" fmla="*/ f28 f11 1"/>
                <a:gd name="f38" fmla="*/ f28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33" y="f34"/>
                </a:cxn>
                <a:cxn ang="f25">
                  <a:pos x="f35" y="f36"/>
                </a:cxn>
                <a:cxn ang="f25">
                  <a:pos x="f37" y="f34"/>
                </a:cxn>
                <a:cxn ang="f25">
                  <a:pos x="f35" y="f38"/>
                </a:cxn>
                <a:cxn ang="f25">
                  <a:pos x="f33" y="f34"/>
                </a:cxn>
              </a:cxnLst>
              <a:rect l="f29" t="f32" r="f30" b="f31"/>
              <a:pathLst>
                <a:path w="80010" h="80010">
                  <a:moveTo>
                    <a:pt x="f6" y="f7"/>
                  </a:moveTo>
                  <a:cubicBezTo>
                    <a:pt x="f6" y="f8"/>
                    <a:pt x="f8" y="f6"/>
                    <a:pt x="f7" y="f6"/>
                  </a:cubicBezTo>
                  <a:cubicBezTo>
                    <a:pt x="f9" y="f6"/>
                    <a:pt x="f5" y="f8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8" y="f5"/>
                    <a:pt x="f6" y="f9"/>
                    <a:pt x="f6" y="f7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id="{4DB368A0-337E-45DC-B42A-D9A0433F0756}"/>
                </a:ext>
              </a:extLst>
            </p:cNvPr>
            <p:cNvSpPr/>
            <p:nvPr/>
          </p:nvSpPr>
          <p:spPr>
            <a:xfrm>
              <a:off x="2964082" y="645054"/>
              <a:ext cx="407237" cy="4318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47985"/>
                <a:gd name="f7" fmla="val 768667"/>
                <a:gd name="f8" fmla="val 428816"/>
                <a:gd name="f9" fmla="val 187643"/>
                <a:gd name="f10" fmla="val 405004"/>
                <a:gd name="f11" fmla="val 199073"/>
                <a:gd name="f12" fmla="val 403099"/>
                <a:gd name="f13" fmla="val 206693"/>
                <a:gd name="f14" fmla="val 399289"/>
                <a:gd name="f15" fmla="val 213360"/>
                <a:gd name="f16" fmla="val 395479"/>
                <a:gd name="f17" fmla="val 220028"/>
                <a:gd name="f18" fmla="val 404051"/>
                <a:gd name="f19" fmla="val 244793"/>
                <a:gd name="f20" fmla="val 385001"/>
                <a:gd name="f21" fmla="val 263843"/>
                <a:gd name="f22" fmla="val 360236"/>
                <a:gd name="f23" fmla="val 255270"/>
                <a:gd name="f24" fmla="val 353569"/>
                <a:gd name="f25" fmla="val 259080"/>
                <a:gd name="f26" fmla="val 346901"/>
                <a:gd name="f27" fmla="val 261937"/>
                <a:gd name="f28" fmla="val 339281"/>
                <a:gd name="f29" fmla="val 327851"/>
                <a:gd name="f30" fmla="val 286703"/>
                <a:gd name="f31" fmla="val 301181"/>
                <a:gd name="f32" fmla="val 289751"/>
                <a:gd name="f33" fmla="val 262890"/>
                <a:gd name="f34" fmla="val 282131"/>
                <a:gd name="f35" fmla="val 260985"/>
                <a:gd name="f36" fmla="val 275464"/>
                <a:gd name="f37" fmla="val 258128"/>
                <a:gd name="f38" fmla="val 268796"/>
                <a:gd name="f39" fmla="val 254318"/>
                <a:gd name="f40" fmla="val 244031"/>
                <a:gd name="f41" fmla="val 224981"/>
                <a:gd name="f42" fmla="val 243840"/>
                <a:gd name="f43" fmla="val 233554"/>
                <a:gd name="f44" fmla="val 219075"/>
                <a:gd name="f45" fmla="val 229744"/>
                <a:gd name="f46" fmla="val 212408"/>
                <a:gd name="f47" fmla="val 226886"/>
                <a:gd name="f48" fmla="val 205740"/>
                <a:gd name="f49" fmla="val 198120"/>
                <a:gd name="f50" fmla="val 201169"/>
                <a:gd name="f51" fmla="val 186690"/>
                <a:gd name="f52" fmla="val 160020"/>
                <a:gd name="f53" fmla="val 148590"/>
                <a:gd name="f54" fmla="val 140970"/>
                <a:gd name="f55" fmla="val 134303"/>
                <a:gd name="f56" fmla="val 127635"/>
                <a:gd name="f57" fmla="val 225934"/>
                <a:gd name="f58" fmla="val 102870"/>
                <a:gd name="f59" fmla="val 244984"/>
                <a:gd name="f60" fmla="val 83820"/>
                <a:gd name="f61" fmla="val 269749"/>
                <a:gd name="f62" fmla="val 92393"/>
                <a:gd name="f63" fmla="val 276416"/>
                <a:gd name="f64" fmla="val 88583"/>
                <a:gd name="f65" fmla="val 283084"/>
                <a:gd name="f66" fmla="val 85725"/>
                <a:gd name="f67" fmla="val 290704"/>
                <a:gd name="f68" fmla="val 302134"/>
                <a:gd name="f69" fmla="val 60007"/>
                <a:gd name="f70" fmla="val 328804"/>
                <a:gd name="f71" fmla="val 340234"/>
                <a:gd name="f72" fmla="val 82868"/>
                <a:gd name="f73" fmla="val 347854"/>
                <a:gd name="f74" fmla="val 84773"/>
                <a:gd name="f75" fmla="val 354521"/>
                <a:gd name="f76" fmla="val 87630"/>
                <a:gd name="f77" fmla="val 361189"/>
                <a:gd name="f78" fmla="val 91440"/>
                <a:gd name="f79" fmla="val 385954"/>
                <a:gd name="f80" fmla="val 101917"/>
                <a:gd name="f81" fmla="val 396431"/>
                <a:gd name="f82" fmla="val 126683"/>
                <a:gd name="f83" fmla="val 400241"/>
                <a:gd name="f84" fmla="val 133350"/>
                <a:gd name="f85" fmla="val 140018"/>
                <a:gd name="f86" fmla="val 147638"/>
                <a:gd name="f87" fmla="val 159068"/>
                <a:gd name="f88" fmla="val 308801"/>
                <a:gd name="f89" fmla="val 381000"/>
                <a:gd name="f90" fmla="val 284989"/>
                <a:gd name="f91" fmla="val 392430"/>
                <a:gd name="f92" fmla="val 400050"/>
                <a:gd name="f93" fmla="val 280226"/>
                <a:gd name="f94" fmla="val 406718"/>
                <a:gd name="f95" fmla="val 413385"/>
                <a:gd name="f96" fmla="val 284036"/>
                <a:gd name="f97" fmla="val 438150"/>
                <a:gd name="f98" fmla="val 264986"/>
                <a:gd name="f99" fmla="val 457200"/>
                <a:gd name="f100" fmla="val 240221"/>
                <a:gd name="f101" fmla="val 448628"/>
                <a:gd name="f102" fmla="val 452438"/>
                <a:gd name="f103" fmla="val 455295"/>
                <a:gd name="f104" fmla="val 219266"/>
                <a:gd name="f105" fmla="val 208789"/>
                <a:gd name="f106" fmla="val 480060"/>
                <a:gd name="f107" fmla="val 182119"/>
                <a:gd name="f108" fmla="val 170689"/>
                <a:gd name="f109" fmla="val 456248"/>
                <a:gd name="f110" fmla="val 163069"/>
                <a:gd name="f111" fmla="val 454343"/>
                <a:gd name="f112" fmla="val 156401"/>
                <a:gd name="f113" fmla="val 451485"/>
                <a:gd name="f114" fmla="val 149734"/>
                <a:gd name="f115" fmla="val 447675"/>
                <a:gd name="f116" fmla="val 124969"/>
                <a:gd name="f117" fmla="val 105919"/>
                <a:gd name="f118" fmla="val 436245"/>
                <a:gd name="f119" fmla="val 114491"/>
                <a:gd name="f120" fmla="val 411480"/>
                <a:gd name="f121" fmla="val 110681"/>
                <a:gd name="f122" fmla="val 404813"/>
                <a:gd name="f123" fmla="val 107824"/>
                <a:gd name="f124" fmla="val 398145"/>
                <a:gd name="f125" fmla="val 390525"/>
                <a:gd name="f126" fmla="val 82106"/>
                <a:gd name="f127" fmla="val 379095"/>
                <a:gd name="f128" fmla="val 352425"/>
                <a:gd name="f129" fmla="val 340995"/>
                <a:gd name="f130" fmla="val 333375"/>
                <a:gd name="f131" fmla="val 326708"/>
                <a:gd name="f132" fmla="val 320040"/>
                <a:gd name="f133" fmla="val 295275"/>
                <a:gd name="f134" fmla="val 276225"/>
                <a:gd name="f135" fmla="val 284798"/>
                <a:gd name="f136" fmla="val 280988"/>
                <a:gd name="f137" fmla="val 278130"/>
                <a:gd name="f138" fmla="val 252412"/>
                <a:gd name="f139" fmla="val 209741"/>
                <a:gd name="f140" fmla="val 221171"/>
                <a:gd name="f141" fmla="val 228791"/>
                <a:gd name="f142" fmla="val 235459"/>
                <a:gd name="f143" fmla="val 242126"/>
                <a:gd name="f144" fmla="val 266891"/>
                <a:gd name="f145" fmla="val 285941"/>
                <a:gd name="f146" fmla="val 277369"/>
                <a:gd name="f147" fmla="val 281179"/>
                <a:gd name="f148" fmla="val 309754"/>
                <a:gd name="f149" fmla="val 638366"/>
                <a:gd name="f150" fmla="val 416243"/>
                <a:gd name="f151" fmla="val 572644"/>
                <a:gd name="f152" fmla="val 301943"/>
                <a:gd name="f153" fmla="val 297180"/>
                <a:gd name="f154" fmla="val 576454"/>
                <a:gd name="f155" fmla="val 192405"/>
                <a:gd name="f156" fmla="val 523114"/>
                <a:gd name="f157" fmla="val 94298"/>
                <a:gd name="f158" fmla="val 432626"/>
                <a:gd name="f159" fmla="val 40005"/>
                <a:gd name="f160" fmla="val 342139"/>
                <a:gd name="f161" fmla="+- 0 0 13335"/>
                <a:gd name="f162" fmla="val 230696"/>
                <a:gd name="f163" fmla="val 140209"/>
                <a:gd name="f164" fmla="val 49721"/>
                <a:gd name="f165" fmla="val 93345"/>
                <a:gd name="f166" fmla="+- 0 0 3619"/>
                <a:gd name="f167" fmla="val 191"/>
                <a:gd name="f168" fmla="val 387668"/>
                <a:gd name="f169" fmla="val 41149"/>
                <a:gd name="f170" fmla="val 472440"/>
                <a:gd name="f171" fmla="val 112586"/>
                <a:gd name="f172" fmla="val 527685"/>
                <a:gd name="f173" fmla="val 768668"/>
                <a:gd name="f174" fmla="val 413576"/>
                <a:gd name="f175" fmla="val 654368"/>
                <a:gd name="f176" fmla="val 460249"/>
                <a:gd name="f177" fmla="val 490729"/>
                <a:gd name="f178" fmla="val 519304"/>
                <a:gd name="f179" fmla="val 641985"/>
                <a:gd name="f180" fmla="val 540259"/>
                <a:gd name="f181" fmla="val 621030"/>
                <a:gd name="f182" fmla="val 561214"/>
                <a:gd name="f183" fmla="val 599123"/>
                <a:gd name="f184" fmla="val 570548"/>
                <a:gd name="f185" fmla="val 540068"/>
                <a:gd name="f186" fmla="val 482918"/>
                <a:gd name="f187" fmla="val 614554"/>
                <a:gd name="f188" fmla="val 639319"/>
                <a:gd name="f189" fmla="val 661226"/>
                <a:gd name="f190" fmla="+- 0 0 -90"/>
                <a:gd name="f191" fmla="*/ f3 1 647985"/>
                <a:gd name="f192" fmla="*/ f4 1 768667"/>
                <a:gd name="f193" fmla="+- f7 0 f5"/>
                <a:gd name="f194" fmla="+- f6 0 f5"/>
                <a:gd name="f195" fmla="*/ f190 f0 1"/>
                <a:gd name="f196" fmla="*/ f194 1 647985"/>
                <a:gd name="f197" fmla="*/ f193 1 768667"/>
                <a:gd name="f198" fmla="*/ 428816 f194 1"/>
                <a:gd name="f199" fmla="*/ 187643 f193 1"/>
                <a:gd name="f200" fmla="*/ 405004 f194 1"/>
                <a:gd name="f201" fmla="*/ 199073 f193 1"/>
                <a:gd name="f202" fmla="*/ 395479 f194 1"/>
                <a:gd name="f203" fmla="*/ 220028 f193 1"/>
                <a:gd name="f204" fmla="*/ 404051 f194 1"/>
                <a:gd name="f205" fmla="*/ 244793 f193 1"/>
                <a:gd name="f206" fmla="*/ 385001 f194 1"/>
                <a:gd name="f207" fmla="*/ 263843 f193 1"/>
                <a:gd name="f208" fmla="*/ 360236 f194 1"/>
                <a:gd name="f209" fmla="*/ 255270 f193 1"/>
                <a:gd name="f210" fmla="*/ 339281 f194 1"/>
                <a:gd name="f211" fmla="*/ 327851 f194 1"/>
                <a:gd name="f212" fmla="*/ 286703 f193 1"/>
                <a:gd name="f213" fmla="*/ 301181 f194 1"/>
                <a:gd name="f214" fmla="*/ 289751 f194 1"/>
                <a:gd name="f215" fmla="*/ 262890 f193 1"/>
                <a:gd name="f216" fmla="*/ 268796 f194 1"/>
                <a:gd name="f217" fmla="*/ 254318 f193 1"/>
                <a:gd name="f218" fmla="*/ 244031 f194 1"/>
                <a:gd name="f219" fmla="*/ 224981 f194 1"/>
                <a:gd name="f220" fmla="*/ 243840 f193 1"/>
                <a:gd name="f221" fmla="*/ 233554 f194 1"/>
                <a:gd name="f222" fmla="*/ 219075 f193 1"/>
                <a:gd name="f223" fmla="*/ 198120 f193 1"/>
                <a:gd name="f224" fmla="*/ 201169 f194 1"/>
                <a:gd name="f225" fmla="*/ 186690 f193 1"/>
                <a:gd name="f226" fmla="*/ 160020 f193 1"/>
                <a:gd name="f227" fmla="*/ 148590 f193 1"/>
                <a:gd name="f228" fmla="*/ 127635 f193 1"/>
                <a:gd name="f229" fmla="*/ 225934 f194 1"/>
                <a:gd name="f230" fmla="*/ 102870 f193 1"/>
                <a:gd name="f231" fmla="*/ 244984 f194 1"/>
                <a:gd name="f232" fmla="*/ 83820 f193 1"/>
                <a:gd name="f233" fmla="*/ 269749 f194 1"/>
                <a:gd name="f234" fmla="*/ 92393 f193 1"/>
                <a:gd name="f235" fmla="*/ 290704 f194 1"/>
                <a:gd name="f236" fmla="*/ 302134 f194 1"/>
                <a:gd name="f237" fmla="*/ 60007 f193 1"/>
                <a:gd name="f238" fmla="*/ 328804 f194 1"/>
                <a:gd name="f239" fmla="*/ 340234 f194 1"/>
                <a:gd name="f240" fmla="*/ 82868 f193 1"/>
                <a:gd name="f241" fmla="*/ 361189 f194 1"/>
                <a:gd name="f242" fmla="*/ 91440 f193 1"/>
                <a:gd name="f243" fmla="*/ 385954 f194 1"/>
                <a:gd name="f244" fmla="*/ 101917 f193 1"/>
                <a:gd name="f245" fmla="*/ 396431 f194 1"/>
                <a:gd name="f246" fmla="*/ 126683 f193 1"/>
                <a:gd name="f247" fmla="*/ 147638 f193 1"/>
                <a:gd name="f248" fmla="*/ 159068 f193 1"/>
                <a:gd name="f249" fmla="*/ 308801 f194 1"/>
                <a:gd name="f250" fmla="*/ 381000 f193 1"/>
                <a:gd name="f251" fmla="*/ 284989 f194 1"/>
                <a:gd name="f252" fmla="*/ 392430 f193 1"/>
                <a:gd name="f253" fmla="*/ 276416 f194 1"/>
                <a:gd name="f254" fmla="*/ 413385 f193 1"/>
                <a:gd name="f255" fmla="*/ 284036 f194 1"/>
                <a:gd name="f256" fmla="*/ 438150 f193 1"/>
                <a:gd name="f257" fmla="*/ 264986 f194 1"/>
                <a:gd name="f258" fmla="*/ 457200 f193 1"/>
                <a:gd name="f259" fmla="*/ 240221 f194 1"/>
                <a:gd name="f260" fmla="*/ 448628 f193 1"/>
                <a:gd name="f261" fmla="*/ 219266 f194 1"/>
                <a:gd name="f262" fmla="*/ 208789 f194 1"/>
                <a:gd name="f263" fmla="*/ 480060 f193 1"/>
                <a:gd name="f264" fmla="*/ 182119 f194 1"/>
                <a:gd name="f265" fmla="*/ 170689 f194 1"/>
                <a:gd name="f266" fmla="*/ 456248 f193 1"/>
                <a:gd name="f267" fmla="*/ 149734 f194 1"/>
                <a:gd name="f268" fmla="*/ 447675 f193 1"/>
                <a:gd name="f269" fmla="*/ 124969 f194 1"/>
                <a:gd name="f270" fmla="*/ 455295 f193 1"/>
                <a:gd name="f271" fmla="*/ 105919 f194 1"/>
                <a:gd name="f272" fmla="*/ 436245 f193 1"/>
                <a:gd name="f273" fmla="*/ 114491 f194 1"/>
                <a:gd name="f274" fmla="*/ 411480 f193 1"/>
                <a:gd name="f275" fmla="*/ 390525 f193 1"/>
                <a:gd name="f276" fmla="*/ 82106 f194 1"/>
                <a:gd name="f277" fmla="*/ 379095 f193 1"/>
                <a:gd name="f278" fmla="*/ 352425 f193 1"/>
                <a:gd name="f279" fmla="*/ 340995 f193 1"/>
                <a:gd name="f280" fmla="*/ 320040 f193 1"/>
                <a:gd name="f281" fmla="*/ 295275 f193 1"/>
                <a:gd name="f282" fmla="*/ 276225 f193 1"/>
                <a:gd name="f283" fmla="*/ 284798 f193 1"/>
                <a:gd name="f284" fmla="*/ 252412 f193 1"/>
                <a:gd name="f285" fmla="*/ 209741 f194 1"/>
                <a:gd name="f286" fmla="*/ 221171 f194 1"/>
                <a:gd name="f287" fmla="*/ 242126 f194 1"/>
                <a:gd name="f288" fmla="*/ 266891 f194 1"/>
                <a:gd name="f289" fmla="*/ 285941 f194 1"/>
                <a:gd name="f290" fmla="*/ 277369 f194 1"/>
                <a:gd name="f291" fmla="*/ 309754 f194 1"/>
                <a:gd name="f292" fmla="*/ 638366 f194 1"/>
                <a:gd name="f293" fmla="*/ 416243 f193 1"/>
                <a:gd name="f294" fmla="*/ 572644 f194 1"/>
                <a:gd name="f295" fmla="*/ 301943 f193 1"/>
                <a:gd name="f296" fmla="*/ 297180 f193 1"/>
                <a:gd name="f297" fmla="*/ 432626 f194 1"/>
                <a:gd name="f298" fmla="*/ 40005 f193 1"/>
                <a:gd name="f299" fmla="*/ 140209 f194 1"/>
                <a:gd name="f300" fmla="*/ 191 f194 1"/>
                <a:gd name="f301" fmla="*/ 112586 f194 1"/>
                <a:gd name="f302" fmla="*/ 527685 f193 1"/>
                <a:gd name="f303" fmla="*/ 768668 f193 1"/>
                <a:gd name="f304" fmla="*/ 413576 f194 1"/>
                <a:gd name="f305" fmla="*/ 654368 f193 1"/>
                <a:gd name="f306" fmla="*/ 460249 f194 1"/>
                <a:gd name="f307" fmla="*/ 540259 f194 1"/>
                <a:gd name="f308" fmla="*/ 621030 f193 1"/>
                <a:gd name="f309" fmla="*/ 540068 f193 1"/>
                <a:gd name="f310" fmla="*/ 482918 f193 1"/>
                <a:gd name="f311" fmla="*/ 614554 f194 1"/>
                <a:gd name="f312" fmla="*/ f195 1 f2"/>
                <a:gd name="f313" fmla="*/ f198 1 647985"/>
                <a:gd name="f314" fmla="*/ f199 1 768667"/>
                <a:gd name="f315" fmla="*/ f200 1 647985"/>
                <a:gd name="f316" fmla="*/ f201 1 768667"/>
                <a:gd name="f317" fmla="*/ f202 1 647985"/>
                <a:gd name="f318" fmla="*/ f203 1 768667"/>
                <a:gd name="f319" fmla="*/ f204 1 647985"/>
                <a:gd name="f320" fmla="*/ f205 1 768667"/>
                <a:gd name="f321" fmla="*/ f206 1 647985"/>
                <a:gd name="f322" fmla="*/ f207 1 768667"/>
                <a:gd name="f323" fmla="*/ f208 1 647985"/>
                <a:gd name="f324" fmla="*/ f209 1 768667"/>
                <a:gd name="f325" fmla="*/ f210 1 647985"/>
                <a:gd name="f326" fmla="*/ f211 1 647985"/>
                <a:gd name="f327" fmla="*/ f212 1 768667"/>
                <a:gd name="f328" fmla="*/ f213 1 647985"/>
                <a:gd name="f329" fmla="*/ f214 1 647985"/>
                <a:gd name="f330" fmla="*/ f215 1 768667"/>
                <a:gd name="f331" fmla="*/ f216 1 647985"/>
                <a:gd name="f332" fmla="*/ f217 1 768667"/>
                <a:gd name="f333" fmla="*/ f218 1 647985"/>
                <a:gd name="f334" fmla="*/ f219 1 647985"/>
                <a:gd name="f335" fmla="*/ f220 1 768667"/>
                <a:gd name="f336" fmla="*/ f221 1 647985"/>
                <a:gd name="f337" fmla="*/ f222 1 768667"/>
                <a:gd name="f338" fmla="*/ f223 1 768667"/>
                <a:gd name="f339" fmla="*/ f224 1 647985"/>
                <a:gd name="f340" fmla="*/ f225 1 768667"/>
                <a:gd name="f341" fmla="*/ f226 1 768667"/>
                <a:gd name="f342" fmla="*/ f227 1 768667"/>
                <a:gd name="f343" fmla="*/ f228 1 768667"/>
                <a:gd name="f344" fmla="*/ f229 1 647985"/>
                <a:gd name="f345" fmla="*/ f230 1 768667"/>
                <a:gd name="f346" fmla="*/ f231 1 647985"/>
                <a:gd name="f347" fmla="*/ f232 1 768667"/>
                <a:gd name="f348" fmla="*/ f233 1 647985"/>
                <a:gd name="f349" fmla="*/ f234 1 768667"/>
                <a:gd name="f350" fmla="*/ f235 1 647985"/>
                <a:gd name="f351" fmla="*/ f236 1 647985"/>
                <a:gd name="f352" fmla="*/ f237 1 768667"/>
                <a:gd name="f353" fmla="*/ f238 1 647985"/>
                <a:gd name="f354" fmla="*/ f239 1 647985"/>
                <a:gd name="f355" fmla="*/ f240 1 768667"/>
                <a:gd name="f356" fmla="*/ f241 1 647985"/>
                <a:gd name="f357" fmla="*/ f242 1 768667"/>
                <a:gd name="f358" fmla="*/ f243 1 647985"/>
                <a:gd name="f359" fmla="*/ f244 1 768667"/>
                <a:gd name="f360" fmla="*/ f245 1 647985"/>
                <a:gd name="f361" fmla="*/ f246 1 768667"/>
                <a:gd name="f362" fmla="*/ f247 1 768667"/>
                <a:gd name="f363" fmla="*/ f248 1 768667"/>
                <a:gd name="f364" fmla="*/ f249 1 647985"/>
                <a:gd name="f365" fmla="*/ f250 1 768667"/>
                <a:gd name="f366" fmla="*/ f251 1 647985"/>
                <a:gd name="f367" fmla="*/ f252 1 768667"/>
                <a:gd name="f368" fmla="*/ f253 1 647985"/>
                <a:gd name="f369" fmla="*/ f254 1 768667"/>
                <a:gd name="f370" fmla="*/ f255 1 647985"/>
                <a:gd name="f371" fmla="*/ f256 1 768667"/>
                <a:gd name="f372" fmla="*/ f257 1 647985"/>
                <a:gd name="f373" fmla="*/ f258 1 768667"/>
                <a:gd name="f374" fmla="*/ f259 1 647985"/>
                <a:gd name="f375" fmla="*/ f260 1 768667"/>
                <a:gd name="f376" fmla="*/ f261 1 647985"/>
                <a:gd name="f377" fmla="*/ f262 1 647985"/>
                <a:gd name="f378" fmla="*/ f263 1 768667"/>
                <a:gd name="f379" fmla="*/ f264 1 647985"/>
                <a:gd name="f380" fmla="*/ f265 1 647985"/>
                <a:gd name="f381" fmla="*/ f266 1 768667"/>
                <a:gd name="f382" fmla="*/ f267 1 647985"/>
                <a:gd name="f383" fmla="*/ f268 1 768667"/>
                <a:gd name="f384" fmla="*/ f269 1 647985"/>
                <a:gd name="f385" fmla="*/ f270 1 768667"/>
                <a:gd name="f386" fmla="*/ f271 1 647985"/>
                <a:gd name="f387" fmla="*/ f272 1 768667"/>
                <a:gd name="f388" fmla="*/ f273 1 647985"/>
                <a:gd name="f389" fmla="*/ f274 1 768667"/>
                <a:gd name="f390" fmla="*/ f275 1 768667"/>
                <a:gd name="f391" fmla="*/ f276 1 647985"/>
                <a:gd name="f392" fmla="*/ f277 1 768667"/>
                <a:gd name="f393" fmla="*/ f278 1 768667"/>
                <a:gd name="f394" fmla="*/ f279 1 768667"/>
                <a:gd name="f395" fmla="*/ f280 1 768667"/>
                <a:gd name="f396" fmla="*/ f281 1 768667"/>
                <a:gd name="f397" fmla="*/ f282 1 768667"/>
                <a:gd name="f398" fmla="*/ f283 1 768667"/>
                <a:gd name="f399" fmla="*/ f284 1 768667"/>
                <a:gd name="f400" fmla="*/ f285 1 647985"/>
                <a:gd name="f401" fmla="*/ f286 1 647985"/>
                <a:gd name="f402" fmla="*/ f287 1 647985"/>
                <a:gd name="f403" fmla="*/ f288 1 647985"/>
                <a:gd name="f404" fmla="*/ f289 1 647985"/>
                <a:gd name="f405" fmla="*/ f290 1 647985"/>
                <a:gd name="f406" fmla="*/ f291 1 647985"/>
                <a:gd name="f407" fmla="*/ f292 1 647985"/>
                <a:gd name="f408" fmla="*/ f293 1 768667"/>
                <a:gd name="f409" fmla="*/ f294 1 647985"/>
                <a:gd name="f410" fmla="*/ f295 1 768667"/>
                <a:gd name="f411" fmla="*/ f296 1 768667"/>
                <a:gd name="f412" fmla="*/ f297 1 647985"/>
                <a:gd name="f413" fmla="*/ f298 1 768667"/>
                <a:gd name="f414" fmla="*/ f299 1 647985"/>
                <a:gd name="f415" fmla="*/ f300 1 647985"/>
                <a:gd name="f416" fmla="*/ f301 1 647985"/>
                <a:gd name="f417" fmla="*/ f302 1 768667"/>
                <a:gd name="f418" fmla="*/ f303 1 768667"/>
                <a:gd name="f419" fmla="*/ f304 1 647985"/>
                <a:gd name="f420" fmla="*/ f305 1 768667"/>
                <a:gd name="f421" fmla="*/ f306 1 647985"/>
                <a:gd name="f422" fmla="*/ f307 1 647985"/>
                <a:gd name="f423" fmla="*/ f308 1 768667"/>
                <a:gd name="f424" fmla="*/ f309 1 768667"/>
                <a:gd name="f425" fmla="*/ f310 1 768667"/>
                <a:gd name="f426" fmla="*/ f311 1 647985"/>
                <a:gd name="f427" fmla="*/ f5 1 f196"/>
                <a:gd name="f428" fmla="*/ f6 1 f196"/>
                <a:gd name="f429" fmla="*/ f5 1 f197"/>
                <a:gd name="f430" fmla="*/ f7 1 f197"/>
                <a:gd name="f431" fmla="+- f312 0 f1"/>
                <a:gd name="f432" fmla="*/ f313 1 f196"/>
                <a:gd name="f433" fmla="*/ f314 1 f197"/>
                <a:gd name="f434" fmla="*/ f315 1 f196"/>
                <a:gd name="f435" fmla="*/ f316 1 f197"/>
                <a:gd name="f436" fmla="*/ f317 1 f196"/>
                <a:gd name="f437" fmla="*/ f318 1 f197"/>
                <a:gd name="f438" fmla="*/ f319 1 f196"/>
                <a:gd name="f439" fmla="*/ f320 1 f197"/>
                <a:gd name="f440" fmla="*/ f321 1 f196"/>
                <a:gd name="f441" fmla="*/ f322 1 f197"/>
                <a:gd name="f442" fmla="*/ f323 1 f196"/>
                <a:gd name="f443" fmla="*/ f324 1 f197"/>
                <a:gd name="f444" fmla="*/ f325 1 f196"/>
                <a:gd name="f445" fmla="*/ f326 1 f196"/>
                <a:gd name="f446" fmla="*/ f327 1 f197"/>
                <a:gd name="f447" fmla="*/ f328 1 f196"/>
                <a:gd name="f448" fmla="*/ f329 1 f196"/>
                <a:gd name="f449" fmla="*/ f330 1 f197"/>
                <a:gd name="f450" fmla="*/ f331 1 f196"/>
                <a:gd name="f451" fmla="*/ f332 1 f197"/>
                <a:gd name="f452" fmla="*/ f333 1 f196"/>
                <a:gd name="f453" fmla="*/ f334 1 f196"/>
                <a:gd name="f454" fmla="*/ f335 1 f197"/>
                <a:gd name="f455" fmla="*/ f336 1 f196"/>
                <a:gd name="f456" fmla="*/ f337 1 f197"/>
                <a:gd name="f457" fmla="*/ f338 1 f197"/>
                <a:gd name="f458" fmla="*/ f339 1 f196"/>
                <a:gd name="f459" fmla="*/ f340 1 f197"/>
                <a:gd name="f460" fmla="*/ f341 1 f197"/>
                <a:gd name="f461" fmla="*/ f342 1 f197"/>
                <a:gd name="f462" fmla="*/ f343 1 f197"/>
                <a:gd name="f463" fmla="*/ f344 1 f196"/>
                <a:gd name="f464" fmla="*/ f345 1 f197"/>
                <a:gd name="f465" fmla="*/ f346 1 f196"/>
                <a:gd name="f466" fmla="*/ f347 1 f197"/>
                <a:gd name="f467" fmla="*/ f348 1 f196"/>
                <a:gd name="f468" fmla="*/ f349 1 f197"/>
                <a:gd name="f469" fmla="*/ f350 1 f196"/>
                <a:gd name="f470" fmla="*/ f351 1 f196"/>
                <a:gd name="f471" fmla="*/ f352 1 f197"/>
                <a:gd name="f472" fmla="*/ f353 1 f196"/>
                <a:gd name="f473" fmla="*/ f354 1 f196"/>
                <a:gd name="f474" fmla="*/ f355 1 f197"/>
                <a:gd name="f475" fmla="*/ f356 1 f196"/>
                <a:gd name="f476" fmla="*/ f357 1 f197"/>
                <a:gd name="f477" fmla="*/ f358 1 f196"/>
                <a:gd name="f478" fmla="*/ f359 1 f197"/>
                <a:gd name="f479" fmla="*/ f360 1 f196"/>
                <a:gd name="f480" fmla="*/ f361 1 f197"/>
                <a:gd name="f481" fmla="*/ f362 1 f197"/>
                <a:gd name="f482" fmla="*/ f363 1 f197"/>
                <a:gd name="f483" fmla="*/ f364 1 f196"/>
                <a:gd name="f484" fmla="*/ f365 1 f197"/>
                <a:gd name="f485" fmla="*/ f366 1 f196"/>
                <a:gd name="f486" fmla="*/ f367 1 f197"/>
                <a:gd name="f487" fmla="*/ f368 1 f196"/>
                <a:gd name="f488" fmla="*/ f369 1 f197"/>
                <a:gd name="f489" fmla="*/ f370 1 f196"/>
                <a:gd name="f490" fmla="*/ f371 1 f197"/>
                <a:gd name="f491" fmla="*/ f372 1 f196"/>
                <a:gd name="f492" fmla="*/ f373 1 f197"/>
                <a:gd name="f493" fmla="*/ f374 1 f196"/>
                <a:gd name="f494" fmla="*/ f375 1 f197"/>
                <a:gd name="f495" fmla="*/ f376 1 f196"/>
                <a:gd name="f496" fmla="*/ f377 1 f196"/>
                <a:gd name="f497" fmla="*/ f378 1 f197"/>
                <a:gd name="f498" fmla="*/ f379 1 f196"/>
                <a:gd name="f499" fmla="*/ f380 1 f196"/>
                <a:gd name="f500" fmla="*/ f381 1 f197"/>
                <a:gd name="f501" fmla="*/ f382 1 f196"/>
                <a:gd name="f502" fmla="*/ f383 1 f197"/>
                <a:gd name="f503" fmla="*/ f384 1 f196"/>
                <a:gd name="f504" fmla="*/ f385 1 f197"/>
                <a:gd name="f505" fmla="*/ f386 1 f196"/>
                <a:gd name="f506" fmla="*/ f387 1 f197"/>
                <a:gd name="f507" fmla="*/ f388 1 f196"/>
                <a:gd name="f508" fmla="*/ f389 1 f197"/>
                <a:gd name="f509" fmla="*/ f390 1 f197"/>
                <a:gd name="f510" fmla="*/ f391 1 f196"/>
                <a:gd name="f511" fmla="*/ f392 1 f197"/>
                <a:gd name="f512" fmla="*/ f393 1 f197"/>
                <a:gd name="f513" fmla="*/ f394 1 f197"/>
                <a:gd name="f514" fmla="*/ f395 1 f197"/>
                <a:gd name="f515" fmla="*/ f396 1 f197"/>
                <a:gd name="f516" fmla="*/ f397 1 f197"/>
                <a:gd name="f517" fmla="*/ f398 1 f197"/>
                <a:gd name="f518" fmla="*/ f399 1 f197"/>
                <a:gd name="f519" fmla="*/ f400 1 f196"/>
                <a:gd name="f520" fmla="*/ f401 1 f196"/>
                <a:gd name="f521" fmla="*/ f402 1 f196"/>
                <a:gd name="f522" fmla="*/ f403 1 f196"/>
                <a:gd name="f523" fmla="*/ f404 1 f196"/>
                <a:gd name="f524" fmla="*/ f405 1 f196"/>
                <a:gd name="f525" fmla="*/ f406 1 f196"/>
                <a:gd name="f526" fmla="*/ f407 1 f196"/>
                <a:gd name="f527" fmla="*/ f408 1 f197"/>
                <a:gd name="f528" fmla="*/ f409 1 f196"/>
                <a:gd name="f529" fmla="*/ f410 1 f197"/>
                <a:gd name="f530" fmla="*/ f411 1 f197"/>
                <a:gd name="f531" fmla="*/ f412 1 f196"/>
                <a:gd name="f532" fmla="*/ f413 1 f197"/>
                <a:gd name="f533" fmla="*/ f414 1 f196"/>
                <a:gd name="f534" fmla="*/ f415 1 f196"/>
                <a:gd name="f535" fmla="*/ f416 1 f196"/>
                <a:gd name="f536" fmla="*/ f417 1 f197"/>
                <a:gd name="f537" fmla="*/ f418 1 f197"/>
                <a:gd name="f538" fmla="*/ f419 1 f196"/>
                <a:gd name="f539" fmla="*/ f420 1 f197"/>
                <a:gd name="f540" fmla="*/ f421 1 f196"/>
                <a:gd name="f541" fmla="*/ f422 1 f196"/>
                <a:gd name="f542" fmla="*/ f423 1 f197"/>
                <a:gd name="f543" fmla="*/ f424 1 f197"/>
                <a:gd name="f544" fmla="*/ f425 1 f197"/>
                <a:gd name="f545" fmla="*/ f426 1 f196"/>
                <a:gd name="f546" fmla="*/ f427 f191 1"/>
                <a:gd name="f547" fmla="*/ f428 f191 1"/>
                <a:gd name="f548" fmla="*/ f430 f192 1"/>
                <a:gd name="f549" fmla="*/ f429 f192 1"/>
                <a:gd name="f550" fmla="*/ f432 f191 1"/>
                <a:gd name="f551" fmla="*/ f433 f192 1"/>
                <a:gd name="f552" fmla="*/ f434 f191 1"/>
                <a:gd name="f553" fmla="*/ f435 f192 1"/>
                <a:gd name="f554" fmla="*/ f436 f191 1"/>
                <a:gd name="f555" fmla="*/ f437 f192 1"/>
                <a:gd name="f556" fmla="*/ f438 f191 1"/>
                <a:gd name="f557" fmla="*/ f439 f192 1"/>
                <a:gd name="f558" fmla="*/ f440 f191 1"/>
                <a:gd name="f559" fmla="*/ f441 f192 1"/>
                <a:gd name="f560" fmla="*/ f442 f191 1"/>
                <a:gd name="f561" fmla="*/ f443 f192 1"/>
                <a:gd name="f562" fmla="*/ f444 f191 1"/>
                <a:gd name="f563" fmla="*/ f445 f191 1"/>
                <a:gd name="f564" fmla="*/ f446 f192 1"/>
                <a:gd name="f565" fmla="*/ f447 f191 1"/>
                <a:gd name="f566" fmla="*/ f448 f191 1"/>
                <a:gd name="f567" fmla="*/ f449 f192 1"/>
                <a:gd name="f568" fmla="*/ f450 f191 1"/>
                <a:gd name="f569" fmla="*/ f451 f192 1"/>
                <a:gd name="f570" fmla="*/ f452 f191 1"/>
                <a:gd name="f571" fmla="*/ f453 f191 1"/>
                <a:gd name="f572" fmla="*/ f454 f192 1"/>
                <a:gd name="f573" fmla="*/ f455 f191 1"/>
                <a:gd name="f574" fmla="*/ f456 f192 1"/>
                <a:gd name="f575" fmla="*/ f457 f192 1"/>
                <a:gd name="f576" fmla="*/ f458 f191 1"/>
                <a:gd name="f577" fmla="*/ f459 f192 1"/>
                <a:gd name="f578" fmla="*/ f460 f192 1"/>
                <a:gd name="f579" fmla="*/ f461 f192 1"/>
                <a:gd name="f580" fmla="*/ f462 f192 1"/>
                <a:gd name="f581" fmla="*/ f463 f191 1"/>
                <a:gd name="f582" fmla="*/ f464 f192 1"/>
                <a:gd name="f583" fmla="*/ f465 f191 1"/>
                <a:gd name="f584" fmla="*/ f466 f192 1"/>
                <a:gd name="f585" fmla="*/ f467 f191 1"/>
                <a:gd name="f586" fmla="*/ f468 f192 1"/>
                <a:gd name="f587" fmla="*/ f469 f191 1"/>
                <a:gd name="f588" fmla="*/ f470 f191 1"/>
                <a:gd name="f589" fmla="*/ f471 f192 1"/>
                <a:gd name="f590" fmla="*/ f472 f191 1"/>
                <a:gd name="f591" fmla="*/ f473 f191 1"/>
                <a:gd name="f592" fmla="*/ f474 f192 1"/>
                <a:gd name="f593" fmla="*/ f475 f191 1"/>
                <a:gd name="f594" fmla="*/ f476 f192 1"/>
                <a:gd name="f595" fmla="*/ f477 f191 1"/>
                <a:gd name="f596" fmla="*/ f478 f192 1"/>
                <a:gd name="f597" fmla="*/ f479 f191 1"/>
                <a:gd name="f598" fmla="*/ f480 f192 1"/>
                <a:gd name="f599" fmla="*/ f481 f192 1"/>
                <a:gd name="f600" fmla="*/ f482 f192 1"/>
                <a:gd name="f601" fmla="*/ f483 f191 1"/>
                <a:gd name="f602" fmla="*/ f484 f192 1"/>
                <a:gd name="f603" fmla="*/ f485 f191 1"/>
                <a:gd name="f604" fmla="*/ f486 f192 1"/>
                <a:gd name="f605" fmla="*/ f487 f191 1"/>
                <a:gd name="f606" fmla="*/ f488 f192 1"/>
                <a:gd name="f607" fmla="*/ f489 f191 1"/>
                <a:gd name="f608" fmla="*/ f490 f192 1"/>
                <a:gd name="f609" fmla="*/ f491 f191 1"/>
                <a:gd name="f610" fmla="*/ f492 f192 1"/>
                <a:gd name="f611" fmla="*/ f493 f191 1"/>
                <a:gd name="f612" fmla="*/ f494 f192 1"/>
                <a:gd name="f613" fmla="*/ f495 f191 1"/>
                <a:gd name="f614" fmla="*/ f496 f191 1"/>
                <a:gd name="f615" fmla="*/ f497 f192 1"/>
                <a:gd name="f616" fmla="*/ f498 f191 1"/>
                <a:gd name="f617" fmla="*/ f499 f191 1"/>
                <a:gd name="f618" fmla="*/ f500 f192 1"/>
                <a:gd name="f619" fmla="*/ f501 f191 1"/>
                <a:gd name="f620" fmla="*/ f502 f192 1"/>
                <a:gd name="f621" fmla="*/ f503 f191 1"/>
                <a:gd name="f622" fmla="*/ f504 f192 1"/>
                <a:gd name="f623" fmla="*/ f505 f191 1"/>
                <a:gd name="f624" fmla="*/ f506 f192 1"/>
                <a:gd name="f625" fmla="*/ f507 f191 1"/>
                <a:gd name="f626" fmla="*/ f508 f192 1"/>
                <a:gd name="f627" fmla="*/ f509 f192 1"/>
                <a:gd name="f628" fmla="*/ f510 f191 1"/>
                <a:gd name="f629" fmla="*/ f511 f192 1"/>
                <a:gd name="f630" fmla="*/ f512 f192 1"/>
                <a:gd name="f631" fmla="*/ f513 f192 1"/>
                <a:gd name="f632" fmla="*/ f514 f192 1"/>
                <a:gd name="f633" fmla="*/ f515 f192 1"/>
                <a:gd name="f634" fmla="*/ f516 f192 1"/>
                <a:gd name="f635" fmla="*/ f517 f192 1"/>
                <a:gd name="f636" fmla="*/ f518 f192 1"/>
                <a:gd name="f637" fmla="*/ f519 f191 1"/>
                <a:gd name="f638" fmla="*/ f520 f191 1"/>
                <a:gd name="f639" fmla="*/ f521 f191 1"/>
                <a:gd name="f640" fmla="*/ f522 f191 1"/>
                <a:gd name="f641" fmla="*/ f523 f191 1"/>
                <a:gd name="f642" fmla="*/ f524 f191 1"/>
                <a:gd name="f643" fmla="*/ f525 f191 1"/>
                <a:gd name="f644" fmla="*/ f526 f191 1"/>
                <a:gd name="f645" fmla="*/ f527 f192 1"/>
                <a:gd name="f646" fmla="*/ f528 f191 1"/>
                <a:gd name="f647" fmla="*/ f529 f192 1"/>
                <a:gd name="f648" fmla="*/ f530 f192 1"/>
                <a:gd name="f649" fmla="*/ f531 f191 1"/>
                <a:gd name="f650" fmla="*/ f532 f192 1"/>
                <a:gd name="f651" fmla="*/ f533 f191 1"/>
                <a:gd name="f652" fmla="*/ f534 f191 1"/>
                <a:gd name="f653" fmla="*/ f535 f191 1"/>
                <a:gd name="f654" fmla="*/ f536 f192 1"/>
                <a:gd name="f655" fmla="*/ f537 f192 1"/>
                <a:gd name="f656" fmla="*/ f538 f191 1"/>
                <a:gd name="f657" fmla="*/ f539 f192 1"/>
                <a:gd name="f658" fmla="*/ f540 f191 1"/>
                <a:gd name="f659" fmla="*/ f541 f191 1"/>
                <a:gd name="f660" fmla="*/ f542 f192 1"/>
                <a:gd name="f661" fmla="*/ f543 f192 1"/>
                <a:gd name="f662" fmla="*/ f544 f192 1"/>
                <a:gd name="f663" fmla="*/ f545 f19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1">
                  <a:pos x="f550" y="f551"/>
                </a:cxn>
                <a:cxn ang="f431">
                  <a:pos x="f552" y="f553"/>
                </a:cxn>
                <a:cxn ang="f431">
                  <a:pos x="f554" y="f555"/>
                </a:cxn>
                <a:cxn ang="f431">
                  <a:pos x="f556" y="f557"/>
                </a:cxn>
                <a:cxn ang="f431">
                  <a:pos x="f558" y="f559"/>
                </a:cxn>
                <a:cxn ang="f431">
                  <a:pos x="f560" y="f561"/>
                </a:cxn>
                <a:cxn ang="f431">
                  <a:pos x="f562" y="f559"/>
                </a:cxn>
                <a:cxn ang="f431">
                  <a:pos x="f563" y="f564"/>
                </a:cxn>
                <a:cxn ang="f431">
                  <a:pos x="f565" y="f564"/>
                </a:cxn>
                <a:cxn ang="f431">
                  <a:pos x="f566" y="f567"/>
                </a:cxn>
                <a:cxn ang="f431">
                  <a:pos x="f568" y="f569"/>
                </a:cxn>
                <a:cxn ang="f431">
                  <a:pos x="f570" y="f567"/>
                </a:cxn>
                <a:cxn ang="f431">
                  <a:pos x="f571" y="f572"/>
                </a:cxn>
                <a:cxn ang="f431">
                  <a:pos x="f573" y="f574"/>
                </a:cxn>
                <a:cxn ang="f431">
                  <a:pos x="f571" y="f575"/>
                </a:cxn>
                <a:cxn ang="f431">
                  <a:pos x="f576" y="f577"/>
                </a:cxn>
                <a:cxn ang="f431">
                  <a:pos x="f576" y="f578"/>
                </a:cxn>
                <a:cxn ang="f431">
                  <a:pos x="f571" y="f579"/>
                </a:cxn>
                <a:cxn ang="f431">
                  <a:pos x="f573" y="f580"/>
                </a:cxn>
                <a:cxn ang="f431">
                  <a:pos x="f581" y="f582"/>
                </a:cxn>
                <a:cxn ang="f431">
                  <a:pos x="f583" y="f584"/>
                </a:cxn>
                <a:cxn ang="f431">
                  <a:pos x="f585" y="f586"/>
                </a:cxn>
                <a:cxn ang="f431">
                  <a:pos x="f587" y="f584"/>
                </a:cxn>
                <a:cxn ang="f431">
                  <a:pos x="f588" y="f589"/>
                </a:cxn>
                <a:cxn ang="f431">
                  <a:pos x="f590" y="f589"/>
                </a:cxn>
                <a:cxn ang="f431">
                  <a:pos x="f591" y="f592"/>
                </a:cxn>
                <a:cxn ang="f431">
                  <a:pos x="f593" y="f594"/>
                </a:cxn>
                <a:cxn ang="f431">
                  <a:pos x="f595" y="f592"/>
                </a:cxn>
                <a:cxn ang="f431">
                  <a:pos x="f552" y="f596"/>
                </a:cxn>
                <a:cxn ang="f431">
                  <a:pos x="f597" y="f598"/>
                </a:cxn>
                <a:cxn ang="f431">
                  <a:pos x="f552" y="f599"/>
                </a:cxn>
                <a:cxn ang="f431">
                  <a:pos x="f550" y="f600"/>
                </a:cxn>
                <a:cxn ang="f431">
                  <a:pos x="f550" y="f551"/>
                </a:cxn>
                <a:cxn ang="f431">
                  <a:pos x="f601" y="f602"/>
                </a:cxn>
                <a:cxn ang="f431">
                  <a:pos x="f603" y="f604"/>
                </a:cxn>
                <a:cxn ang="f431">
                  <a:pos x="f605" y="f606"/>
                </a:cxn>
                <a:cxn ang="f431">
                  <a:pos x="f607" y="f608"/>
                </a:cxn>
                <a:cxn ang="f431">
                  <a:pos x="f609" y="f610"/>
                </a:cxn>
                <a:cxn ang="f431">
                  <a:pos x="f611" y="f612"/>
                </a:cxn>
                <a:cxn ang="f431">
                  <a:pos x="f613" y="f610"/>
                </a:cxn>
                <a:cxn ang="f431">
                  <a:pos x="f614" y="f615"/>
                </a:cxn>
                <a:cxn ang="f431">
                  <a:pos x="f616" y="f615"/>
                </a:cxn>
                <a:cxn ang="f431">
                  <a:pos x="f617" y="f618"/>
                </a:cxn>
                <a:cxn ang="f431">
                  <a:pos x="f619" y="f620"/>
                </a:cxn>
                <a:cxn ang="f431">
                  <a:pos x="f621" y="f622"/>
                </a:cxn>
                <a:cxn ang="f431">
                  <a:pos x="f623" y="f624"/>
                </a:cxn>
                <a:cxn ang="f431">
                  <a:pos x="f625" y="f626"/>
                </a:cxn>
                <a:cxn ang="f431">
                  <a:pos x="f623" y="f627"/>
                </a:cxn>
                <a:cxn ang="f431">
                  <a:pos x="f628" y="f629"/>
                </a:cxn>
                <a:cxn ang="f431">
                  <a:pos x="f628" y="f630"/>
                </a:cxn>
                <a:cxn ang="f431">
                  <a:pos x="f623" y="f631"/>
                </a:cxn>
                <a:cxn ang="f431">
                  <a:pos x="f625" y="f632"/>
                </a:cxn>
                <a:cxn ang="f431">
                  <a:pos x="f623" y="f633"/>
                </a:cxn>
                <a:cxn ang="f431">
                  <a:pos x="f621" y="f634"/>
                </a:cxn>
                <a:cxn ang="f431">
                  <a:pos x="f619" y="f635"/>
                </a:cxn>
                <a:cxn ang="f431">
                  <a:pos x="f617" y="f634"/>
                </a:cxn>
                <a:cxn ang="f431">
                  <a:pos x="f616" y="f636"/>
                </a:cxn>
                <a:cxn ang="f431">
                  <a:pos x="f637" y="f636"/>
                </a:cxn>
                <a:cxn ang="f431">
                  <a:pos x="f638" y="f634"/>
                </a:cxn>
                <a:cxn ang="f431">
                  <a:pos x="f639" y="f635"/>
                </a:cxn>
                <a:cxn ang="f431">
                  <a:pos x="f640" y="f634"/>
                </a:cxn>
                <a:cxn ang="f431">
                  <a:pos x="f641" y="f633"/>
                </a:cxn>
                <a:cxn ang="f431">
                  <a:pos x="f642" y="f632"/>
                </a:cxn>
                <a:cxn ang="f431">
                  <a:pos x="f641" y="f631"/>
                </a:cxn>
                <a:cxn ang="f431">
                  <a:pos x="f643" y="f630"/>
                </a:cxn>
                <a:cxn ang="f431">
                  <a:pos x="f601" y="f602"/>
                </a:cxn>
                <a:cxn ang="f431">
                  <a:pos x="f601" y="f602"/>
                </a:cxn>
                <a:cxn ang="f431">
                  <a:pos x="f644" y="f645"/>
                </a:cxn>
                <a:cxn ang="f431">
                  <a:pos x="f646" y="f647"/>
                </a:cxn>
                <a:cxn ang="f431">
                  <a:pos x="f646" y="f648"/>
                </a:cxn>
                <a:cxn ang="f431">
                  <a:pos x="f649" y="f650"/>
                </a:cxn>
                <a:cxn ang="f431">
                  <a:pos x="f651" y="f650"/>
                </a:cxn>
                <a:cxn ang="f431">
                  <a:pos x="f652" y="f648"/>
                </a:cxn>
                <a:cxn ang="f431">
                  <a:pos x="f653" y="f654"/>
                </a:cxn>
                <a:cxn ang="f431">
                  <a:pos x="f653" y="f655"/>
                </a:cxn>
                <a:cxn ang="f431">
                  <a:pos x="f656" y="f655"/>
                </a:cxn>
                <a:cxn ang="f431">
                  <a:pos x="f656" y="f657"/>
                </a:cxn>
                <a:cxn ang="f431">
                  <a:pos x="f658" y="f657"/>
                </a:cxn>
                <a:cxn ang="f431">
                  <a:pos x="f659" y="f660"/>
                </a:cxn>
                <a:cxn ang="f431">
                  <a:pos x="f646" y="f661"/>
                </a:cxn>
                <a:cxn ang="f431">
                  <a:pos x="f646" y="f662"/>
                </a:cxn>
                <a:cxn ang="f431">
                  <a:pos x="f663" y="f662"/>
                </a:cxn>
                <a:cxn ang="f431">
                  <a:pos x="f644" y="f645"/>
                </a:cxn>
              </a:cxnLst>
              <a:rect l="f546" t="f549" r="f547" b="f548"/>
              <a:pathLst>
                <a:path w="647985" h="768667">
                  <a:moveTo>
                    <a:pt x="f8" y="f9"/>
                  </a:moveTo>
                  <a:lnTo>
                    <a:pt x="f10" y="f11"/>
                  </a:lnTo>
                  <a:cubicBezTo>
                    <a:pt x="f12" y="f13"/>
                    <a:pt x="f14" y="f15"/>
                    <a:pt x="f16" y="f17"/>
                  </a:cubicBez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cubicBezTo>
                    <a:pt x="f24" y="f25"/>
                    <a:pt x="f26" y="f27"/>
                    <a:pt x="f28" y="f21"/>
                  </a:cubicBezTo>
                  <a:lnTo>
                    <a:pt x="f29" y="f30"/>
                  </a:lnTo>
                  <a:lnTo>
                    <a:pt x="f31" y="f30"/>
                  </a:lnTo>
                  <a:lnTo>
                    <a:pt x="f32" y="f33"/>
                  </a:lnTo>
                  <a:cubicBezTo>
                    <a:pt x="f34" y="f35"/>
                    <a:pt x="f36" y="f37"/>
                    <a:pt x="f38" y="f39"/>
                  </a:cubicBezTo>
                  <a:lnTo>
                    <a:pt x="f40" y="f33"/>
                  </a:lnTo>
                  <a:lnTo>
                    <a:pt x="f41" y="f42"/>
                  </a:lnTo>
                  <a:lnTo>
                    <a:pt x="f43" y="f44"/>
                  </a:lnTo>
                  <a:cubicBezTo>
                    <a:pt x="f45" y="f46"/>
                    <a:pt x="f47" y="f48"/>
                    <a:pt x="f41" y="f49"/>
                  </a:cubicBezTo>
                  <a:lnTo>
                    <a:pt x="f50" y="f51"/>
                  </a:lnTo>
                  <a:lnTo>
                    <a:pt x="f50" y="f52"/>
                  </a:lnTo>
                  <a:lnTo>
                    <a:pt x="f41" y="f53"/>
                  </a:lnTo>
                  <a:cubicBezTo>
                    <a:pt x="f47" y="f54"/>
                    <a:pt x="f45" y="f55"/>
                    <a:pt x="f43" y="f56"/>
                  </a:cubicBez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cubicBezTo>
                    <a:pt x="f63" y="f64"/>
                    <a:pt x="f65" y="f66"/>
                    <a:pt x="f67" y="f60"/>
                  </a:cubicBezTo>
                  <a:lnTo>
                    <a:pt x="f68" y="f69"/>
                  </a:lnTo>
                  <a:lnTo>
                    <a:pt x="f70" y="f69"/>
                  </a:lnTo>
                  <a:lnTo>
                    <a:pt x="f71" y="f72"/>
                  </a:lnTo>
                  <a:cubicBezTo>
                    <a:pt x="f73" y="f74"/>
                    <a:pt x="f75" y="f76"/>
                    <a:pt x="f77" y="f78"/>
                  </a:cubicBezTo>
                  <a:lnTo>
                    <a:pt x="f79" y="f72"/>
                  </a:lnTo>
                  <a:lnTo>
                    <a:pt x="f10" y="f80"/>
                  </a:lnTo>
                  <a:lnTo>
                    <a:pt x="f81" y="f82"/>
                  </a:lnTo>
                  <a:cubicBezTo>
                    <a:pt x="f83" y="f84"/>
                    <a:pt x="f12" y="f85"/>
                    <a:pt x="f10" y="f86"/>
                  </a:cubicBezTo>
                  <a:lnTo>
                    <a:pt x="f8" y="f87"/>
                  </a:lnTo>
                  <a:lnTo>
                    <a:pt x="f8" y="f9"/>
                  </a:lnTo>
                  <a:close/>
                  <a:moveTo>
                    <a:pt x="f88" y="f89"/>
                  </a:moveTo>
                  <a:lnTo>
                    <a:pt x="f90" y="f91"/>
                  </a:lnTo>
                  <a:cubicBezTo>
                    <a:pt x="f65" y="f92"/>
                    <a:pt x="f93" y="f94"/>
                    <a:pt x="f63" y="f95"/>
                  </a:cubicBez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cubicBezTo>
                    <a:pt x="f43" y="f102"/>
                    <a:pt x="f47" y="f103"/>
                    <a:pt x="f104" y="f99"/>
                  </a:cubicBezTo>
                  <a:lnTo>
                    <a:pt x="f105" y="f106"/>
                  </a:lnTo>
                  <a:lnTo>
                    <a:pt x="f107" y="f106"/>
                  </a:lnTo>
                  <a:lnTo>
                    <a:pt x="f108" y="f109"/>
                  </a:lnTo>
                  <a:cubicBezTo>
                    <a:pt x="f110" y="f111"/>
                    <a:pt x="f112" y="f113"/>
                    <a:pt x="f114" y="f115"/>
                  </a:cubicBezTo>
                  <a:lnTo>
                    <a:pt x="f116" y="f103"/>
                  </a:lnTo>
                  <a:lnTo>
                    <a:pt x="f117" y="f118"/>
                  </a:lnTo>
                  <a:lnTo>
                    <a:pt x="f119" y="f120"/>
                  </a:lnTo>
                  <a:cubicBezTo>
                    <a:pt x="f121" y="f122"/>
                    <a:pt x="f123" y="f124"/>
                    <a:pt x="f117" y="f125"/>
                  </a:cubicBezTo>
                  <a:lnTo>
                    <a:pt x="f126" y="f127"/>
                  </a:lnTo>
                  <a:lnTo>
                    <a:pt x="f126" y="f128"/>
                  </a:lnTo>
                  <a:lnTo>
                    <a:pt x="f117" y="f129"/>
                  </a:lnTo>
                  <a:cubicBezTo>
                    <a:pt x="f123" y="f130"/>
                    <a:pt x="f121" y="f131"/>
                    <a:pt x="f119" y="f132"/>
                  </a:cubicBezTo>
                  <a:lnTo>
                    <a:pt x="f117" y="f133"/>
                  </a:lnTo>
                  <a:lnTo>
                    <a:pt x="f116" y="f134"/>
                  </a:lnTo>
                  <a:lnTo>
                    <a:pt x="f114" y="f135"/>
                  </a:lnTo>
                  <a:cubicBezTo>
                    <a:pt x="f112" y="f136"/>
                    <a:pt x="f110" y="f137"/>
                    <a:pt x="f108" y="f134"/>
                  </a:cubicBezTo>
                  <a:lnTo>
                    <a:pt x="f107" y="f138"/>
                  </a:lnTo>
                  <a:lnTo>
                    <a:pt x="f139" y="f138"/>
                  </a:lnTo>
                  <a:lnTo>
                    <a:pt x="f140" y="f134"/>
                  </a:lnTo>
                  <a:cubicBezTo>
                    <a:pt x="f141" y="f137"/>
                    <a:pt x="f142" y="f136"/>
                    <a:pt x="f143" y="f135"/>
                  </a:cubicBezTo>
                  <a:lnTo>
                    <a:pt x="f144" y="f134"/>
                  </a:lnTo>
                  <a:lnTo>
                    <a:pt x="f145" y="f133"/>
                  </a:lnTo>
                  <a:lnTo>
                    <a:pt x="f146" y="f132"/>
                  </a:lnTo>
                  <a:cubicBezTo>
                    <a:pt x="f147" y="f131"/>
                    <a:pt x="f96" y="f130"/>
                    <a:pt x="f145" y="f129"/>
                  </a:cubicBezTo>
                  <a:lnTo>
                    <a:pt x="f148" y="f128"/>
                  </a:lnTo>
                  <a:lnTo>
                    <a:pt x="f88" y="f89"/>
                  </a:lnTo>
                  <a:lnTo>
                    <a:pt x="f88" y="f89"/>
                  </a:lnTo>
                  <a:close/>
                  <a:moveTo>
                    <a:pt x="f149" y="f150"/>
                  </a:moveTo>
                  <a:lnTo>
                    <a:pt x="f151" y="f152"/>
                  </a:lnTo>
                  <a:lnTo>
                    <a:pt x="f151" y="f153"/>
                  </a:lnTo>
                  <a:cubicBezTo>
                    <a:pt x="f154" y="f155"/>
                    <a:pt x="f156" y="f157"/>
                    <a:pt x="f158" y="f159"/>
                  </a:cubicBezTo>
                  <a:cubicBezTo>
                    <a:pt x="f160" y="f161"/>
                    <a:pt x="f162" y="f161"/>
                    <a:pt x="f163" y="f159"/>
                  </a:cubicBezTo>
                  <a:cubicBezTo>
                    <a:pt x="f164" y="f165"/>
                    <a:pt x="f166" y="f155"/>
                    <a:pt x="f167" y="f153"/>
                  </a:cubicBezTo>
                  <a:cubicBezTo>
                    <a:pt x="f167" y="f168"/>
                    <a:pt x="f169" y="f170"/>
                    <a:pt x="f171" y="f172"/>
                  </a:cubicBezTo>
                  <a:lnTo>
                    <a:pt x="f171" y="f173"/>
                  </a:lnTo>
                  <a:lnTo>
                    <a:pt x="f174" y="f173"/>
                  </a:lnTo>
                  <a:lnTo>
                    <a:pt x="f174" y="f175"/>
                  </a:lnTo>
                  <a:lnTo>
                    <a:pt x="f176" y="f175"/>
                  </a:lnTo>
                  <a:cubicBezTo>
                    <a:pt x="f177" y="f175"/>
                    <a:pt x="f178" y="f179"/>
                    <a:pt x="f180" y="f181"/>
                  </a:cubicBezTo>
                  <a:cubicBezTo>
                    <a:pt x="f182" y="f183"/>
                    <a:pt x="f151" y="f184"/>
                    <a:pt x="f151" y="f185"/>
                  </a:cubicBezTo>
                  <a:lnTo>
                    <a:pt x="f151" y="f186"/>
                  </a:lnTo>
                  <a:lnTo>
                    <a:pt x="f187" y="f186"/>
                  </a:lnTo>
                  <a:cubicBezTo>
                    <a:pt x="f188" y="f106"/>
                    <a:pt x="f189" y="f113"/>
                    <a:pt x="f149" y="f150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aphicFrame>
        <p:nvGraphicFramePr>
          <p:cNvPr id="8" name="Chart 9">
            <a:extLst>
              <a:ext uri="{FF2B5EF4-FFF2-40B4-BE49-F238E27FC236}">
                <a16:creationId xmlns:a16="http://schemas.microsoft.com/office/drawing/2014/main" id="{8E879CA6-DB93-4077-ACAE-1440D6672037}"/>
              </a:ext>
            </a:extLst>
          </p:cNvPr>
          <p:cNvGraphicFramePr/>
          <p:nvPr/>
        </p:nvGraphicFramePr>
        <p:xfrm>
          <a:off x="696690" y="1178707"/>
          <a:ext cx="10602687" cy="3839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2">
            <a:extLst>
              <a:ext uri="{FF2B5EF4-FFF2-40B4-BE49-F238E27FC236}">
                <a16:creationId xmlns:a16="http://schemas.microsoft.com/office/drawing/2014/main" id="{80564843-BD44-4D07-B63A-0F9B8FA00926}"/>
              </a:ext>
            </a:extLst>
          </p:cNvPr>
          <p:cNvSpPr txBox="1"/>
          <p:nvPr/>
        </p:nvSpPr>
        <p:spPr>
          <a:xfrm>
            <a:off x="1240968" y="5279571"/>
            <a:ext cx="10602687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</a:t>
            </a:r>
            <a:r>
              <a:rPr lang="lt-LT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abiausiai atmosfera nėra patenkinti Kontrolės sk. ir Imigracijos sk. darbuotojai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Tuo tarpu Administracijos ir Teisės skyriai darbo atmosferą vertina gerai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1E886909-7C37-4106-9AF5-39460BB23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8786" y="5819680"/>
            <a:ext cx="2183276" cy="9071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686ABCB8-5AF5-431D-9633-85DBEA7DDC2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79934" y="6041093"/>
            <a:ext cx="826434" cy="5544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BA37D7D-CF67-4E1E-ACB6-00DE53DA4033}"/>
              </a:ext>
            </a:extLst>
          </p:cNvPr>
          <p:cNvSpPr txBox="1"/>
          <p:nvPr/>
        </p:nvSpPr>
        <p:spPr>
          <a:xfrm>
            <a:off x="11409060" y="6333134"/>
            <a:ext cx="731602" cy="5248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7C43A7C-359D-4271-AFA0-9D617AF45CE9}" type="slidenum">
              <a:t>4</a:t>
            </a:fld>
            <a:endParaRPr lang="lt-LT" sz="1467" b="0" i="0" u="none" strike="noStrike" kern="1200" cap="none" spc="0" baseline="0">
              <a:solidFill>
                <a:srgbClr val="898989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4FD64-9450-40FD-9323-C7A9846BD3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6059" y="165076"/>
            <a:ext cx="11506206" cy="399885"/>
          </a:xfrm>
        </p:spPr>
        <p:txBody>
          <a:bodyPr anchorCtr="1">
            <a:noAutofit/>
          </a:bodyPr>
          <a:lstStyle/>
          <a:p>
            <a:pPr lvl="0" algn="ctr"/>
            <a:r>
              <a:rPr lang="en-US" sz="2200" b="1" dirty="0">
                <a:solidFill>
                  <a:srgbClr val="4472C4"/>
                </a:solidFill>
                <a:latin typeface="+mn-lt"/>
              </a:rPr>
              <a:t>MIGRACIJOS </a:t>
            </a:r>
            <a:r>
              <a:rPr lang="lt-LT" sz="2200" b="1" dirty="0">
                <a:solidFill>
                  <a:srgbClr val="4472C4"/>
                </a:solidFill>
                <a:latin typeface="+mn-lt"/>
              </a:rPr>
              <a:t>DEPARTAMENTO DARBUOTOJŲ APKLAUSOS REZULTATAI</a:t>
            </a:r>
            <a:r>
              <a:rPr lang="en-US" sz="2200" b="1" dirty="0">
                <a:solidFill>
                  <a:srgbClr val="4472C4"/>
                </a:solidFill>
                <a:latin typeface="+mn-lt"/>
              </a:rPr>
              <a:t> (4)</a:t>
            </a:r>
            <a:endParaRPr lang="lt-LT" sz="2200" b="1" dirty="0">
              <a:latin typeface="+mn-lt"/>
            </a:endParaRPr>
          </a:p>
        </p:txBody>
      </p:sp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F36F0F03-4BD5-459D-99D5-17CCD90EF5EE}"/>
              </a:ext>
            </a:extLst>
          </p:cNvPr>
          <p:cNvGraphicFramePr/>
          <p:nvPr/>
        </p:nvGraphicFramePr>
        <p:xfrm>
          <a:off x="408233" y="1082987"/>
          <a:ext cx="5334646" cy="328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4">
            <a:extLst>
              <a:ext uri="{FF2B5EF4-FFF2-40B4-BE49-F238E27FC236}">
                <a16:creationId xmlns:a16="http://schemas.microsoft.com/office/drawing/2014/main" id="{88946027-2E04-4AD0-907A-CFF3CB54F5F9}"/>
              </a:ext>
            </a:extLst>
          </p:cNvPr>
          <p:cNvSpPr txBox="1"/>
          <p:nvPr/>
        </p:nvSpPr>
        <p:spPr>
          <a:xfrm>
            <a:off x="3220361" y="576264"/>
            <a:ext cx="6476996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 dirty="0">
                <a:solidFill>
                  <a:srgbClr val="ED7D31"/>
                </a:solidFill>
                <a:uFillTx/>
                <a:latin typeface="Calibri"/>
              </a:rPr>
              <a:t>DARBUOTOJ</a:t>
            </a:r>
            <a:r>
              <a:rPr lang="lt-LT" sz="1800" b="1" i="0" u="none" strike="noStrike" kern="1200" cap="none" spc="0" baseline="0" dirty="0">
                <a:solidFill>
                  <a:srgbClr val="ED7D31"/>
                </a:solidFill>
                <a:uFillTx/>
                <a:latin typeface="Calibri"/>
              </a:rPr>
              <a:t>Ų MOTYVACIJOS VEIKSNIAI</a:t>
            </a:r>
          </a:p>
        </p:txBody>
      </p:sp>
      <p:grpSp>
        <p:nvGrpSpPr>
          <p:cNvPr id="5" name="Graphic 59" descr="Classroom">
            <a:extLst>
              <a:ext uri="{FF2B5EF4-FFF2-40B4-BE49-F238E27FC236}">
                <a16:creationId xmlns:a16="http://schemas.microsoft.com/office/drawing/2014/main" id="{0121D0B0-4A79-4C8A-87FA-0886F124BC8C}"/>
              </a:ext>
            </a:extLst>
          </p:cNvPr>
          <p:cNvGrpSpPr/>
          <p:nvPr/>
        </p:nvGrpSpPr>
        <p:grpSpPr>
          <a:xfrm>
            <a:off x="3327958" y="579994"/>
            <a:ext cx="415320" cy="376897"/>
            <a:chOff x="3327958" y="579994"/>
            <a:chExt cx="415320" cy="376897"/>
          </a:xfrm>
        </p:grpSpPr>
        <p:sp>
          <p:nvSpPr>
            <p:cNvPr id="6" name="Freeform: Shape 6">
              <a:extLst>
                <a:ext uri="{FF2B5EF4-FFF2-40B4-BE49-F238E27FC236}">
                  <a16:creationId xmlns:a16="http://schemas.microsoft.com/office/drawing/2014/main" id="{010911C0-E5B5-4D3C-BB60-32DBA7A999F4}"/>
                </a:ext>
              </a:extLst>
            </p:cNvPr>
            <p:cNvSpPr/>
            <p:nvPr/>
          </p:nvSpPr>
          <p:spPr>
            <a:xfrm>
              <a:off x="3481559" y="842354"/>
              <a:ext cx="44439" cy="4443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4444"/>
                <a:gd name="f7" fmla="val 44445"/>
                <a:gd name="f8" fmla="val 22222"/>
                <a:gd name="f9" fmla="val 34495"/>
                <a:gd name="f10" fmla="val 9949"/>
                <a:gd name="f11" fmla="+- 0 0 -90"/>
                <a:gd name="f12" fmla="*/ f3 1 44444"/>
                <a:gd name="f13" fmla="*/ f4 1 44444"/>
                <a:gd name="f14" fmla="+- f6 0 f5"/>
                <a:gd name="f15" fmla="*/ f11 f0 1"/>
                <a:gd name="f16" fmla="*/ f14 1 44444"/>
                <a:gd name="f17" fmla="*/ 44445 f14 1"/>
                <a:gd name="f18" fmla="*/ 22222 f14 1"/>
                <a:gd name="f19" fmla="*/ 0 f14 1"/>
                <a:gd name="f20" fmla="*/ f15 1 f2"/>
                <a:gd name="f21" fmla="*/ f17 1 44444"/>
                <a:gd name="f22" fmla="*/ f18 1 44444"/>
                <a:gd name="f23" fmla="*/ f19 1 44444"/>
                <a:gd name="f24" fmla="*/ f5 1 f16"/>
                <a:gd name="f25" fmla="*/ f6 1 f16"/>
                <a:gd name="f26" fmla="+- f20 0 f1"/>
                <a:gd name="f27" fmla="*/ f21 1 f16"/>
                <a:gd name="f28" fmla="*/ f22 1 f16"/>
                <a:gd name="f29" fmla="*/ f23 1 f16"/>
                <a:gd name="f30" fmla="*/ f24 f12 1"/>
                <a:gd name="f31" fmla="*/ f25 f12 1"/>
                <a:gd name="f32" fmla="*/ f25 f13 1"/>
                <a:gd name="f33" fmla="*/ f24 f13 1"/>
                <a:gd name="f34" fmla="*/ f27 f12 1"/>
                <a:gd name="f35" fmla="*/ f28 f13 1"/>
                <a:gd name="f36" fmla="*/ f28 f12 1"/>
                <a:gd name="f37" fmla="*/ f27 f13 1"/>
                <a:gd name="f38" fmla="*/ f29 f12 1"/>
                <a:gd name="f39" fmla="*/ f2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4" y="f35"/>
                </a:cxn>
                <a:cxn ang="f26">
                  <a:pos x="f36" y="f37"/>
                </a:cxn>
                <a:cxn ang="f26">
                  <a:pos x="f38" y="f35"/>
                </a:cxn>
                <a:cxn ang="f26">
                  <a:pos x="f36" y="f39"/>
                </a:cxn>
                <a:cxn ang="f26">
                  <a:pos x="f34" y="f35"/>
                </a:cxn>
              </a:cxnLst>
              <a:rect l="f30" t="f33" r="f31" b="f32"/>
              <a:pathLst>
                <a:path w="44444" h="44444">
                  <a:moveTo>
                    <a:pt x="f7" y="f8"/>
                  </a:moveTo>
                  <a:cubicBezTo>
                    <a:pt x="f7" y="f9"/>
                    <a:pt x="f9" y="f7"/>
                    <a:pt x="f8" y="f7"/>
                  </a:cubicBezTo>
                  <a:cubicBezTo>
                    <a:pt x="f10" y="f7"/>
                    <a:pt x="f5" y="f9"/>
                    <a:pt x="f5" y="f8"/>
                  </a:cubicBezTo>
                  <a:cubicBezTo>
                    <a:pt x="f5" y="f10"/>
                    <a:pt x="f10" y="f5"/>
                    <a:pt x="f8" y="f5"/>
                  </a:cubicBezTo>
                  <a:cubicBezTo>
                    <a:pt x="f9" y="f5"/>
                    <a:pt x="f7" y="f10"/>
                    <a:pt x="f7" y="f8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id="{6370F809-22FD-4B35-BE42-E934EBFB8213}"/>
                </a:ext>
              </a:extLst>
            </p:cNvPr>
            <p:cNvSpPr/>
            <p:nvPr/>
          </p:nvSpPr>
          <p:spPr>
            <a:xfrm>
              <a:off x="3459385" y="892920"/>
              <a:ext cx="88102" cy="443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8106"/>
                <a:gd name="f7" fmla="val 44395"/>
                <a:gd name="f8" fmla="val 44396"/>
                <a:gd name="f9" fmla="val 22173"/>
                <a:gd name="f10" fmla="val 88034"/>
                <a:gd name="f11" fmla="val 18711"/>
                <a:gd name="f12" fmla="val 86419"/>
                <a:gd name="f13" fmla="val 15461"/>
                <a:gd name="f14" fmla="val 83701"/>
                <a:gd name="f15" fmla="val 13314"/>
                <a:gd name="f16" fmla="val 77315"/>
                <a:gd name="f17" fmla="val 8392"/>
                <a:gd name="f18" fmla="val 70009"/>
                <a:gd name="f19" fmla="val 4797"/>
                <a:gd name="f20" fmla="val 62213"/>
                <a:gd name="f21" fmla="val 2741"/>
                <a:gd name="f22" fmla="val 56328"/>
                <a:gd name="f23" fmla="val 935"/>
                <a:gd name="f24" fmla="val 50208"/>
                <a:gd name="f25" fmla="val 11"/>
                <a:gd name="f26" fmla="val 44053"/>
                <a:gd name="f27" fmla="val 37904"/>
                <a:gd name="f28" fmla="val 95"/>
                <a:gd name="f29" fmla="val 31796"/>
                <a:gd name="f30" fmla="val 1017"/>
                <a:gd name="f31" fmla="val 25893"/>
                <a:gd name="f32" fmla="val 18184"/>
                <a:gd name="f33" fmla="val 5024"/>
                <a:gd name="f34" fmla="val 10918"/>
                <a:gd name="f35" fmla="val 8599"/>
                <a:gd name="f36" fmla="val 4405"/>
                <a:gd name="f37" fmla="val 1688"/>
                <a:gd name="f38" fmla="val 72"/>
                <a:gd name="f39" fmla="+- 0 0 -90"/>
                <a:gd name="f40" fmla="*/ f3 1 88106"/>
                <a:gd name="f41" fmla="*/ f4 1 44395"/>
                <a:gd name="f42" fmla="+- f7 0 f5"/>
                <a:gd name="f43" fmla="+- f6 0 f5"/>
                <a:gd name="f44" fmla="*/ f39 f0 1"/>
                <a:gd name="f45" fmla="*/ f43 1 88106"/>
                <a:gd name="f46" fmla="*/ f42 1 44395"/>
                <a:gd name="f47" fmla="*/ 88106 f43 1"/>
                <a:gd name="f48" fmla="*/ 44396 f42 1"/>
                <a:gd name="f49" fmla="*/ 22173 f42 1"/>
                <a:gd name="f50" fmla="*/ 83701 f43 1"/>
                <a:gd name="f51" fmla="*/ 13314 f42 1"/>
                <a:gd name="f52" fmla="*/ 62213 f43 1"/>
                <a:gd name="f53" fmla="*/ 2741 f42 1"/>
                <a:gd name="f54" fmla="*/ 44053 f43 1"/>
                <a:gd name="f55" fmla="*/ 0 f42 1"/>
                <a:gd name="f56" fmla="*/ 25893 f43 1"/>
                <a:gd name="f57" fmla="*/ 4405 f43 1"/>
                <a:gd name="f58" fmla="*/ 0 f43 1"/>
                <a:gd name="f59" fmla="*/ f44 1 f2"/>
                <a:gd name="f60" fmla="*/ f47 1 88106"/>
                <a:gd name="f61" fmla="*/ f48 1 44395"/>
                <a:gd name="f62" fmla="*/ f49 1 44395"/>
                <a:gd name="f63" fmla="*/ f50 1 88106"/>
                <a:gd name="f64" fmla="*/ f51 1 44395"/>
                <a:gd name="f65" fmla="*/ f52 1 88106"/>
                <a:gd name="f66" fmla="*/ f53 1 44395"/>
                <a:gd name="f67" fmla="*/ f54 1 88106"/>
                <a:gd name="f68" fmla="*/ f55 1 44395"/>
                <a:gd name="f69" fmla="*/ f56 1 88106"/>
                <a:gd name="f70" fmla="*/ f57 1 88106"/>
                <a:gd name="f71" fmla="*/ f58 1 88106"/>
                <a:gd name="f72" fmla="*/ f5 1 f45"/>
                <a:gd name="f73" fmla="*/ f6 1 f45"/>
                <a:gd name="f74" fmla="*/ f5 1 f46"/>
                <a:gd name="f75" fmla="*/ f7 1 f46"/>
                <a:gd name="f76" fmla="+- f59 0 f1"/>
                <a:gd name="f77" fmla="*/ f60 1 f45"/>
                <a:gd name="f78" fmla="*/ f61 1 f46"/>
                <a:gd name="f79" fmla="*/ f62 1 f46"/>
                <a:gd name="f80" fmla="*/ f63 1 f45"/>
                <a:gd name="f81" fmla="*/ f64 1 f46"/>
                <a:gd name="f82" fmla="*/ f65 1 f45"/>
                <a:gd name="f83" fmla="*/ f66 1 f46"/>
                <a:gd name="f84" fmla="*/ f67 1 f45"/>
                <a:gd name="f85" fmla="*/ f68 1 f46"/>
                <a:gd name="f86" fmla="*/ f69 1 f45"/>
                <a:gd name="f87" fmla="*/ f70 1 f45"/>
                <a:gd name="f88" fmla="*/ f71 1 f45"/>
                <a:gd name="f89" fmla="*/ f72 f40 1"/>
                <a:gd name="f90" fmla="*/ f73 f40 1"/>
                <a:gd name="f91" fmla="*/ f75 f41 1"/>
                <a:gd name="f92" fmla="*/ f74 f41 1"/>
                <a:gd name="f93" fmla="*/ f77 f40 1"/>
                <a:gd name="f94" fmla="*/ f78 f41 1"/>
                <a:gd name="f95" fmla="*/ f79 f41 1"/>
                <a:gd name="f96" fmla="*/ f80 f40 1"/>
                <a:gd name="f97" fmla="*/ f81 f41 1"/>
                <a:gd name="f98" fmla="*/ f82 f40 1"/>
                <a:gd name="f99" fmla="*/ f83 f41 1"/>
                <a:gd name="f100" fmla="*/ f84 f40 1"/>
                <a:gd name="f101" fmla="*/ f85 f41 1"/>
                <a:gd name="f102" fmla="*/ f86 f40 1"/>
                <a:gd name="f103" fmla="*/ f87 f40 1"/>
                <a:gd name="f104" fmla="*/ f88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6">
                  <a:pos x="f93" y="f94"/>
                </a:cxn>
                <a:cxn ang="f76">
                  <a:pos x="f93" y="f95"/>
                </a:cxn>
                <a:cxn ang="f76">
                  <a:pos x="f96" y="f97"/>
                </a:cxn>
                <a:cxn ang="f76">
                  <a:pos x="f98" y="f99"/>
                </a:cxn>
                <a:cxn ang="f76">
                  <a:pos x="f100" y="f101"/>
                </a:cxn>
                <a:cxn ang="f76">
                  <a:pos x="f102" y="f99"/>
                </a:cxn>
                <a:cxn ang="f76">
                  <a:pos x="f103" y="f97"/>
                </a:cxn>
                <a:cxn ang="f76">
                  <a:pos x="f104" y="f95"/>
                </a:cxn>
                <a:cxn ang="f76">
                  <a:pos x="f104" y="f94"/>
                </a:cxn>
              </a:cxnLst>
              <a:rect l="f89" t="f92" r="f90" b="f91"/>
              <a:pathLst>
                <a:path w="88106" h="44395">
                  <a:moveTo>
                    <a:pt x="f6" y="f8"/>
                  </a:moveTo>
                  <a:lnTo>
                    <a:pt x="f6" y="f9"/>
                  </a:ln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27" y="f28"/>
                    <a:pt x="f29" y="f30"/>
                    <a:pt x="f31" y="f21"/>
                  </a:cubicBezTo>
                  <a:cubicBezTo>
                    <a:pt x="f32" y="f33"/>
                    <a:pt x="f34" y="f35"/>
                    <a:pt x="f36" y="f15"/>
                  </a:cubicBezTo>
                  <a:cubicBezTo>
                    <a:pt x="f37" y="f13"/>
                    <a:pt x="f38" y="f11"/>
                    <a:pt x="f5" y="f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8">
              <a:extLst>
                <a:ext uri="{FF2B5EF4-FFF2-40B4-BE49-F238E27FC236}">
                  <a16:creationId xmlns:a16="http://schemas.microsoft.com/office/drawing/2014/main" id="{A5130B89-A75C-4BCC-82BE-A53811B648AA}"/>
                </a:ext>
              </a:extLst>
            </p:cNvPr>
            <p:cNvSpPr/>
            <p:nvPr/>
          </p:nvSpPr>
          <p:spPr>
            <a:xfrm>
              <a:off x="3578769" y="842354"/>
              <a:ext cx="44439" cy="4443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4444"/>
                <a:gd name="f7" fmla="val 44445"/>
                <a:gd name="f8" fmla="val 22222"/>
                <a:gd name="f9" fmla="val 34495"/>
                <a:gd name="f10" fmla="val 9949"/>
                <a:gd name="f11" fmla="+- 0 0 -90"/>
                <a:gd name="f12" fmla="*/ f3 1 44444"/>
                <a:gd name="f13" fmla="*/ f4 1 44444"/>
                <a:gd name="f14" fmla="+- f6 0 f5"/>
                <a:gd name="f15" fmla="*/ f11 f0 1"/>
                <a:gd name="f16" fmla="*/ f14 1 44444"/>
                <a:gd name="f17" fmla="*/ 44445 f14 1"/>
                <a:gd name="f18" fmla="*/ 22222 f14 1"/>
                <a:gd name="f19" fmla="*/ 0 f14 1"/>
                <a:gd name="f20" fmla="*/ f15 1 f2"/>
                <a:gd name="f21" fmla="*/ f17 1 44444"/>
                <a:gd name="f22" fmla="*/ f18 1 44444"/>
                <a:gd name="f23" fmla="*/ f19 1 44444"/>
                <a:gd name="f24" fmla="*/ f5 1 f16"/>
                <a:gd name="f25" fmla="*/ f6 1 f16"/>
                <a:gd name="f26" fmla="+- f20 0 f1"/>
                <a:gd name="f27" fmla="*/ f21 1 f16"/>
                <a:gd name="f28" fmla="*/ f22 1 f16"/>
                <a:gd name="f29" fmla="*/ f23 1 f16"/>
                <a:gd name="f30" fmla="*/ f24 f12 1"/>
                <a:gd name="f31" fmla="*/ f25 f12 1"/>
                <a:gd name="f32" fmla="*/ f25 f13 1"/>
                <a:gd name="f33" fmla="*/ f24 f13 1"/>
                <a:gd name="f34" fmla="*/ f27 f12 1"/>
                <a:gd name="f35" fmla="*/ f28 f13 1"/>
                <a:gd name="f36" fmla="*/ f28 f12 1"/>
                <a:gd name="f37" fmla="*/ f27 f13 1"/>
                <a:gd name="f38" fmla="*/ f29 f12 1"/>
                <a:gd name="f39" fmla="*/ f2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4" y="f35"/>
                </a:cxn>
                <a:cxn ang="f26">
                  <a:pos x="f36" y="f37"/>
                </a:cxn>
                <a:cxn ang="f26">
                  <a:pos x="f38" y="f35"/>
                </a:cxn>
                <a:cxn ang="f26">
                  <a:pos x="f36" y="f39"/>
                </a:cxn>
                <a:cxn ang="f26">
                  <a:pos x="f34" y="f35"/>
                </a:cxn>
              </a:cxnLst>
              <a:rect l="f30" t="f33" r="f31" b="f32"/>
              <a:pathLst>
                <a:path w="44444" h="44444">
                  <a:moveTo>
                    <a:pt x="f7" y="f8"/>
                  </a:moveTo>
                  <a:cubicBezTo>
                    <a:pt x="f7" y="f9"/>
                    <a:pt x="f9" y="f7"/>
                    <a:pt x="f8" y="f7"/>
                  </a:cubicBezTo>
                  <a:cubicBezTo>
                    <a:pt x="f10" y="f7"/>
                    <a:pt x="f5" y="f9"/>
                    <a:pt x="f5" y="f8"/>
                  </a:cubicBezTo>
                  <a:cubicBezTo>
                    <a:pt x="f5" y="f10"/>
                    <a:pt x="f10" y="f5"/>
                    <a:pt x="f8" y="f5"/>
                  </a:cubicBezTo>
                  <a:cubicBezTo>
                    <a:pt x="f9" y="f5"/>
                    <a:pt x="f7" y="f10"/>
                    <a:pt x="f7" y="f8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9">
              <a:extLst>
                <a:ext uri="{FF2B5EF4-FFF2-40B4-BE49-F238E27FC236}">
                  <a16:creationId xmlns:a16="http://schemas.microsoft.com/office/drawing/2014/main" id="{CE21D1C6-2469-4C03-B4CA-FC022443A8BD}"/>
                </a:ext>
              </a:extLst>
            </p:cNvPr>
            <p:cNvSpPr/>
            <p:nvPr/>
          </p:nvSpPr>
          <p:spPr>
            <a:xfrm>
              <a:off x="3557281" y="892920"/>
              <a:ext cx="88102" cy="443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8106"/>
                <a:gd name="f7" fmla="val 44395"/>
                <a:gd name="f8" fmla="val 44396"/>
                <a:gd name="f9" fmla="val 22173"/>
                <a:gd name="f10" fmla="val 88034"/>
                <a:gd name="f11" fmla="val 18711"/>
                <a:gd name="f12" fmla="val 86419"/>
                <a:gd name="f13" fmla="val 15461"/>
                <a:gd name="f14" fmla="val 83701"/>
                <a:gd name="f15" fmla="val 13314"/>
                <a:gd name="f16" fmla="val 77315"/>
                <a:gd name="f17" fmla="val 8392"/>
                <a:gd name="f18" fmla="val 70009"/>
                <a:gd name="f19" fmla="val 4797"/>
                <a:gd name="f20" fmla="val 62213"/>
                <a:gd name="f21" fmla="val 2741"/>
                <a:gd name="f22" fmla="val 56328"/>
                <a:gd name="f23" fmla="val 935"/>
                <a:gd name="f24" fmla="val 50208"/>
                <a:gd name="f25" fmla="val 11"/>
                <a:gd name="f26" fmla="val 44053"/>
                <a:gd name="f27" fmla="val 37904"/>
                <a:gd name="f28" fmla="val 95"/>
                <a:gd name="f29" fmla="val 31796"/>
                <a:gd name="f30" fmla="val 1017"/>
                <a:gd name="f31" fmla="val 25893"/>
                <a:gd name="f32" fmla="val 18184"/>
                <a:gd name="f33" fmla="val 5024"/>
                <a:gd name="f34" fmla="val 10918"/>
                <a:gd name="f35" fmla="val 8599"/>
                <a:gd name="f36" fmla="val 4405"/>
                <a:gd name="f37" fmla="val 1688"/>
                <a:gd name="f38" fmla="val 72"/>
                <a:gd name="f39" fmla="+- 0 0 -90"/>
                <a:gd name="f40" fmla="*/ f3 1 88106"/>
                <a:gd name="f41" fmla="*/ f4 1 44395"/>
                <a:gd name="f42" fmla="+- f7 0 f5"/>
                <a:gd name="f43" fmla="+- f6 0 f5"/>
                <a:gd name="f44" fmla="*/ f39 f0 1"/>
                <a:gd name="f45" fmla="*/ f43 1 88106"/>
                <a:gd name="f46" fmla="*/ f42 1 44395"/>
                <a:gd name="f47" fmla="*/ 88106 f43 1"/>
                <a:gd name="f48" fmla="*/ 44396 f42 1"/>
                <a:gd name="f49" fmla="*/ 22173 f42 1"/>
                <a:gd name="f50" fmla="*/ 83701 f43 1"/>
                <a:gd name="f51" fmla="*/ 13314 f42 1"/>
                <a:gd name="f52" fmla="*/ 62213 f43 1"/>
                <a:gd name="f53" fmla="*/ 2741 f42 1"/>
                <a:gd name="f54" fmla="*/ 44053 f43 1"/>
                <a:gd name="f55" fmla="*/ 0 f42 1"/>
                <a:gd name="f56" fmla="*/ 25893 f43 1"/>
                <a:gd name="f57" fmla="*/ 4405 f43 1"/>
                <a:gd name="f58" fmla="*/ 0 f43 1"/>
                <a:gd name="f59" fmla="*/ f44 1 f2"/>
                <a:gd name="f60" fmla="*/ f47 1 88106"/>
                <a:gd name="f61" fmla="*/ f48 1 44395"/>
                <a:gd name="f62" fmla="*/ f49 1 44395"/>
                <a:gd name="f63" fmla="*/ f50 1 88106"/>
                <a:gd name="f64" fmla="*/ f51 1 44395"/>
                <a:gd name="f65" fmla="*/ f52 1 88106"/>
                <a:gd name="f66" fmla="*/ f53 1 44395"/>
                <a:gd name="f67" fmla="*/ f54 1 88106"/>
                <a:gd name="f68" fmla="*/ f55 1 44395"/>
                <a:gd name="f69" fmla="*/ f56 1 88106"/>
                <a:gd name="f70" fmla="*/ f57 1 88106"/>
                <a:gd name="f71" fmla="*/ f58 1 88106"/>
                <a:gd name="f72" fmla="*/ f5 1 f45"/>
                <a:gd name="f73" fmla="*/ f6 1 f45"/>
                <a:gd name="f74" fmla="*/ f5 1 f46"/>
                <a:gd name="f75" fmla="*/ f7 1 f46"/>
                <a:gd name="f76" fmla="+- f59 0 f1"/>
                <a:gd name="f77" fmla="*/ f60 1 f45"/>
                <a:gd name="f78" fmla="*/ f61 1 f46"/>
                <a:gd name="f79" fmla="*/ f62 1 f46"/>
                <a:gd name="f80" fmla="*/ f63 1 f45"/>
                <a:gd name="f81" fmla="*/ f64 1 f46"/>
                <a:gd name="f82" fmla="*/ f65 1 f45"/>
                <a:gd name="f83" fmla="*/ f66 1 f46"/>
                <a:gd name="f84" fmla="*/ f67 1 f45"/>
                <a:gd name="f85" fmla="*/ f68 1 f46"/>
                <a:gd name="f86" fmla="*/ f69 1 f45"/>
                <a:gd name="f87" fmla="*/ f70 1 f45"/>
                <a:gd name="f88" fmla="*/ f71 1 f45"/>
                <a:gd name="f89" fmla="*/ f72 f40 1"/>
                <a:gd name="f90" fmla="*/ f73 f40 1"/>
                <a:gd name="f91" fmla="*/ f75 f41 1"/>
                <a:gd name="f92" fmla="*/ f74 f41 1"/>
                <a:gd name="f93" fmla="*/ f77 f40 1"/>
                <a:gd name="f94" fmla="*/ f78 f41 1"/>
                <a:gd name="f95" fmla="*/ f79 f41 1"/>
                <a:gd name="f96" fmla="*/ f80 f40 1"/>
                <a:gd name="f97" fmla="*/ f81 f41 1"/>
                <a:gd name="f98" fmla="*/ f82 f40 1"/>
                <a:gd name="f99" fmla="*/ f83 f41 1"/>
                <a:gd name="f100" fmla="*/ f84 f40 1"/>
                <a:gd name="f101" fmla="*/ f85 f41 1"/>
                <a:gd name="f102" fmla="*/ f86 f40 1"/>
                <a:gd name="f103" fmla="*/ f87 f40 1"/>
                <a:gd name="f104" fmla="*/ f88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6">
                  <a:pos x="f93" y="f94"/>
                </a:cxn>
                <a:cxn ang="f76">
                  <a:pos x="f93" y="f95"/>
                </a:cxn>
                <a:cxn ang="f76">
                  <a:pos x="f96" y="f97"/>
                </a:cxn>
                <a:cxn ang="f76">
                  <a:pos x="f98" y="f99"/>
                </a:cxn>
                <a:cxn ang="f76">
                  <a:pos x="f100" y="f101"/>
                </a:cxn>
                <a:cxn ang="f76">
                  <a:pos x="f102" y="f99"/>
                </a:cxn>
                <a:cxn ang="f76">
                  <a:pos x="f103" y="f97"/>
                </a:cxn>
                <a:cxn ang="f76">
                  <a:pos x="f104" y="f95"/>
                </a:cxn>
                <a:cxn ang="f76">
                  <a:pos x="f104" y="f94"/>
                </a:cxn>
              </a:cxnLst>
              <a:rect l="f89" t="f92" r="f90" b="f91"/>
              <a:pathLst>
                <a:path w="88106" h="44395">
                  <a:moveTo>
                    <a:pt x="f6" y="f8"/>
                  </a:moveTo>
                  <a:lnTo>
                    <a:pt x="f6" y="f9"/>
                  </a:ln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27" y="f28"/>
                    <a:pt x="f29" y="f30"/>
                    <a:pt x="f31" y="f21"/>
                  </a:cubicBezTo>
                  <a:cubicBezTo>
                    <a:pt x="f32" y="f33"/>
                    <a:pt x="f34" y="f35"/>
                    <a:pt x="f36" y="f15"/>
                  </a:cubicBezTo>
                  <a:cubicBezTo>
                    <a:pt x="f37" y="f13"/>
                    <a:pt x="f38" y="f11"/>
                    <a:pt x="f5" y="f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: Shape 10">
              <a:extLst>
                <a:ext uri="{FF2B5EF4-FFF2-40B4-BE49-F238E27FC236}">
                  <a16:creationId xmlns:a16="http://schemas.microsoft.com/office/drawing/2014/main" id="{1A3E8467-0834-47E4-AE29-FC5EF487AB22}"/>
                </a:ext>
              </a:extLst>
            </p:cNvPr>
            <p:cNvSpPr/>
            <p:nvPr/>
          </p:nvSpPr>
          <p:spPr>
            <a:xfrm>
              <a:off x="3676665" y="842354"/>
              <a:ext cx="44439" cy="4443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4444"/>
                <a:gd name="f7" fmla="val 44445"/>
                <a:gd name="f8" fmla="val 22222"/>
                <a:gd name="f9" fmla="val 34495"/>
                <a:gd name="f10" fmla="val 9949"/>
                <a:gd name="f11" fmla="+- 0 0 -90"/>
                <a:gd name="f12" fmla="*/ f3 1 44444"/>
                <a:gd name="f13" fmla="*/ f4 1 44444"/>
                <a:gd name="f14" fmla="+- f6 0 f5"/>
                <a:gd name="f15" fmla="*/ f11 f0 1"/>
                <a:gd name="f16" fmla="*/ f14 1 44444"/>
                <a:gd name="f17" fmla="*/ 44445 f14 1"/>
                <a:gd name="f18" fmla="*/ 22222 f14 1"/>
                <a:gd name="f19" fmla="*/ 0 f14 1"/>
                <a:gd name="f20" fmla="*/ f15 1 f2"/>
                <a:gd name="f21" fmla="*/ f17 1 44444"/>
                <a:gd name="f22" fmla="*/ f18 1 44444"/>
                <a:gd name="f23" fmla="*/ f19 1 44444"/>
                <a:gd name="f24" fmla="*/ f5 1 f16"/>
                <a:gd name="f25" fmla="*/ f6 1 f16"/>
                <a:gd name="f26" fmla="+- f20 0 f1"/>
                <a:gd name="f27" fmla="*/ f21 1 f16"/>
                <a:gd name="f28" fmla="*/ f22 1 f16"/>
                <a:gd name="f29" fmla="*/ f23 1 f16"/>
                <a:gd name="f30" fmla="*/ f24 f12 1"/>
                <a:gd name="f31" fmla="*/ f25 f12 1"/>
                <a:gd name="f32" fmla="*/ f25 f13 1"/>
                <a:gd name="f33" fmla="*/ f24 f13 1"/>
                <a:gd name="f34" fmla="*/ f27 f12 1"/>
                <a:gd name="f35" fmla="*/ f28 f13 1"/>
                <a:gd name="f36" fmla="*/ f28 f12 1"/>
                <a:gd name="f37" fmla="*/ f27 f13 1"/>
                <a:gd name="f38" fmla="*/ f29 f12 1"/>
                <a:gd name="f39" fmla="*/ f2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4" y="f35"/>
                </a:cxn>
                <a:cxn ang="f26">
                  <a:pos x="f36" y="f37"/>
                </a:cxn>
                <a:cxn ang="f26">
                  <a:pos x="f38" y="f35"/>
                </a:cxn>
                <a:cxn ang="f26">
                  <a:pos x="f36" y="f39"/>
                </a:cxn>
                <a:cxn ang="f26">
                  <a:pos x="f34" y="f35"/>
                </a:cxn>
              </a:cxnLst>
              <a:rect l="f30" t="f33" r="f31" b="f32"/>
              <a:pathLst>
                <a:path w="44444" h="44444">
                  <a:moveTo>
                    <a:pt x="f7" y="f8"/>
                  </a:moveTo>
                  <a:cubicBezTo>
                    <a:pt x="f7" y="f9"/>
                    <a:pt x="f9" y="f7"/>
                    <a:pt x="f8" y="f7"/>
                  </a:cubicBezTo>
                  <a:cubicBezTo>
                    <a:pt x="f10" y="f7"/>
                    <a:pt x="f5" y="f9"/>
                    <a:pt x="f5" y="f8"/>
                  </a:cubicBezTo>
                  <a:cubicBezTo>
                    <a:pt x="f5" y="f10"/>
                    <a:pt x="f10" y="f5"/>
                    <a:pt x="f8" y="f5"/>
                  </a:cubicBezTo>
                  <a:cubicBezTo>
                    <a:pt x="f9" y="f5"/>
                    <a:pt x="f7" y="f10"/>
                    <a:pt x="f7" y="f8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: Shape 11">
              <a:extLst>
                <a:ext uri="{FF2B5EF4-FFF2-40B4-BE49-F238E27FC236}">
                  <a16:creationId xmlns:a16="http://schemas.microsoft.com/office/drawing/2014/main" id="{AF3D11DA-CCAC-4C9F-9723-A41F2B4C3821}"/>
                </a:ext>
              </a:extLst>
            </p:cNvPr>
            <p:cNvSpPr/>
            <p:nvPr/>
          </p:nvSpPr>
          <p:spPr>
            <a:xfrm>
              <a:off x="3655176" y="892920"/>
              <a:ext cx="88102" cy="443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8106"/>
                <a:gd name="f7" fmla="val 44395"/>
                <a:gd name="f8" fmla="val 44396"/>
                <a:gd name="f9" fmla="val 22173"/>
                <a:gd name="f10" fmla="val 88034"/>
                <a:gd name="f11" fmla="val 18711"/>
                <a:gd name="f12" fmla="val 86419"/>
                <a:gd name="f13" fmla="val 15461"/>
                <a:gd name="f14" fmla="val 83701"/>
                <a:gd name="f15" fmla="val 13314"/>
                <a:gd name="f16" fmla="val 77315"/>
                <a:gd name="f17" fmla="val 8392"/>
                <a:gd name="f18" fmla="val 70009"/>
                <a:gd name="f19" fmla="val 4797"/>
                <a:gd name="f20" fmla="val 62213"/>
                <a:gd name="f21" fmla="val 2741"/>
                <a:gd name="f22" fmla="val 56328"/>
                <a:gd name="f23" fmla="val 935"/>
                <a:gd name="f24" fmla="val 50208"/>
                <a:gd name="f25" fmla="val 11"/>
                <a:gd name="f26" fmla="val 44053"/>
                <a:gd name="f27" fmla="val 37904"/>
                <a:gd name="f28" fmla="val 95"/>
                <a:gd name="f29" fmla="val 31796"/>
                <a:gd name="f30" fmla="val 1017"/>
                <a:gd name="f31" fmla="val 25893"/>
                <a:gd name="f32" fmla="val 18184"/>
                <a:gd name="f33" fmla="val 5024"/>
                <a:gd name="f34" fmla="val 10918"/>
                <a:gd name="f35" fmla="val 8599"/>
                <a:gd name="f36" fmla="val 4405"/>
                <a:gd name="f37" fmla="val 1688"/>
                <a:gd name="f38" fmla="val 72"/>
                <a:gd name="f39" fmla="+- 0 0 -90"/>
                <a:gd name="f40" fmla="*/ f3 1 88106"/>
                <a:gd name="f41" fmla="*/ f4 1 44395"/>
                <a:gd name="f42" fmla="+- f7 0 f5"/>
                <a:gd name="f43" fmla="+- f6 0 f5"/>
                <a:gd name="f44" fmla="*/ f39 f0 1"/>
                <a:gd name="f45" fmla="*/ f43 1 88106"/>
                <a:gd name="f46" fmla="*/ f42 1 44395"/>
                <a:gd name="f47" fmla="*/ 88106 f43 1"/>
                <a:gd name="f48" fmla="*/ 44396 f42 1"/>
                <a:gd name="f49" fmla="*/ 22173 f42 1"/>
                <a:gd name="f50" fmla="*/ 83701 f43 1"/>
                <a:gd name="f51" fmla="*/ 13314 f42 1"/>
                <a:gd name="f52" fmla="*/ 62213 f43 1"/>
                <a:gd name="f53" fmla="*/ 2741 f42 1"/>
                <a:gd name="f54" fmla="*/ 44053 f43 1"/>
                <a:gd name="f55" fmla="*/ 0 f42 1"/>
                <a:gd name="f56" fmla="*/ 25893 f43 1"/>
                <a:gd name="f57" fmla="*/ 4405 f43 1"/>
                <a:gd name="f58" fmla="*/ 0 f43 1"/>
                <a:gd name="f59" fmla="*/ f44 1 f2"/>
                <a:gd name="f60" fmla="*/ f47 1 88106"/>
                <a:gd name="f61" fmla="*/ f48 1 44395"/>
                <a:gd name="f62" fmla="*/ f49 1 44395"/>
                <a:gd name="f63" fmla="*/ f50 1 88106"/>
                <a:gd name="f64" fmla="*/ f51 1 44395"/>
                <a:gd name="f65" fmla="*/ f52 1 88106"/>
                <a:gd name="f66" fmla="*/ f53 1 44395"/>
                <a:gd name="f67" fmla="*/ f54 1 88106"/>
                <a:gd name="f68" fmla="*/ f55 1 44395"/>
                <a:gd name="f69" fmla="*/ f56 1 88106"/>
                <a:gd name="f70" fmla="*/ f57 1 88106"/>
                <a:gd name="f71" fmla="*/ f58 1 88106"/>
                <a:gd name="f72" fmla="*/ f5 1 f45"/>
                <a:gd name="f73" fmla="*/ f6 1 f45"/>
                <a:gd name="f74" fmla="*/ f5 1 f46"/>
                <a:gd name="f75" fmla="*/ f7 1 f46"/>
                <a:gd name="f76" fmla="+- f59 0 f1"/>
                <a:gd name="f77" fmla="*/ f60 1 f45"/>
                <a:gd name="f78" fmla="*/ f61 1 f46"/>
                <a:gd name="f79" fmla="*/ f62 1 f46"/>
                <a:gd name="f80" fmla="*/ f63 1 f45"/>
                <a:gd name="f81" fmla="*/ f64 1 f46"/>
                <a:gd name="f82" fmla="*/ f65 1 f45"/>
                <a:gd name="f83" fmla="*/ f66 1 f46"/>
                <a:gd name="f84" fmla="*/ f67 1 f45"/>
                <a:gd name="f85" fmla="*/ f68 1 f46"/>
                <a:gd name="f86" fmla="*/ f69 1 f45"/>
                <a:gd name="f87" fmla="*/ f70 1 f45"/>
                <a:gd name="f88" fmla="*/ f71 1 f45"/>
                <a:gd name="f89" fmla="*/ f72 f40 1"/>
                <a:gd name="f90" fmla="*/ f73 f40 1"/>
                <a:gd name="f91" fmla="*/ f75 f41 1"/>
                <a:gd name="f92" fmla="*/ f74 f41 1"/>
                <a:gd name="f93" fmla="*/ f77 f40 1"/>
                <a:gd name="f94" fmla="*/ f78 f41 1"/>
                <a:gd name="f95" fmla="*/ f79 f41 1"/>
                <a:gd name="f96" fmla="*/ f80 f40 1"/>
                <a:gd name="f97" fmla="*/ f81 f41 1"/>
                <a:gd name="f98" fmla="*/ f82 f40 1"/>
                <a:gd name="f99" fmla="*/ f83 f41 1"/>
                <a:gd name="f100" fmla="*/ f84 f40 1"/>
                <a:gd name="f101" fmla="*/ f85 f41 1"/>
                <a:gd name="f102" fmla="*/ f86 f40 1"/>
                <a:gd name="f103" fmla="*/ f87 f40 1"/>
                <a:gd name="f104" fmla="*/ f88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6">
                  <a:pos x="f93" y="f94"/>
                </a:cxn>
                <a:cxn ang="f76">
                  <a:pos x="f93" y="f95"/>
                </a:cxn>
                <a:cxn ang="f76">
                  <a:pos x="f96" y="f97"/>
                </a:cxn>
                <a:cxn ang="f76">
                  <a:pos x="f98" y="f99"/>
                </a:cxn>
                <a:cxn ang="f76">
                  <a:pos x="f100" y="f101"/>
                </a:cxn>
                <a:cxn ang="f76">
                  <a:pos x="f102" y="f99"/>
                </a:cxn>
                <a:cxn ang="f76">
                  <a:pos x="f103" y="f97"/>
                </a:cxn>
                <a:cxn ang="f76">
                  <a:pos x="f104" y="f95"/>
                </a:cxn>
                <a:cxn ang="f76">
                  <a:pos x="f104" y="f94"/>
                </a:cxn>
              </a:cxnLst>
              <a:rect l="f89" t="f92" r="f90" b="f91"/>
              <a:pathLst>
                <a:path w="88106" h="44395">
                  <a:moveTo>
                    <a:pt x="f6" y="f8"/>
                  </a:moveTo>
                  <a:lnTo>
                    <a:pt x="f6" y="f9"/>
                  </a:ln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27" y="f28"/>
                    <a:pt x="f29" y="f30"/>
                    <a:pt x="f31" y="f21"/>
                  </a:cubicBezTo>
                  <a:cubicBezTo>
                    <a:pt x="f32" y="f33"/>
                    <a:pt x="f34" y="f35"/>
                    <a:pt x="f36" y="f15"/>
                  </a:cubicBezTo>
                  <a:cubicBezTo>
                    <a:pt x="f37" y="f13"/>
                    <a:pt x="f38" y="f11"/>
                    <a:pt x="f5" y="f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: Shape 12">
              <a:extLst>
                <a:ext uri="{FF2B5EF4-FFF2-40B4-BE49-F238E27FC236}">
                  <a16:creationId xmlns:a16="http://schemas.microsoft.com/office/drawing/2014/main" id="{22D8A441-A0BF-4DD2-94FD-404CA85806A5}"/>
                </a:ext>
              </a:extLst>
            </p:cNvPr>
            <p:cNvSpPr/>
            <p:nvPr/>
          </p:nvSpPr>
          <p:spPr>
            <a:xfrm>
              <a:off x="3378817" y="630021"/>
              <a:ext cx="58146" cy="5814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150"/>
                <a:gd name="f7" fmla="val 29075"/>
                <a:gd name="f8" fmla="val 45133"/>
                <a:gd name="f9" fmla="val 13017"/>
                <a:gd name="f10" fmla="+- 0 0 -90"/>
                <a:gd name="f11" fmla="*/ f3 1 58150"/>
                <a:gd name="f12" fmla="*/ f4 1 58150"/>
                <a:gd name="f13" fmla="+- f6 0 f5"/>
                <a:gd name="f14" fmla="*/ f10 f0 1"/>
                <a:gd name="f15" fmla="*/ f13 1 58150"/>
                <a:gd name="f16" fmla="*/ 58150 f13 1"/>
                <a:gd name="f17" fmla="*/ 29075 f13 1"/>
                <a:gd name="f18" fmla="*/ 0 f13 1"/>
                <a:gd name="f19" fmla="*/ f14 1 f2"/>
                <a:gd name="f20" fmla="*/ f16 1 58150"/>
                <a:gd name="f21" fmla="*/ f17 1 58150"/>
                <a:gd name="f22" fmla="*/ f18 1 58150"/>
                <a:gd name="f23" fmla="*/ f5 1 f15"/>
                <a:gd name="f24" fmla="*/ f6 1 f15"/>
                <a:gd name="f25" fmla="+- f19 0 f1"/>
                <a:gd name="f26" fmla="*/ f20 1 f15"/>
                <a:gd name="f27" fmla="*/ f21 1 f15"/>
                <a:gd name="f28" fmla="*/ f22 1 f15"/>
                <a:gd name="f29" fmla="*/ f23 f11 1"/>
                <a:gd name="f30" fmla="*/ f24 f11 1"/>
                <a:gd name="f31" fmla="*/ f24 f12 1"/>
                <a:gd name="f32" fmla="*/ f23 f12 1"/>
                <a:gd name="f33" fmla="*/ f26 f11 1"/>
                <a:gd name="f34" fmla="*/ f27 f12 1"/>
                <a:gd name="f35" fmla="*/ f27 f11 1"/>
                <a:gd name="f36" fmla="*/ f26 f12 1"/>
                <a:gd name="f37" fmla="*/ f28 f11 1"/>
                <a:gd name="f38" fmla="*/ f28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33" y="f34"/>
                </a:cxn>
                <a:cxn ang="f25">
                  <a:pos x="f35" y="f36"/>
                </a:cxn>
                <a:cxn ang="f25">
                  <a:pos x="f37" y="f34"/>
                </a:cxn>
                <a:cxn ang="f25">
                  <a:pos x="f35" y="f38"/>
                </a:cxn>
                <a:cxn ang="f25">
                  <a:pos x="f33" y="f34"/>
                </a:cxn>
              </a:cxnLst>
              <a:rect l="f29" t="f32" r="f30" b="f31"/>
              <a:pathLst>
                <a:path w="58150" h="58150">
                  <a:moveTo>
                    <a:pt x="f6" y="f7"/>
                  </a:moveTo>
                  <a:cubicBezTo>
                    <a:pt x="f6" y="f8"/>
                    <a:pt x="f8" y="f6"/>
                    <a:pt x="f7" y="f6"/>
                  </a:cubicBezTo>
                  <a:cubicBezTo>
                    <a:pt x="f9" y="f6"/>
                    <a:pt x="f5" y="f8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8" y="f5"/>
                    <a:pt x="f6" y="f9"/>
                    <a:pt x="f6" y="f7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: Shape 13">
              <a:extLst>
                <a:ext uri="{FF2B5EF4-FFF2-40B4-BE49-F238E27FC236}">
                  <a16:creationId xmlns:a16="http://schemas.microsoft.com/office/drawing/2014/main" id="{0EE3D8A5-6935-4E4E-BA2C-B8BD4E2114DB}"/>
                </a:ext>
              </a:extLst>
            </p:cNvPr>
            <p:cNvSpPr/>
            <p:nvPr/>
          </p:nvSpPr>
          <p:spPr>
            <a:xfrm>
              <a:off x="3327958" y="645758"/>
              <a:ext cx="253526" cy="31113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53523"/>
                <a:gd name="f7" fmla="val 311135"/>
                <a:gd name="f8" fmla="val 251396"/>
                <a:gd name="f9" fmla="val 2127"/>
                <a:gd name="f10" fmla="val 248519"/>
                <a:gd name="f11" fmla="+- 0 0 709"/>
                <a:gd name="f12" fmla="val 243897"/>
                <a:gd name="f13" fmla="val 241020"/>
                <a:gd name="f14" fmla="val 177779"/>
                <a:gd name="f15" fmla="val 65368"/>
                <a:gd name="f16" fmla="val 172725"/>
                <a:gd name="f17" fmla="val 63942"/>
                <a:gd name="f18" fmla="val 167294"/>
                <a:gd name="f19" fmla="val 65323"/>
                <a:gd name="f20" fmla="val 163535"/>
                <a:gd name="f21" fmla="val 68990"/>
                <a:gd name="f22" fmla="val 162507"/>
                <a:gd name="f23" fmla="val 70018"/>
                <a:gd name="f24" fmla="val 144250"/>
                <a:gd name="f25" fmla="val 99876"/>
                <a:gd name="f26" fmla="val 138767"/>
                <a:gd name="f27" fmla="val 76528"/>
                <a:gd name="f28" fmla="val 138041"/>
                <a:gd name="f29" fmla="val 73518"/>
                <a:gd name="f30" fmla="val 136540"/>
                <a:gd name="f31" fmla="val 70750"/>
                <a:gd name="f32" fmla="val 134411"/>
                <a:gd name="f33" fmla="val 68501"/>
                <a:gd name="f34" fmla="val 125389"/>
                <a:gd name="f35" fmla="val 61208"/>
                <a:gd name="f36" fmla="val 115007"/>
                <a:gd name="f37" fmla="val 55784"/>
                <a:gd name="f38" fmla="val 103867"/>
                <a:gd name="f39" fmla="val 52544"/>
                <a:gd name="f40" fmla="val 95993"/>
                <a:gd name="f41" fmla="val 50859"/>
                <a:gd name="f42" fmla="val 87981"/>
                <a:gd name="f43" fmla="val 49893"/>
                <a:gd name="f44" fmla="val 79932"/>
                <a:gd name="f45" fmla="val 49656"/>
                <a:gd name="f46" fmla="val 71811"/>
                <a:gd name="f47" fmla="val 49781"/>
                <a:gd name="f48" fmla="val 63743"/>
                <a:gd name="f49" fmla="val 50999"/>
                <a:gd name="f50" fmla="val 55947"/>
                <a:gd name="f51" fmla="val 53278"/>
                <a:gd name="f52" fmla="val 44708"/>
                <a:gd name="f53" fmla="val 56225"/>
                <a:gd name="f54" fmla="val 34282"/>
                <a:gd name="f55" fmla="val 61680"/>
                <a:gd name="f56" fmla="val 25453"/>
                <a:gd name="f57" fmla="val 69235"/>
                <a:gd name="f58" fmla="val 23305"/>
                <a:gd name="f59" fmla="val 71470"/>
                <a:gd name="f60" fmla="val 21800"/>
                <a:gd name="f61" fmla="val 74243"/>
                <a:gd name="f62" fmla="val 21097"/>
                <a:gd name="f63" fmla="val 77262"/>
                <a:gd name="f64" fmla="val 165858"/>
                <a:gd name="f65" fmla="val 167327"/>
                <a:gd name="f66" fmla="val 175437"/>
                <a:gd name="f67" fmla="val 6574"/>
                <a:gd name="f68" fmla="val 182011"/>
                <a:gd name="f69" fmla="val 14684"/>
                <a:gd name="f70" fmla="val 21184"/>
                <a:gd name="f71" fmla="val 181844"/>
                <a:gd name="f72" fmla="val 26799"/>
                <a:gd name="f73" fmla="val 177423"/>
                <a:gd name="f74" fmla="val 28488"/>
                <a:gd name="f75" fmla="val 171145"/>
                <a:gd name="f76" fmla="val 43759"/>
                <a:gd name="f77" fmla="val 107953"/>
                <a:gd name="f78" fmla="val 311136"/>
                <a:gd name="f79" fmla="val 72688"/>
                <a:gd name="f80" fmla="val 180396"/>
                <a:gd name="f81" fmla="val 87372"/>
                <a:gd name="f82" fmla="val 116251"/>
                <a:gd name="f83" fmla="val 107023"/>
                <a:gd name="f84" fmla="val 121636"/>
                <a:gd name="f85" fmla="val 130028"/>
                <a:gd name="f86" fmla="val 122009"/>
                <a:gd name="f87" fmla="val 131619"/>
                <a:gd name="f88" fmla="val 123066"/>
                <a:gd name="f89" fmla="val 132962"/>
                <a:gd name="f90" fmla="val 124524"/>
                <a:gd name="f91" fmla="val 133699"/>
                <a:gd name="f92" fmla="val 130152"/>
                <a:gd name="f93" fmla="val 138020"/>
                <a:gd name="f94" fmla="val 137009"/>
                <a:gd name="f95" fmla="val 140437"/>
                <a:gd name="f96" fmla="val 144103"/>
                <a:gd name="f97" fmla="val 140601"/>
                <a:gd name="f98" fmla="val 148721"/>
                <a:gd name="f99" fmla="val 141248"/>
                <a:gd name="f100" fmla="val 153298"/>
                <a:gd name="f101" fmla="val 139169"/>
                <a:gd name="f102" fmla="val 155850"/>
                <a:gd name="f103" fmla="val 135266"/>
                <a:gd name="f104" fmla="val 185708"/>
                <a:gd name="f105" fmla="val 86318"/>
                <a:gd name="f106" fmla="val 187617"/>
                <a:gd name="f107" fmla="val 83308"/>
                <a:gd name="f108" fmla="val 188333"/>
                <a:gd name="f109" fmla="val 79695"/>
                <a:gd name="f110" fmla="val 187715"/>
                <a:gd name="f111" fmla="val 76186"/>
                <a:gd name="f112" fmla="val 251348"/>
                <a:gd name="f113" fmla="val 12553"/>
                <a:gd name="f114" fmla="val 254230"/>
                <a:gd name="f115" fmla="val 9683"/>
                <a:gd name="f116" fmla="val 254252"/>
                <a:gd name="f117" fmla="val 5024"/>
                <a:gd name="f118" fmla="+- 0 0 -90"/>
                <a:gd name="f119" fmla="*/ f3 1 253523"/>
                <a:gd name="f120" fmla="*/ f4 1 311135"/>
                <a:gd name="f121" fmla="+- f7 0 f5"/>
                <a:gd name="f122" fmla="+- f6 0 f5"/>
                <a:gd name="f123" fmla="*/ f118 f0 1"/>
                <a:gd name="f124" fmla="*/ f122 1 253523"/>
                <a:gd name="f125" fmla="*/ f121 1 311135"/>
                <a:gd name="f126" fmla="*/ 251396 f122 1"/>
                <a:gd name="f127" fmla="*/ 2127 f121 1"/>
                <a:gd name="f128" fmla="*/ 241020 f122 1"/>
                <a:gd name="f129" fmla="*/ 177779 f122 1"/>
                <a:gd name="f130" fmla="*/ 65368 f121 1"/>
                <a:gd name="f131" fmla="*/ 163535 f122 1"/>
                <a:gd name="f132" fmla="*/ 68990 f121 1"/>
                <a:gd name="f133" fmla="*/ 144250 f122 1"/>
                <a:gd name="f134" fmla="*/ 99876 f121 1"/>
                <a:gd name="f135" fmla="*/ 138767 f122 1"/>
                <a:gd name="f136" fmla="*/ 76528 f121 1"/>
                <a:gd name="f137" fmla="*/ 134411 f122 1"/>
                <a:gd name="f138" fmla="*/ 68501 f121 1"/>
                <a:gd name="f139" fmla="*/ 103867 f122 1"/>
                <a:gd name="f140" fmla="*/ 52544 f121 1"/>
                <a:gd name="f141" fmla="*/ 79932 f122 1"/>
                <a:gd name="f142" fmla="*/ 49656 f121 1"/>
                <a:gd name="f143" fmla="*/ 55947 f122 1"/>
                <a:gd name="f144" fmla="*/ 53278 f121 1"/>
                <a:gd name="f145" fmla="*/ 25453 f122 1"/>
                <a:gd name="f146" fmla="*/ 69235 f121 1"/>
                <a:gd name="f147" fmla="*/ 21097 f122 1"/>
                <a:gd name="f148" fmla="*/ 77262 f121 1"/>
                <a:gd name="f149" fmla="*/ 0 f122 1"/>
                <a:gd name="f150" fmla="*/ 167327 f121 1"/>
                <a:gd name="f151" fmla="*/ 14684 f122 1"/>
                <a:gd name="f152" fmla="*/ 182011 f121 1"/>
                <a:gd name="f153" fmla="*/ 28488 f122 1"/>
                <a:gd name="f154" fmla="*/ 171145 f121 1"/>
                <a:gd name="f155" fmla="*/ 43759 f122 1"/>
                <a:gd name="f156" fmla="*/ 107953 f121 1"/>
                <a:gd name="f157" fmla="*/ 311136 f121 1"/>
                <a:gd name="f158" fmla="*/ 72688 f122 1"/>
                <a:gd name="f159" fmla="*/ 180396 f121 1"/>
                <a:gd name="f160" fmla="*/ 87372 f122 1"/>
                <a:gd name="f161" fmla="*/ 116251 f122 1"/>
                <a:gd name="f162" fmla="*/ 107023 f121 1"/>
                <a:gd name="f163" fmla="*/ 121636 f122 1"/>
                <a:gd name="f164" fmla="*/ 130028 f121 1"/>
                <a:gd name="f165" fmla="*/ 124524 f122 1"/>
                <a:gd name="f166" fmla="*/ 133699 f121 1"/>
                <a:gd name="f167" fmla="*/ 144103 f122 1"/>
                <a:gd name="f168" fmla="*/ 140601 f121 1"/>
                <a:gd name="f169" fmla="*/ 155850 f122 1"/>
                <a:gd name="f170" fmla="*/ 135266 f121 1"/>
                <a:gd name="f171" fmla="*/ 185708 f122 1"/>
                <a:gd name="f172" fmla="*/ 86318 f121 1"/>
                <a:gd name="f173" fmla="*/ 187715 f122 1"/>
                <a:gd name="f174" fmla="*/ 76186 f121 1"/>
                <a:gd name="f175" fmla="*/ 251348 f122 1"/>
                <a:gd name="f176" fmla="*/ 12553 f121 1"/>
                <a:gd name="f177" fmla="*/ f123 1 f2"/>
                <a:gd name="f178" fmla="*/ f126 1 253523"/>
                <a:gd name="f179" fmla="*/ f127 1 311135"/>
                <a:gd name="f180" fmla="*/ f128 1 253523"/>
                <a:gd name="f181" fmla="*/ f129 1 253523"/>
                <a:gd name="f182" fmla="*/ f130 1 311135"/>
                <a:gd name="f183" fmla="*/ f131 1 253523"/>
                <a:gd name="f184" fmla="*/ f132 1 311135"/>
                <a:gd name="f185" fmla="*/ f133 1 253523"/>
                <a:gd name="f186" fmla="*/ f134 1 311135"/>
                <a:gd name="f187" fmla="*/ f135 1 253523"/>
                <a:gd name="f188" fmla="*/ f136 1 311135"/>
                <a:gd name="f189" fmla="*/ f137 1 253523"/>
                <a:gd name="f190" fmla="*/ f138 1 311135"/>
                <a:gd name="f191" fmla="*/ f139 1 253523"/>
                <a:gd name="f192" fmla="*/ f140 1 311135"/>
                <a:gd name="f193" fmla="*/ f141 1 253523"/>
                <a:gd name="f194" fmla="*/ f142 1 311135"/>
                <a:gd name="f195" fmla="*/ f143 1 253523"/>
                <a:gd name="f196" fmla="*/ f144 1 311135"/>
                <a:gd name="f197" fmla="*/ f145 1 253523"/>
                <a:gd name="f198" fmla="*/ f146 1 311135"/>
                <a:gd name="f199" fmla="*/ f147 1 253523"/>
                <a:gd name="f200" fmla="*/ f148 1 311135"/>
                <a:gd name="f201" fmla="*/ f149 1 253523"/>
                <a:gd name="f202" fmla="*/ f150 1 311135"/>
                <a:gd name="f203" fmla="*/ f151 1 253523"/>
                <a:gd name="f204" fmla="*/ f152 1 311135"/>
                <a:gd name="f205" fmla="*/ f153 1 253523"/>
                <a:gd name="f206" fmla="*/ f154 1 311135"/>
                <a:gd name="f207" fmla="*/ f155 1 253523"/>
                <a:gd name="f208" fmla="*/ f156 1 311135"/>
                <a:gd name="f209" fmla="*/ f157 1 311135"/>
                <a:gd name="f210" fmla="*/ f158 1 253523"/>
                <a:gd name="f211" fmla="*/ f159 1 311135"/>
                <a:gd name="f212" fmla="*/ f160 1 253523"/>
                <a:gd name="f213" fmla="*/ f161 1 253523"/>
                <a:gd name="f214" fmla="*/ f162 1 311135"/>
                <a:gd name="f215" fmla="*/ f163 1 253523"/>
                <a:gd name="f216" fmla="*/ f164 1 311135"/>
                <a:gd name="f217" fmla="*/ f165 1 253523"/>
                <a:gd name="f218" fmla="*/ f166 1 311135"/>
                <a:gd name="f219" fmla="*/ f167 1 253523"/>
                <a:gd name="f220" fmla="*/ f168 1 311135"/>
                <a:gd name="f221" fmla="*/ f169 1 253523"/>
                <a:gd name="f222" fmla="*/ f170 1 311135"/>
                <a:gd name="f223" fmla="*/ f171 1 253523"/>
                <a:gd name="f224" fmla="*/ f172 1 311135"/>
                <a:gd name="f225" fmla="*/ f173 1 253523"/>
                <a:gd name="f226" fmla="*/ f174 1 311135"/>
                <a:gd name="f227" fmla="*/ f175 1 253523"/>
                <a:gd name="f228" fmla="*/ f176 1 311135"/>
                <a:gd name="f229" fmla="*/ f5 1 f124"/>
                <a:gd name="f230" fmla="*/ f6 1 f124"/>
                <a:gd name="f231" fmla="*/ f5 1 f125"/>
                <a:gd name="f232" fmla="*/ f7 1 f125"/>
                <a:gd name="f233" fmla="+- f177 0 f1"/>
                <a:gd name="f234" fmla="*/ f178 1 f124"/>
                <a:gd name="f235" fmla="*/ f179 1 f125"/>
                <a:gd name="f236" fmla="*/ f180 1 f124"/>
                <a:gd name="f237" fmla="*/ f181 1 f124"/>
                <a:gd name="f238" fmla="*/ f182 1 f125"/>
                <a:gd name="f239" fmla="*/ f183 1 f124"/>
                <a:gd name="f240" fmla="*/ f184 1 f125"/>
                <a:gd name="f241" fmla="*/ f185 1 f124"/>
                <a:gd name="f242" fmla="*/ f186 1 f125"/>
                <a:gd name="f243" fmla="*/ f187 1 f124"/>
                <a:gd name="f244" fmla="*/ f188 1 f125"/>
                <a:gd name="f245" fmla="*/ f189 1 f124"/>
                <a:gd name="f246" fmla="*/ f190 1 f125"/>
                <a:gd name="f247" fmla="*/ f191 1 f124"/>
                <a:gd name="f248" fmla="*/ f192 1 f125"/>
                <a:gd name="f249" fmla="*/ f193 1 f124"/>
                <a:gd name="f250" fmla="*/ f194 1 f125"/>
                <a:gd name="f251" fmla="*/ f195 1 f124"/>
                <a:gd name="f252" fmla="*/ f196 1 f125"/>
                <a:gd name="f253" fmla="*/ f197 1 f124"/>
                <a:gd name="f254" fmla="*/ f198 1 f125"/>
                <a:gd name="f255" fmla="*/ f199 1 f124"/>
                <a:gd name="f256" fmla="*/ f200 1 f125"/>
                <a:gd name="f257" fmla="*/ f201 1 f124"/>
                <a:gd name="f258" fmla="*/ f202 1 f125"/>
                <a:gd name="f259" fmla="*/ f203 1 f124"/>
                <a:gd name="f260" fmla="*/ f204 1 f125"/>
                <a:gd name="f261" fmla="*/ f205 1 f124"/>
                <a:gd name="f262" fmla="*/ f206 1 f125"/>
                <a:gd name="f263" fmla="*/ f207 1 f124"/>
                <a:gd name="f264" fmla="*/ f208 1 f125"/>
                <a:gd name="f265" fmla="*/ f209 1 f125"/>
                <a:gd name="f266" fmla="*/ f210 1 f124"/>
                <a:gd name="f267" fmla="*/ f211 1 f125"/>
                <a:gd name="f268" fmla="*/ f212 1 f124"/>
                <a:gd name="f269" fmla="*/ f213 1 f124"/>
                <a:gd name="f270" fmla="*/ f214 1 f125"/>
                <a:gd name="f271" fmla="*/ f215 1 f124"/>
                <a:gd name="f272" fmla="*/ f216 1 f125"/>
                <a:gd name="f273" fmla="*/ f217 1 f124"/>
                <a:gd name="f274" fmla="*/ f218 1 f125"/>
                <a:gd name="f275" fmla="*/ f219 1 f124"/>
                <a:gd name="f276" fmla="*/ f220 1 f125"/>
                <a:gd name="f277" fmla="*/ f221 1 f124"/>
                <a:gd name="f278" fmla="*/ f222 1 f125"/>
                <a:gd name="f279" fmla="*/ f223 1 f124"/>
                <a:gd name="f280" fmla="*/ f224 1 f125"/>
                <a:gd name="f281" fmla="*/ f225 1 f124"/>
                <a:gd name="f282" fmla="*/ f226 1 f125"/>
                <a:gd name="f283" fmla="*/ f227 1 f124"/>
                <a:gd name="f284" fmla="*/ f228 1 f125"/>
                <a:gd name="f285" fmla="*/ f229 f119 1"/>
                <a:gd name="f286" fmla="*/ f230 f119 1"/>
                <a:gd name="f287" fmla="*/ f232 f120 1"/>
                <a:gd name="f288" fmla="*/ f231 f120 1"/>
                <a:gd name="f289" fmla="*/ f234 f119 1"/>
                <a:gd name="f290" fmla="*/ f235 f120 1"/>
                <a:gd name="f291" fmla="*/ f236 f119 1"/>
                <a:gd name="f292" fmla="*/ f237 f119 1"/>
                <a:gd name="f293" fmla="*/ f238 f120 1"/>
                <a:gd name="f294" fmla="*/ f239 f119 1"/>
                <a:gd name="f295" fmla="*/ f240 f120 1"/>
                <a:gd name="f296" fmla="*/ f241 f119 1"/>
                <a:gd name="f297" fmla="*/ f242 f120 1"/>
                <a:gd name="f298" fmla="*/ f243 f119 1"/>
                <a:gd name="f299" fmla="*/ f244 f120 1"/>
                <a:gd name="f300" fmla="*/ f245 f119 1"/>
                <a:gd name="f301" fmla="*/ f246 f120 1"/>
                <a:gd name="f302" fmla="*/ f247 f119 1"/>
                <a:gd name="f303" fmla="*/ f248 f120 1"/>
                <a:gd name="f304" fmla="*/ f249 f119 1"/>
                <a:gd name="f305" fmla="*/ f250 f120 1"/>
                <a:gd name="f306" fmla="*/ f251 f119 1"/>
                <a:gd name="f307" fmla="*/ f252 f120 1"/>
                <a:gd name="f308" fmla="*/ f253 f119 1"/>
                <a:gd name="f309" fmla="*/ f254 f120 1"/>
                <a:gd name="f310" fmla="*/ f255 f119 1"/>
                <a:gd name="f311" fmla="*/ f256 f120 1"/>
                <a:gd name="f312" fmla="*/ f257 f119 1"/>
                <a:gd name="f313" fmla="*/ f258 f120 1"/>
                <a:gd name="f314" fmla="*/ f259 f119 1"/>
                <a:gd name="f315" fmla="*/ f260 f120 1"/>
                <a:gd name="f316" fmla="*/ f261 f119 1"/>
                <a:gd name="f317" fmla="*/ f262 f120 1"/>
                <a:gd name="f318" fmla="*/ f263 f119 1"/>
                <a:gd name="f319" fmla="*/ f264 f120 1"/>
                <a:gd name="f320" fmla="*/ f265 f120 1"/>
                <a:gd name="f321" fmla="*/ f266 f119 1"/>
                <a:gd name="f322" fmla="*/ f267 f120 1"/>
                <a:gd name="f323" fmla="*/ f268 f119 1"/>
                <a:gd name="f324" fmla="*/ f269 f119 1"/>
                <a:gd name="f325" fmla="*/ f270 f120 1"/>
                <a:gd name="f326" fmla="*/ f271 f119 1"/>
                <a:gd name="f327" fmla="*/ f272 f120 1"/>
                <a:gd name="f328" fmla="*/ f273 f119 1"/>
                <a:gd name="f329" fmla="*/ f274 f120 1"/>
                <a:gd name="f330" fmla="*/ f275 f119 1"/>
                <a:gd name="f331" fmla="*/ f276 f120 1"/>
                <a:gd name="f332" fmla="*/ f277 f119 1"/>
                <a:gd name="f333" fmla="*/ f278 f120 1"/>
                <a:gd name="f334" fmla="*/ f279 f119 1"/>
                <a:gd name="f335" fmla="*/ f280 f120 1"/>
                <a:gd name="f336" fmla="*/ f281 f119 1"/>
                <a:gd name="f337" fmla="*/ f282 f120 1"/>
                <a:gd name="f338" fmla="*/ f283 f119 1"/>
                <a:gd name="f339" fmla="*/ f284 f1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3">
                  <a:pos x="f289" y="f290"/>
                </a:cxn>
                <a:cxn ang="f233">
                  <a:pos x="f291" y="f290"/>
                </a:cxn>
                <a:cxn ang="f233">
                  <a:pos x="f292" y="f293"/>
                </a:cxn>
                <a:cxn ang="f233">
                  <a:pos x="f294" y="f295"/>
                </a:cxn>
                <a:cxn ang="f233">
                  <a:pos x="f296" y="f297"/>
                </a:cxn>
                <a:cxn ang="f233">
                  <a:pos x="f298" y="f299"/>
                </a:cxn>
                <a:cxn ang="f233">
                  <a:pos x="f300" y="f301"/>
                </a:cxn>
                <a:cxn ang="f233">
                  <a:pos x="f302" y="f303"/>
                </a:cxn>
                <a:cxn ang="f233">
                  <a:pos x="f304" y="f305"/>
                </a:cxn>
                <a:cxn ang="f233">
                  <a:pos x="f306" y="f307"/>
                </a:cxn>
                <a:cxn ang="f233">
                  <a:pos x="f308" y="f309"/>
                </a:cxn>
                <a:cxn ang="f233">
                  <a:pos x="f310" y="f311"/>
                </a:cxn>
                <a:cxn ang="f233">
                  <a:pos x="f312" y="f313"/>
                </a:cxn>
                <a:cxn ang="f233">
                  <a:pos x="f314" y="f315"/>
                </a:cxn>
                <a:cxn ang="f233">
                  <a:pos x="f316" y="f317"/>
                </a:cxn>
                <a:cxn ang="f233">
                  <a:pos x="f318" y="f319"/>
                </a:cxn>
                <a:cxn ang="f233">
                  <a:pos x="f318" y="f320"/>
                </a:cxn>
                <a:cxn ang="f233">
                  <a:pos x="f321" y="f320"/>
                </a:cxn>
                <a:cxn ang="f233">
                  <a:pos x="f321" y="f322"/>
                </a:cxn>
                <a:cxn ang="f233">
                  <a:pos x="f323" y="f322"/>
                </a:cxn>
                <a:cxn ang="f233">
                  <a:pos x="f323" y="f320"/>
                </a:cxn>
                <a:cxn ang="f233">
                  <a:pos x="f324" y="f320"/>
                </a:cxn>
                <a:cxn ang="f233">
                  <a:pos x="f324" y="f325"/>
                </a:cxn>
                <a:cxn ang="f233">
                  <a:pos x="f326" y="f327"/>
                </a:cxn>
                <a:cxn ang="f233">
                  <a:pos x="f328" y="f329"/>
                </a:cxn>
                <a:cxn ang="f233">
                  <a:pos x="f330" y="f331"/>
                </a:cxn>
                <a:cxn ang="f233">
                  <a:pos x="f332" y="f333"/>
                </a:cxn>
                <a:cxn ang="f233">
                  <a:pos x="f334" y="f335"/>
                </a:cxn>
                <a:cxn ang="f233">
                  <a:pos x="f336" y="f337"/>
                </a:cxn>
                <a:cxn ang="f233">
                  <a:pos x="f338" y="f339"/>
                </a:cxn>
                <a:cxn ang="f233">
                  <a:pos x="f289" y="f290"/>
                </a:cxn>
              </a:cxnLst>
              <a:rect l="f285" t="f288" r="f286" b="f287"/>
              <a:pathLst>
                <a:path w="253523" h="311135">
                  <a:moveTo>
                    <a:pt x="f8" y="f9"/>
                  </a:moveTo>
                  <a:cubicBezTo>
                    <a:pt x="f10" y="f11"/>
                    <a:pt x="f12" y="f11"/>
                    <a:pt x="f13" y="f9"/>
                  </a:cubicBezTo>
                  <a:lnTo>
                    <a:pt x="f14" y="f15"/>
                  </a:ln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4" y="f25"/>
                  </a:cubicBezTo>
                  <a:lnTo>
                    <a:pt x="f26" y="f27"/>
                  </a:lnTo>
                  <a:cubicBezTo>
                    <a:pt x="f28" y="f29"/>
                    <a:pt x="f30" y="f31"/>
                    <a:pt x="f32" y="f33"/>
                  </a:cubicBezTo>
                  <a:cubicBezTo>
                    <a:pt x="f34" y="f35"/>
                    <a:pt x="f36" y="f37"/>
                    <a:pt x="f38" y="f39"/>
                  </a:cubicBezTo>
                  <a:cubicBezTo>
                    <a:pt x="f40" y="f41"/>
                    <a:pt x="f42" y="f43"/>
                    <a:pt x="f44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4" y="f55"/>
                    <a:pt x="f56" y="f57"/>
                  </a:cubicBezTo>
                  <a:cubicBezTo>
                    <a:pt x="f58" y="f59"/>
                    <a:pt x="f60" y="f61"/>
                    <a:pt x="f62" y="f63"/>
                  </a:cubicBezTo>
                  <a:cubicBezTo>
                    <a:pt x="f62" y="f63"/>
                    <a:pt x="f5" y="f64"/>
                    <a:pt x="f5" y="f65"/>
                  </a:cubicBezTo>
                  <a:cubicBezTo>
                    <a:pt x="f5" y="f66"/>
                    <a:pt x="f67" y="f68"/>
                    <a:pt x="f69" y="f68"/>
                  </a:cubicBezTo>
                  <a:cubicBezTo>
                    <a:pt x="f70" y="f71"/>
                    <a:pt x="f72" y="f73"/>
                    <a:pt x="f74" y="f75"/>
                  </a:cubicBezTo>
                  <a:lnTo>
                    <a:pt x="f76" y="f77"/>
                  </a:lnTo>
                  <a:lnTo>
                    <a:pt x="f76" y="f78"/>
                  </a:lnTo>
                  <a:lnTo>
                    <a:pt x="f79" y="f78"/>
                  </a:lnTo>
                  <a:lnTo>
                    <a:pt x="f79" y="f80"/>
                  </a:lnTo>
                  <a:lnTo>
                    <a:pt x="f81" y="f80"/>
                  </a:lnTo>
                  <a:lnTo>
                    <a:pt x="f81" y="f78"/>
                  </a:lnTo>
                  <a:lnTo>
                    <a:pt x="f82" y="f78"/>
                  </a:lnTo>
                  <a:lnTo>
                    <a:pt x="f82" y="f83"/>
                  </a:lnTo>
                  <a:lnTo>
                    <a:pt x="f84" y="f85"/>
                  </a:lnTo>
                  <a:cubicBezTo>
                    <a:pt x="f86" y="f87"/>
                    <a:pt x="f88" y="f89"/>
                    <a:pt x="f90" y="f91"/>
                  </a:cubicBezTo>
                  <a:cubicBezTo>
                    <a:pt x="f92" y="f93"/>
                    <a:pt x="f94" y="f95"/>
                    <a:pt x="f96" y="f97"/>
                  </a:cubicBezTo>
                  <a:cubicBezTo>
                    <a:pt x="f98" y="f99"/>
                    <a:pt x="f100" y="f101"/>
                    <a:pt x="f102" y="f103"/>
                  </a:cubicBezTo>
                  <a:lnTo>
                    <a:pt x="f104" y="f105"/>
                  </a:lnTo>
                  <a:cubicBezTo>
                    <a:pt x="f106" y="f107"/>
                    <a:pt x="f108" y="f109"/>
                    <a:pt x="f110" y="f111"/>
                  </a:cubicBezTo>
                  <a:lnTo>
                    <a:pt x="f112" y="f113"/>
                  </a:lnTo>
                  <a:cubicBezTo>
                    <a:pt x="f114" y="f115"/>
                    <a:pt x="f116" y="f117"/>
                    <a:pt x="f8" y="f9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: Shape 14">
              <a:extLst>
                <a:ext uri="{FF2B5EF4-FFF2-40B4-BE49-F238E27FC236}">
                  <a16:creationId xmlns:a16="http://schemas.microsoft.com/office/drawing/2014/main" id="{6DDEAC18-220C-4864-AE93-758113E4C651}"/>
                </a:ext>
              </a:extLst>
            </p:cNvPr>
            <p:cNvSpPr/>
            <p:nvPr/>
          </p:nvSpPr>
          <p:spPr>
            <a:xfrm>
              <a:off x="3420230" y="579994"/>
              <a:ext cx="279001" cy="2006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9003"/>
                <a:gd name="f7" fmla="val 200686"/>
                <a:gd name="f8" fmla="val 259424"/>
                <a:gd name="f9" fmla="val 19579"/>
                <a:gd name="f10" fmla="val 8766"/>
                <a:gd name="f11" fmla="val 37200"/>
                <a:gd name="f12" fmla="val 7484"/>
                <a:gd name="f13" fmla="val 39238"/>
                <a:gd name="f14" fmla="val 14260"/>
                <a:gd name="f15" fmla="val 43303"/>
                <a:gd name="f16" fmla="val 48948"/>
                <a:gd name="f17" fmla="val 181107"/>
                <a:gd name="f18" fmla="val 92365"/>
                <a:gd name="f19" fmla="val 80421"/>
                <a:gd name="f20" fmla="val 270237"/>
                <a:gd name="f21" fmla="val 191920"/>
                <a:gd name="f22" fmla="+- 0 0 -90"/>
                <a:gd name="f23" fmla="*/ f3 1 279003"/>
                <a:gd name="f24" fmla="*/ f4 1 200686"/>
                <a:gd name="f25" fmla="+- f7 0 f5"/>
                <a:gd name="f26" fmla="+- f6 0 f5"/>
                <a:gd name="f27" fmla="*/ f22 f0 1"/>
                <a:gd name="f28" fmla="*/ f26 1 279003"/>
                <a:gd name="f29" fmla="*/ f25 1 200686"/>
                <a:gd name="f30" fmla="*/ 259424 f26 1"/>
                <a:gd name="f31" fmla="*/ 0 f25 1"/>
                <a:gd name="f32" fmla="*/ 19579 f26 1"/>
                <a:gd name="f33" fmla="*/ 0 f26 1"/>
                <a:gd name="f34" fmla="*/ 19579 f25 1"/>
                <a:gd name="f35" fmla="*/ 37200 f25 1"/>
                <a:gd name="f36" fmla="*/ 48948 f25 1"/>
                <a:gd name="f37" fmla="*/ 181107 f25 1"/>
                <a:gd name="f38" fmla="*/ 92365 f26 1"/>
                <a:gd name="f39" fmla="*/ 80421 f26 1"/>
                <a:gd name="f40" fmla="*/ 200686 f25 1"/>
                <a:gd name="f41" fmla="*/ 279003 f26 1"/>
                <a:gd name="f42" fmla="*/ f27 1 f2"/>
                <a:gd name="f43" fmla="*/ f30 1 279003"/>
                <a:gd name="f44" fmla="*/ f31 1 200686"/>
                <a:gd name="f45" fmla="*/ f32 1 279003"/>
                <a:gd name="f46" fmla="*/ f33 1 279003"/>
                <a:gd name="f47" fmla="*/ f34 1 200686"/>
                <a:gd name="f48" fmla="*/ f35 1 200686"/>
                <a:gd name="f49" fmla="*/ f36 1 200686"/>
                <a:gd name="f50" fmla="*/ f37 1 200686"/>
                <a:gd name="f51" fmla="*/ f38 1 279003"/>
                <a:gd name="f52" fmla="*/ f39 1 279003"/>
                <a:gd name="f53" fmla="*/ f40 1 200686"/>
                <a:gd name="f54" fmla="*/ f41 1 279003"/>
                <a:gd name="f55" fmla="*/ f5 1 f28"/>
                <a:gd name="f56" fmla="*/ f6 1 f28"/>
                <a:gd name="f57" fmla="*/ f5 1 f29"/>
                <a:gd name="f58" fmla="*/ f7 1 f29"/>
                <a:gd name="f59" fmla="+- f42 0 f1"/>
                <a:gd name="f60" fmla="*/ f43 1 f28"/>
                <a:gd name="f61" fmla="*/ f44 1 f29"/>
                <a:gd name="f62" fmla="*/ f45 1 f28"/>
                <a:gd name="f63" fmla="*/ f46 1 f28"/>
                <a:gd name="f64" fmla="*/ f47 1 f29"/>
                <a:gd name="f65" fmla="*/ f48 1 f29"/>
                <a:gd name="f66" fmla="*/ f49 1 f29"/>
                <a:gd name="f67" fmla="*/ f50 1 f29"/>
                <a:gd name="f68" fmla="*/ f51 1 f28"/>
                <a:gd name="f69" fmla="*/ f52 1 f28"/>
                <a:gd name="f70" fmla="*/ f53 1 f29"/>
                <a:gd name="f71" fmla="*/ f54 1 f28"/>
                <a:gd name="f72" fmla="*/ f55 f23 1"/>
                <a:gd name="f73" fmla="*/ f56 f23 1"/>
                <a:gd name="f74" fmla="*/ f58 f24 1"/>
                <a:gd name="f75" fmla="*/ f57 f24 1"/>
                <a:gd name="f76" fmla="*/ f60 f23 1"/>
                <a:gd name="f77" fmla="*/ f61 f24 1"/>
                <a:gd name="f78" fmla="*/ f62 f23 1"/>
                <a:gd name="f79" fmla="*/ f63 f23 1"/>
                <a:gd name="f80" fmla="*/ f64 f24 1"/>
                <a:gd name="f81" fmla="*/ f65 f24 1"/>
                <a:gd name="f82" fmla="*/ f66 f24 1"/>
                <a:gd name="f83" fmla="*/ f67 f24 1"/>
                <a:gd name="f84" fmla="*/ f68 f23 1"/>
                <a:gd name="f85" fmla="*/ f69 f23 1"/>
                <a:gd name="f86" fmla="*/ f70 f24 1"/>
                <a:gd name="f87" fmla="*/ f7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9">
                  <a:pos x="f76" y="f77"/>
                </a:cxn>
                <a:cxn ang="f59">
                  <a:pos x="f78" y="f77"/>
                </a:cxn>
                <a:cxn ang="f59">
                  <a:pos x="f79" y="f80"/>
                </a:cxn>
                <a:cxn ang="f59">
                  <a:pos x="f79" y="f81"/>
                </a:cxn>
                <a:cxn ang="f59">
                  <a:pos x="f78" y="f82"/>
                </a:cxn>
                <a:cxn ang="f59">
                  <a:pos x="f78" y="f80"/>
                </a:cxn>
                <a:cxn ang="f59">
                  <a:pos x="f76" y="f80"/>
                </a:cxn>
                <a:cxn ang="f59">
                  <a:pos x="f76" y="f83"/>
                </a:cxn>
                <a:cxn ang="f59">
                  <a:pos x="f84" y="f83"/>
                </a:cxn>
                <a:cxn ang="f59">
                  <a:pos x="f85" y="f86"/>
                </a:cxn>
                <a:cxn ang="f59">
                  <a:pos x="f76" y="f86"/>
                </a:cxn>
                <a:cxn ang="f59">
                  <a:pos x="f87" y="f83"/>
                </a:cxn>
                <a:cxn ang="f59">
                  <a:pos x="f87" y="f80"/>
                </a:cxn>
                <a:cxn ang="f59">
                  <a:pos x="f76" y="f77"/>
                </a:cxn>
              </a:cxnLst>
              <a:rect l="f72" t="f75" r="f73" b="f74"/>
              <a:pathLst>
                <a:path w="279003" h="200686">
                  <a:moveTo>
                    <a:pt x="f8" y="f5"/>
                  </a:moveTo>
                  <a:lnTo>
                    <a:pt x="f9" y="f5"/>
                  </a:lnTo>
                  <a:cubicBezTo>
                    <a:pt x="f10" y="f5"/>
                    <a:pt x="f5" y="f10"/>
                    <a:pt x="f5" y="f9"/>
                  </a:cubicBezTo>
                  <a:lnTo>
                    <a:pt x="f5" y="f11"/>
                  </a:lnTo>
                  <a:cubicBezTo>
                    <a:pt x="f12" y="f13"/>
                    <a:pt x="f14" y="f15"/>
                    <a:pt x="f9" y="f16"/>
                  </a:cubicBezTo>
                  <a:lnTo>
                    <a:pt x="f9" y="f9"/>
                  </a:lnTo>
                  <a:lnTo>
                    <a:pt x="f8" y="f9"/>
                  </a:lnTo>
                  <a:lnTo>
                    <a:pt x="f8" y="f17"/>
                  </a:lnTo>
                  <a:lnTo>
                    <a:pt x="f18" y="f17"/>
                  </a:lnTo>
                  <a:lnTo>
                    <a:pt x="f19" y="f7"/>
                  </a:lnTo>
                  <a:lnTo>
                    <a:pt x="f8" y="f7"/>
                  </a:lnTo>
                  <a:cubicBezTo>
                    <a:pt x="f20" y="f7"/>
                    <a:pt x="f6" y="f21"/>
                    <a:pt x="f6" y="f17"/>
                  </a:cubicBezTo>
                  <a:lnTo>
                    <a:pt x="f6" y="f9"/>
                  </a:lnTo>
                  <a:cubicBezTo>
                    <a:pt x="f6" y="f10"/>
                    <a:pt x="f20" y="f5"/>
                    <a:pt x="f8" y="f5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aphicFrame>
        <p:nvGraphicFramePr>
          <p:cNvPr id="15" name="Chart 15">
            <a:extLst>
              <a:ext uri="{FF2B5EF4-FFF2-40B4-BE49-F238E27FC236}">
                <a16:creationId xmlns:a16="http://schemas.microsoft.com/office/drawing/2014/main" id="{FEA05D58-A6E9-4D00-B893-EF59F485D5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8779612"/>
              </p:ext>
            </p:extLst>
          </p:nvPr>
        </p:nvGraphicFramePr>
        <p:xfrm>
          <a:off x="5742880" y="1024768"/>
          <a:ext cx="5839522" cy="328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6">
            <a:extLst>
              <a:ext uri="{FF2B5EF4-FFF2-40B4-BE49-F238E27FC236}">
                <a16:creationId xmlns:a16="http://schemas.microsoft.com/office/drawing/2014/main" id="{2BE32456-B0E4-4E1F-B0C4-67B0A3B043CB}"/>
              </a:ext>
            </a:extLst>
          </p:cNvPr>
          <p:cNvSpPr txBox="1"/>
          <p:nvPr/>
        </p:nvSpPr>
        <p:spPr>
          <a:xfrm>
            <a:off x="566059" y="4497375"/>
            <a:ext cx="5176820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Kolektyvą labiausiai motyvuotų galimybė išmokti bendrųjų kompetencijų (pvz. užsienio kalbų, efektyvaus problemų sprendimo, konfliktų valdymo gebėjimų)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9DDEE95D-18FE-49C1-8A9A-0C3A411F8D91}"/>
              </a:ext>
            </a:extLst>
          </p:cNvPr>
          <p:cNvSpPr txBox="1"/>
          <p:nvPr/>
        </p:nvSpPr>
        <p:spPr>
          <a:xfrm>
            <a:off x="5742880" y="4416085"/>
            <a:ext cx="6169191" cy="1477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Kolektyvui pasitenkinimą darbu labiausiai pakeltų geresnis darbo organizavimas (pvz. efektyvus klientų srautų paskirstymas, tiesioginių darbo funkcijų išgryninimas, informavimas apie pokyčius, darbuotojų įtraukimas į sprendimo priėmimo procesus)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5C77D978-AF04-49A6-BF81-C140E0D0D656}"/>
              </a:ext>
            </a:extLst>
          </p:cNvPr>
          <p:cNvSpPr txBox="1"/>
          <p:nvPr/>
        </p:nvSpPr>
        <p:spPr>
          <a:xfrm>
            <a:off x="882505" y="2817632"/>
            <a:ext cx="2094616" cy="276999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Darbo užmokestis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267BF8A-3FB3-448D-8CDB-D81D463841B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79934" y="6041093"/>
            <a:ext cx="826434" cy="55444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E6118C83-8B3A-404A-A451-F93B3F720C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8786" y="5819680"/>
            <a:ext cx="2183276" cy="90714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B1C7C1B1-E0DD-4BB6-93B5-77EECE1CA3FB}"/>
              </a:ext>
            </a:extLst>
          </p:cNvPr>
          <p:cNvSpPr txBox="1"/>
          <p:nvPr/>
        </p:nvSpPr>
        <p:spPr>
          <a:xfrm>
            <a:off x="11409060" y="6333134"/>
            <a:ext cx="731602" cy="5248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CE3D19-3BE9-469B-B2A5-A15F61BD6863}" type="slidenum">
              <a:t>5</a:t>
            </a:fld>
            <a:endParaRPr lang="lt-LT" sz="1467" b="0" i="0" u="none" strike="noStrike" kern="1200" cap="none" spc="0" baseline="0">
              <a:solidFill>
                <a:srgbClr val="898989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75A7-54C9-4549-9841-FADAA97E05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1131" y="98736"/>
            <a:ext cx="10972800" cy="445641"/>
          </a:xfrm>
        </p:spPr>
        <p:txBody>
          <a:bodyPr anchorCtr="1">
            <a:noAutofit/>
          </a:bodyPr>
          <a:lstStyle/>
          <a:p>
            <a:pPr lvl="0" algn="ctr"/>
            <a:r>
              <a:rPr lang="en-US" sz="2200" b="1" dirty="0">
                <a:solidFill>
                  <a:srgbClr val="4472C4"/>
                </a:solidFill>
                <a:latin typeface="+mn-lt"/>
              </a:rPr>
              <a:t>MIGRACIJOS </a:t>
            </a:r>
            <a:r>
              <a:rPr lang="lt-LT" sz="2200" b="1" dirty="0">
                <a:solidFill>
                  <a:srgbClr val="4472C4"/>
                </a:solidFill>
                <a:latin typeface="+mn-lt"/>
              </a:rPr>
              <a:t>DEPARTAMENTO DARBUOTOJŲ APKLAUSOS REZULTATAI</a:t>
            </a:r>
            <a:r>
              <a:rPr lang="en-US" sz="2200" b="1" dirty="0">
                <a:solidFill>
                  <a:srgbClr val="4472C4"/>
                </a:solidFill>
                <a:latin typeface="+mn-lt"/>
              </a:rPr>
              <a:t> (5)</a:t>
            </a:r>
            <a:endParaRPr lang="lt-LT" sz="2200" b="1" dirty="0">
              <a:latin typeface="+mn-lt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DF3978-5E47-4A1F-A398-A67FB5F4FD85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t-L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4" name="Graphic 55" descr="Chat">
            <a:extLst>
              <a:ext uri="{FF2B5EF4-FFF2-40B4-BE49-F238E27FC236}">
                <a16:creationId xmlns:a16="http://schemas.microsoft.com/office/drawing/2014/main" id="{670F0D5D-2215-4460-BF62-917F2CF46DA7}"/>
              </a:ext>
            </a:extLst>
          </p:cNvPr>
          <p:cNvGrpSpPr/>
          <p:nvPr/>
        </p:nvGrpSpPr>
        <p:grpSpPr>
          <a:xfrm>
            <a:off x="3416527" y="572789"/>
            <a:ext cx="460373" cy="292626"/>
            <a:chOff x="3416527" y="572789"/>
            <a:chExt cx="460373" cy="292626"/>
          </a:xfrm>
        </p:grpSpPr>
        <p:sp>
          <p:nvSpPr>
            <p:cNvPr id="5" name="Freeform: Shape 5">
              <a:extLst>
                <a:ext uri="{FF2B5EF4-FFF2-40B4-BE49-F238E27FC236}">
                  <a16:creationId xmlns:a16="http://schemas.microsoft.com/office/drawing/2014/main" id="{8A737415-647B-4D53-9406-80E7F5433C78}"/>
                </a:ext>
              </a:extLst>
            </p:cNvPr>
            <p:cNvSpPr/>
            <p:nvPr/>
          </p:nvSpPr>
          <p:spPr>
            <a:xfrm>
              <a:off x="3416527" y="572789"/>
              <a:ext cx="287734" cy="23514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76250"/>
                <a:gd name="f7" fmla="val 428625"/>
                <a:gd name="f8" fmla="val 323850"/>
                <a:gd name="f9" fmla="val 66675"/>
                <a:gd name="f10" fmla="val 38100"/>
                <a:gd name="f11" fmla="val 17145"/>
                <a:gd name="f12" fmla="val 459105"/>
                <a:gd name="f13" fmla="val 438150"/>
                <a:gd name="f14" fmla="val 295275"/>
                <a:gd name="f15" fmla="val 316230"/>
                <a:gd name="f16" fmla="val 333375"/>
                <a:gd name="f17" fmla="val 95250"/>
                <a:gd name="f18" fmla="val 190500"/>
                <a:gd name="f19" fmla="val 247650"/>
                <a:gd name="f20" fmla="val 142875"/>
                <a:gd name="f21" fmla="val 100965"/>
                <a:gd name="f22" fmla="val 281940"/>
                <a:gd name="f23" fmla="+- 0 0 -90"/>
                <a:gd name="f24" fmla="*/ f3 1 476250"/>
                <a:gd name="f25" fmla="*/ f4 1 428625"/>
                <a:gd name="f26" fmla="+- f7 0 f5"/>
                <a:gd name="f27" fmla="+- f6 0 f5"/>
                <a:gd name="f28" fmla="*/ f23 f0 1"/>
                <a:gd name="f29" fmla="*/ f27 1 476250"/>
                <a:gd name="f30" fmla="*/ f26 1 428625"/>
                <a:gd name="f31" fmla="*/ 323850 f27 1"/>
                <a:gd name="f32" fmla="*/ 66675 f26 1"/>
                <a:gd name="f33" fmla="*/ 476250 f27 1"/>
                <a:gd name="f34" fmla="*/ 38100 f26 1"/>
                <a:gd name="f35" fmla="*/ 438150 f27 1"/>
                <a:gd name="f36" fmla="*/ 0 f26 1"/>
                <a:gd name="f37" fmla="*/ 38100 f27 1"/>
                <a:gd name="f38" fmla="*/ 0 f27 1"/>
                <a:gd name="f39" fmla="*/ 295275 f26 1"/>
                <a:gd name="f40" fmla="*/ 333375 f26 1"/>
                <a:gd name="f41" fmla="*/ 95250 f27 1"/>
                <a:gd name="f42" fmla="*/ 428625 f26 1"/>
                <a:gd name="f43" fmla="*/ 190500 f27 1"/>
                <a:gd name="f44" fmla="*/ 247650 f27 1"/>
                <a:gd name="f45" fmla="*/ 142875 f26 1"/>
                <a:gd name="f46" fmla="*/ f28 1 f2"/>
                <a:gd name="f47" fmla="*/ f31 1 476250"/>
                <a:gd name="f48" fmla="*/ f32 1 428625"/>
                <a:gd name="f49" fmla="*/ f33 1 476250"/>
                <a:gd name="f50" fmla="*/ f34 1 428625"/>
                <a:gd name="f51" fmla="*/ f35 1 476250"/>
                <a:gd name="f52" fmla="*/ f36 1 428625"/>
                <a:gd name="f53" fmla="*/ f37 1 476250"/>
                <a:gd name="f54" fmla="*/ f38 1 476250"/>
                <a:gd name="f55" fmla="*/ f39 1 428625"/>
                <a:gd name="f56" fmla="*/ f40 1 428625"/>
                <a:gd name="f57" fmla="*/ f41 1 476250"/>
                <a:gd name="f58" fmla="*/ f42 1 428625"/>
                <a:gd name="f59" fmla="*/ f43 1 476250"/>
                <a:gd name="f60" fmla="*/ f44 1 476250"/>
                <a:gd name="f61" fmla="*/ f45 1 428625"/>
                <a:gd name="f62" fmla="*/ f5 1 f29"/>
                <a:gd name="f63" fmla="*/ f6 1 f29"/>
                <a:gd name="f64" fmla="*/ f5 1 f30"/>
                <a:gd name="f65" fmla="*/ f7 1 f30"/>
                <a:gd name="f66" fmla="+- f46 0 f1"/>
                <a:gd name="f67" fmla="*/ f47 1 f29"/>
                <a:gd name="f68" fmla="*/ f48 1 f30"/>
                <a:gd name="f69" fmla="*/ f49 1 f29"/>
                <a:gd name="f70" fmla="*/ f50 1 f30"/>
                <a:gd name="f71" fmla="*/ f51 1 f29"/>
                <a:gd name="f72" fmla="*/ f52 1 f30"/>
                <a:gd name="f73" fmla="*/ f53 1 f29"/>
                <a:gd name="f74" fmla="*/ f54 1 f29"/>
                <a:gd name="f75" fmla="*/ f55 1 f30"/>
                <a:gd name="f76" fmla="*/ f56 1 f30"/>
                <a:gd name="f77" fmla="*/ f57 1 f29"/>
                <a:gd name="f78" fmla="*/ f58 1 f30"/>
                <a:gd name="f79" fmla="*/ f59 1 f29"/>
                <a:gd name="f80" fmla="*/ f60 1 f29"/>
                <a:gd name="f81" fmla="*/ f61 1 f30"/>
                <a:gd name="f82" fmla="*/ f62 f24 1"/>
                <a:gd name="f83" fmla="*/ f63 f24 1"/>
                <a:gd name="f84" fmla="*/ f65 f25 1"/>
                <a:gd name="f85" fmla="*/ f64 f25 1"/>
                <a:gd name="f86" fmla="*/ f67 f24 1"/>
                <a:gd name="f87" fmla="*/ f68 f25 1"/>
                <a:gd name="f88" fmla="*/ f69 f24 1"/>
                <a:gd name="f89" fmla="*/ f70 f25 1"/>
                <a:gd name="f90" fmla="*/ f71 f24 1"/>
                <a:gd name="f91" fmla="*/ f72 f25 1"/>
                <a:gd name="f92" fmla="*/ f73 f24 1"/>
                <a:gd name="f93" fmla="*/ f74 f24 1"/>
                <a:gd name="f94" fmla="*/ f75 f25 1"/>
                <a:gd name="f95" fmla="*/ f76 f25 1"/>
                <a:gd name="f96" fmla="*/ f77 f24 1"/>
                <a:gd name="f97" fmla="*/ f78 f25 1"/>
                <a:gd name="f98" fmla="*/ f79 f24 1"/>
                <a:gd name="f99" fmla="*/ f80 f24 1"/>
                <a:gd name="f100" fmla="*/ f81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6">
                  <a:pos x="f86" y="f87"/>
                </a:cxn>
                <a:cxn ang="f66">
                  <a:pos x="f88" y="f87"/>
                </a:cxn>
                <a:cxn ang="f66">
                  <a:pos x="f88" y="f89"/>
                </a:cxn>
                <a:cxn ang="f66">
                  <a:pos x="f90" y="f91"/>
                </a:cxn>
                <a:cxn ang="f66">
                  <a:pos x="f92" y="f91"/>
                </a:cxn>
                <a:cxn ang="f66">
                  <a:pos x="f93" y="f89"/>
                </a:cxn>
                <a:cxn ang="f66">
                  <a:pos x="f93" y="f94"/>
                </a:cxn>
                <a:cxn ang="f66">
                  <a:pos x="f92" y="f95"/>
                </a:cxn>
                <a:cxn ang="f66">
                  <a:pos x="f96" y="f95"/>
                </a:cxn>
                <a:cxn ang="f66">
                  <a:pos x="f96" y="f97"/>
                </a:cxn>
                <a:cxn ang="f66">
                  <a:pos x="f98" y="f95"/>
                </a:cxn>
                <a:cxn ang="f66">
                  <a:pos x="f99" y="f95"/>
                </a:cxn>
                <a:cxn ang="f66">
                  <a:pos x="f99" y="f100"/>
                </a:cxn>
                <a:cxn ang="f66">
                  <a:pos x="f86" y="f87"/>
                </a:cxn>
              </a:cxnLst>
              <a:rect l="f82" t="f85" r="f83" b="f84"/>
              <a:pathLst>
                <a:path w="476250" h="428625">
                  <a:moveTo>
                    <a:pt x="f8" y="f9"/>
                  </a:moveTo>
                  <a:lnTo>
                    <a:pt x="f6" y="f9"/>
                  </a:lnTo>
                  <a:lnTo>
                    <a:pt x="f6" y="f10"/>
                  </a:lnTo>
                  <a:cubicBezTo>
                    <a:pt x="f6" y="f11"/>
                    <a:pt x="f12" y="f5"/>
                    <a:pt x="f13" y="f5"/>
                  </a:cubicBezTo>
                  <a:lnTo>
                    <a:pt x="f10" y="f5"/>
                  </a:lnTo>
                  <a:cubicBezTo>
                    <a:pt x="f11" y="f5"/>
                    <a:pt x="f5" y="f11"/>
                    <a:pt x="f5" y="f10"/>
                  </a:cubicBezTo>
                  <a:lnTo>
                    <a:pt x="f5" y="f14"/>
                  </a:lnTo>
                  <a:cubicBezTo>
                    <a:pt x="f5" y="f15"/>
                    <a:pt x="f11" y="f16"/>
                    <a:pt x="f10" y="f16"/>
                  </a:cubicBezTo>
                  <a:lnTo>
                    <a:pt x="f17" y="f16"/>
                  </a:lnTo>
                  <a:lnTo>
                    <a:pt x="f17" y="f7"/>
                  </a:lnTo>
                  <a:lnTo>
                    <a:pt x="f18" y="f16"/>
                  </a:lnTo>
                  <a:lnTo>
                    <a:pt x="f19" y="f16"/>
                  </a:lnTo>
                  <a:lnTo>
                    <a:pt x="f19" y="f20"/>
                  </a:lnTo>
                  <a:cubicBezTo>
                    <a:pt x="f19" y="f21"/>
                    <a:pt x="f22" y="f9"/>
                    <a:pt x="f8" y="f9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6">
              <a:extLst>
                <a:ext uri="{FF2B5EF4-FFF2-40B4-BE49-F238E27FC236}">
                  <a16:creationId xmlns:a16="http://schemas.microsoft.com/office/drawing/2014/main" id="{80B3868C-3E68-4BC0-9D79-1DCFC0F92BEB}"/>
                </a:ext>
              </a:extLst>
            </p:cNvPr>
            <p:cNvSpPr/>
            <p:nvPr/>
          </p:nvSpPr>
          <p:spPr>
            <a:xfrm>
              <a:off x="3589166" y="630268"/>
              <a:ext cx="287734" cy="23514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76250"/>
                <a:gd name="f7" fmla="val 428625"/>
                <a:gd name="f8" fmla="val 438150"/>
                <a:gd name="f9" fmla="val 38100"/>
                <a:gd name="f10" fmla="val 17145"/>
                <a:gd name="f11" fmla="val 295275"/>
                <a:gd name="f12" fmla="val 316230"/>
                <a:gd name="f13" fmla="val 333375"/>
                <a:gd name="f14" fmla="val 285750"/>
                <a:gd name="f15" fmla="val 381000"/>
                <a:gd name="f16" fmla="val 459105"/>
                <a:gd name="f17" fmla="+- 0 0 -90"/>
                <a:gd name="f18" fmla="*/ f3 1 476250"/>
                <a:gd name="f19" fmla="*/ f4 1 428625"/>
                <a:gd name="f20" fmla="+- f7 0 f5"/>
                <a:gd name="f21" fmla="+- f6 0 f5"/>
                <a:gd name="f22" fmla="*/ f17 f0 1"/>
                <a:gd name="f23" fmla="*/ f21 1 476250"/>
                <a:gd name="f24" fmla="*/ f20 1 428625"/>
                <a:gd name="f25" fmla="*/ 438150 f21 1"/>
                <a:gd name="f26" fmla="*/ 0 f20 1"/>
                <a:gd name="f27" fmla="*/ 38100 f21 1"/>
                <a:gd name="f28" fmla="*/ 0 f21 1"/>
                <a:gd name="f29" fmla="*/ 38100 f20 1"/>
                <a:gd name="f30" fmla="*/ 295275 f20 1"/>
                <a:gd name="f31" fmla="*/ 333375 f20 1"/>
                <a:gd name="f32" fmla="*/ 285750 f21 1"/>
                <a:gd name="f33" fmla="*/ 381000 f21 1"/>
                <a:gd name="f34" fmla="*/ 428625 f20 1"/>
                <a:gd name="f35" fmla="*/ 476250 f21 1"/>
                <a:gd name="f36" fmla="*/ f22 1 f2"/>
                <a:gd name="f37" fmla="*/ f25 1 476250"/>
                <a:gd name="f38" fmla="*/ f26 1 428625"/>
                <a:gd name="f39" fmla="*/ f27 1 476250"/>
                <a:gd name="f40" fmla="*/ f28 1 476250"/>
                <a:gd name="f41" fmla="*/ f29 1 428625"/>
                <a:gd name="f42" fmla="*/ f30 1 428625"/>
                <a:gd name="f43" fmla="*/ f31 1 428625"/>
                <a:gd name="f44" fmla="*/ f32 1 476250"/>
                <a:gd name="f45" fmla="*/ f33 1 476250"/>
                <a:gd name="f46" fmla="*/ f34 1 428625"/>
                <a:gd name="f47" fmla="*/ f35 1 476250"/>
                <a:gd name="f48" fmla="*/ f5 1 f23"/>
                <a:gd name="f49" fmla="*/ f6 1 f23"/>
                <a:gd name="f50" fmla="*/ f5 1 f24"/>
                <a:gd name="f51" fmla="*/ f7 1 f24"/>
                <a:gd name="f52" fmla="+- f36 0 f1"/>
                <a:gd name="f53" fmla="*/ f37 1 f23"/>
                <a:gd name="f54" fmla="*/ f38 1 f24"/>
                <a:gd name="f55" fmla="*/ f39 1 f23"/>
                <a:gd name="f56" fmla="*/ f40 1 f23"/>
                <a:gd name="f57" fmla="*/ f41 1 f24"/>
                <a:gd name="f58" fmla="*/ f42 1 f24"/>
                <a:gd name="f59" fmla="*/ f43 1 f24"/>
                <a:gd name="f60" fmla="*/ f44 1 f23"/>
                <a:gd name="f61" fmla="*/ f45 1 f23"/>
                <a:gd name="f62" fmla="*/ f46 1 f24"/>
                <a:gd name="f63" fmla="*/ f47 1 f23"/>
                <a:gd name="f64" fmla="*/ f48 f18 1"/>
                <a:gd name="f65" fmla="*/ f49 f18 1"/>
                <a:gd name="f66" fmla="*/ f51 f19 1"/>
                <a:gd name="f67" fmla="*/ f50 f19 1"/>
                <a:gd name="f68" fmla="*/ f53 f18 1"/>
                <a:gd name="f69" fmla="*/ f54 f19 1"/>
                <a:gd name="f70" fmla="*/ f55 f18 1"/>
                <a:gd name="f71" fmla="*/ f56 f18 1"/>
                <a:gd name="f72" fmla="*/ f57 f19 1"/>
                <a:gd name="f73" fmla="*/ f58 f19 1"/>
                <a:gd name="f74" fmla="*/ f59 f19 1"/>
                <a:gd name="f75" fmla="*/ f60 f18 1"/>
                <a:gd name="f76" fmla="*/ f61 f18 1"/>
                <a:gd name="f77" fmla="*/ f62 f19 1"/>
                <a:gd name="f78" fmla="*/ f63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2">
                  <a:pos x="f68" y="f69"/>
                </a:cxn>
                <a:cxn ang="f52">
                  <a:pos x="f70" y="f69"/>
                </a:cxn>
                <a:cxn ang="f52">
                  <a:pos x="f71" y="f72"/>
                </a:cxn>
                <a:cxn ang="f52">
                  <a:pos x="f71" y="f73"/>
                </a:cxn>
                <a:cxn ang="f52">
                  <a:pos x="f70" y="f74"/>
                </a:cxn>
                <a:cxn ang="f52">
                  <a:pos x="f75" y="f74"/>
                </a:cxn>
                <a:cxn ang="f52">
                  <a:pos x="f76" y="f77"/>
                </a:cxn>
                <a:cxn ang="f52">
                  <a:pos x="f76" y="f74"/>
                </a:cxn>
                <a:cxn ang="f52">
                  <a:pos x="f68" y="f74"/>
                </a:cxn>
                <a:cxn ang="f52">
                  <a:pos x="f78" y="f73"/>
                </a:cxn>
                <a:cxn ang="f52">
                  <a:pos x="f78" y="f72"/>
                </a:cxn>
                <a:cxn ang="f52">
                  <a:pos x="f68" y="f69"/>
                </a:cxn>
              </a:cxnLst>
              <a:rect l="f64" t="f67" r="f65" b="f66"/>
              <a:pathLst>
                <a:path w="476250" h="428625">
                  <a:moveTo>
                    <a:pt x="f8" y="f5"/>
                  </a:moveTo>
                  <a:lnTo>
                    <a:pt x="f9" y="f5"/>
                  </a:lnTo>
                  <a:cubicBezTo>
                    <a:pt x="f10" y="f5"/>
                    <a:pt x="f5" y="f10"/>
                    <a:pt x="f5" y="f9"/>
                  </a:cubicBezTo>
                  <a:lnTo>
                    <a:pt x="f5" y="f11"/>
                  </a:lnTo>
                  <a:cubicBezTo>
                    <a:pt x="f5" y="f12"/>
                    <a:pt x="f10" y="f13"/>
                    <a:pt x="f9" y="f13"/>
                  </a:cubicBezTo>
                  <a:lnTo>
                    <a:pt x="f14" y="f13"/>
                  </a:lnTo>
                  <a:lnTo>
                    <a:pt x="f15" y="f7"/>
                  </a:lnTo>
                  <a:lnTo>
                    <a:pt x="f15" y="f13"/>
                  </a:lnTo>
                  <a:lnTo>
                    <a:pt x="f8" y="f13"/>
                  </a:lnTo>
                  <a:cubicBezTo>
                    <a:pt x="f16" y="f13"/>
                    <a:pt x="f6" y="f12"/>
                    <a:pt x="f6" y="f11"/>
                  </a:cubicBezTo>
                  <a:lnTo>
                    <a:pt x="f6" y="f9"/>
                  </a:lnTo>
                  <a:cubicBezTo>
                    <a:pt x="f6" y="f10"/>
                    <a:pt x="f16" y="f5"/>
                    <a:pt x="f8" y="f5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7" name="Rectangle 5">
            <a:extLst>
              <a:ext uri="{FF2B5EF4-FFF2-40B4-BE49-F238E27FC236}">
                <a16:creationId xmlns:a16="http://schemas.microsoft.com/office/drawing/2014/main" id="{9B79205A-05E7-436F-9C8A-27C2E660CB3A}"/>
              </a:ext>
            </a:extLst>
          </p:cNvPr>
          <p:cNvSpPr/>
          <p:nvPr/>
        </p:nvSpPr>
        <p:spPr>
          <a:xfrm>
            <a:off x="3646709" y="509110"/>
            <a:ext cx="6424382" cy="40011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40005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2000" b="1" i="0" u="none" strike="noStrike" kern="1200" cap="none" spc="0" baseline="0">
                <a:solidFill>
                  <a:srgbClr val="ED7D31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MIGRACIJOS DEPARTAMENTO VIDINĖ KOMUNIKACIJA </a:t>
            </a:r>
            <a:endParaRPr lang="lt-LT" sz="2800" b="0" i="0" u="none" strike="noStrike" kern="1200" cap="none" spc="0" baseline="0">
              <a:solidFill>
                <a:srgbClr val="ED7D31"/>
              </a:solidFill>
              <a:uFillTx/>
              <a:latin typeface="Arial" pitchFamily="34"/>
            </a:endParaRPr>
          </a:p>
        </p:txBody>
      </p:sp>
      <p:graphicFrame>
        <p:nvGraphicFramePr>
          <p:cNvPr id="8" name="Chart 8">
            <a:extLst>
              <a:ext uri="{FF2B5EF4-FFF2-40B4-BE49-F238E27FC236}">
                <a16:creationId xmlns:a16="http://schemas.microsoft.com/office/drawing/2014/main" id="{480E486C-D7CD-4764-83FD-1B9A47520043}"/>
              </a:ext>
            </a:extLst>
          </p:cNvPr>
          <p:cNvGraphicFramePr/>
          <p:nvPr/>
        </p:nvGraphicFramePr>
        <p:xfrm>
          <a:off x="398458" y="979724"/>
          <a:ext cx="11345463" cy="4078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1">
            <a:extLst>
              <a:ext uri="{FF2B5EF4-FFF2-40B4-BE49-F238E27FC236}">
                <a16:creationId xmlns:a16="http://schemas.microsoft.com/office/drawing/2014/main" id="{D1583984-3445-441C-BC1F-9CD4B8ED234D}"/>
              </a:ext>
            </a:extLst>
          </p:cNvPr>
          <p:cNvSpPr txBox="1"/>
          <p:nvPr/>
        </p:nvSpPr>
        <p:spPr>
          <a:xfrm>
            <a:off x="629244" y="5159913"/>
            <a:ext cx="10883902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Darbuotojai dirbantys 1-3 m., vidinę MD komunikaciją vertina labai blogai, geriausiai – dirbantys ilgiau nei 5 m.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t-L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F633BD58-B5A5-42B2-B365-25028C41D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8786" y="5819680"/>
            <a:ext cx="2183276" cy="9071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D69C401F-41F5-457B-8AC8-0321BD6234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79934" y="6041093"/>
            <a:ext cx="826434" cy="5544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1163625-4A75-4655-BFFA-C8EC3214A54C}"/>
              </a:ext>
            </a:extLst>
          </p:cNvPr>
          <p:cNvSpPr txBox="1"/>
          <p:nvPr/>
        </p:nvSpPr>
        <p:spPr>
          <a:xfrm>
            <a:off x="11409060" y="6333134"/>
            <a:ext cx="731602" cy="5248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C51E9D8-D724-4829-AD30-D342E5C4D98F}" type="slidenum">
              <a:t>6</a:t>
            </a:fld>
            <a:endParaRPr lang="lt-LT" sz="1467" b="0" i="0" u="none" strike="noStrike" kern="1200" cap="none" spc="0" baseline="0">
              <a:solidFill>
                <a:srgbClr val="898989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BDAE-76D2-43C2-9D63-98862DEB76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1131" y="98736"/>
            <a:ext cx="10972800" cy="445641"/>
          </a:xfrm>
        </p:spPr>
        <p:txBody>
          <a:bodyPr anchorCtr="1">
            <a:noAutofit/>
          </a:bodyPr>
          <a:lstStyle/>
          <a:p>
            <a:pPr lvl="0" algn="ctr"/>
            <a:r>
              <a:rPr lang="en-US" sz="2200" b="1" dirty="0">
                <a:solidFill>
                  <a:srgbClr val="4472C4"/>
                </a:solidFill>
                <a:latin typeface="+mn-lt"/>
              </a:rPr>
              <a:t>MIGRACIJOS </a:t>
            </a:r>
            <a:r>
              <a:rPr lang="lt-LT" sz="2200" b="1" dirty="0">
                <a:solidFill>
                  <a:srgbClr val="4472C4"/>
                </a:solidFill>
                <a:latin typeface="+mn-lt"/>
              </a:rPr>
              <a:t>DEPARTAMENTO DARBUOTOJŲ APKLAUSOS REZULTATAI</a:t>
            </a:r>
            <a:r>
              <a:rPr lang="en-US" sz="2200" b="1" dirty="0">
                <a:solidFill>
                  <a:srgbClr val="4472C4"/>
                </a:solidFill>
                <a:latin typeface="+mn-lt"/>
              </a:rPr>
              <a:t> (6)</a:t>
            </a:r>
            <a:endParaRPr lang="lt-LT" sz="2200" b="1" dirty="0">
              <a:latin typeface="+mn-lt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F5F1F9-BC6C-4A1A-8398-A3217B9523D9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t-L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4" name="Graphic 55" descr="Chat">
            <a:extLst>
              <a:ext uri="{FF2B5EF4-FFF2-40B4-BE49-F238E27FC236}">
                <a16:creationId xmlns:a16="http://schemas.microsoft.com/office/drawing/2014/main" id="{B73782A9-4553-4747-8460-E5C2EB7B5CB1}"/>
              </a:ext>
            </a:extLst>
          </p:cNvPr>
          <p:cNvGrpSpPr/>
          <p:nvPr/>
        </p:nvGrpSpPr>
        <p:grpSpPr>
          <a:xfrm>
            <a:off x="3416527" y="572789"/>
            <a:ext cx="460373" cy="292626"/>
            <a:chOff x="3416527" y="572789"/>
            <a:chExt cx="460373" cy="292626"/>
          </a:xfrm>
        </p:grpSpPr>
        <p:sp>
          <p:nvSpPr>
            <p:cNvPr id="5" name="Freeform: Shape 5">
              <a:extLst>
                <a:ext uri="{FF2B5EF4-FFF2-40B4-BE49-F238E27FC236}">
                  <a16:creationId xmlns:a16="http://schemas.microsoft.com/office/drawing/2014/main" id="{CE47BB4B-BDB8-4248-BC30-6190FB46D0C6}"/>
                </a:ext>
              </a:extLst>
            </p:cNvPr>
            <p:cNvSpPr/>
            <p:nvPr/>
          </p:nvSpPr>
          <p:spPr>
            <a:xfrm>
              <a:off x="3416527" y="572789"/>
              <a:ext cx="287734" cy="23514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76250"/>
                <a:gd name="f7" fmla="val 428625"/>
                <a:gd name="f8" fmla="val 323850"/>
                <a:gd name="f9" fmla="val 66675"/>
                <a:gd name="f10" fmla="val 38100"/>
                <a:gd name="f11" fmla="val 17145"/>
                <a:gd name="f12" fmla="val 459105"/>
                <a:gd name="f13" fmla="val 438150"/>
                <a:gd name="f14" fmla="val 295275"/>
                <a:gd name="f15" fmla="val 316230"/>
                <a:gd name="f16" fmla="val 333375"/>
                <a:gd name="f17" fmla="val 95250"/>
                <a:gd name="f18" fmla="val 190500"/>
                <a:gd name="f19" fmla="val 247650"/>
                <a:gd name="f20" fmla="val 142875"/>
                <a:gd name="f21" fmla="val 100965"/>
                <a:gd name="f22" fmla="val 281940"/>
                <a:gd name="f23" fmla="+- 0 0 -90"/>
                <a:gd name="f24" fmla="*/ f3 1 476250"/>
                <a:gd name="f25" fmla="*/ f4 1 428625"/>
                <a:gd name="f26" fmla="+- f7 0 f5"/>
                <a:gd name="f27" fmla="+- f6 0 f5"/>
                <a:gd name="f28" fmla="*/ f23 f0 1"/>
                <a:gd name="f29" fmla="*/ f27 1 476250"/>
                <a:gd name="f30" fmla="*/ f26 1 428625"/>
                <a:gd name="f31" fmla="*/ 323850 f27 1"/>
                <a:gd name="f32" fmla="*/ 66675 f26 1"/>
                <a:gd name="f33" fmla="*/ 476250 f27 1"/>
                <a:gd name="f34" fmla="*/ 38100 f26 1"/>
                <a:gd name="f35" fmla="*/ 438150 f27 1"/>
                <a:gd name="f36" fmla="*/ 0 f26 1"/>
                <a:gd name="f37" fmla="*/ 38100 f27 1"/>
                <a:gd name="f38" fmla="*/ 0 f27 1"/>
                <a:gd name="f39" fmla="*/ 295275 f26 1"/>
                <a:gd name="f40" fmla="*/ 333375 f26 1"/>
                <a:gd name="f41" fmla="*/ 95250 f27 1"/>
                <a:gd name="f42" fmla="*/ 428625 f26 1"/>
                <a:gd name="f43" fmla="*/ 190500 f27 1"/>
                <a:gd name="f44" fmla="*/ 247650 f27 1"/>
                <a:gd name="f45" fmla="*/ 142875 f26 1"/>
                <a:gd name="f46" fmla="*/ f28 1 f2"/>
                <a:gd name="f47" fmla="*/ f31 1 476250"/>
                <a:gd name="f48" fmla="*/ f32 1 428625"/>
                <a:gd name="f49" fmla="*/ f33 1 476250"/>
                <a:gd name="f50" fmla="*/ f34 1 428625"/>
                <a:gd name="f51" fmla="*/ f35 1 476250"/>
                <a:gd name="f52" fmla="*/ f36 1 428625"/>
                <a:gd name="f53" fmla="*/ f37 1 476250"/>
                <a:gd name="f54" fmla="*/ f38 1 476250"/>
                <a:gd name="f55" fmla="*/ f39 1 428625"/>
                <a:gd name="f56" fmla="*/ f40 1 428625"/>
                <a:gd name="f57" fmla="*/ f41 1 476250"/>
                <a:gd name="f58" fmla="*/ f42 1 428625"/>
                <a:gd name="f59" fmla="*/ f43 1 476250"/>
                <a:gd name="f60" fmla="*/ f44 1 476250"/>
                <a:gd name="f61" fmla="*/ f45 1 428625"/>
                <a:gd name="f62" fmla="*/ f5 1 f29"/>
                <a:gd name="f63" fmla="*/ f6 1 f29"/>
                <a:gd name="f64" fmla="*/ f5 1 f30"/>
                <a:gd name="f65" fmla="*/ f7 1 f30"/>
                <a:gd name="f66" fmla="+- f46 0 f1"/>
                <a:gd name="f67" fmla="*/ f47 1 f29"/>
                <a:gd name="f68" fmla="*/ f48 1 f30"/>
                <a:gd name="f69" fmla="*/ f49 1 f29"/>
                <a:gd name="f70" fmla="*/ f50 1 f30"/>
                <a:gd name="f71" fmla="*/ f51 1 f29"/>
                <a:gd name="f72" fmla="*/ f52 1 f30"/>
                <a:gd name="f73" fmla="*/ f53 1 f29"/>
                <a:gd name="f74" fmla="*/ f54 1 f29"/>
                <a:gd name="f75" fmla="*/ f55 1 f30"/>
                <a:gd name="f76" fmla="*/ f56 1 f30"/>
                <a:gd name="f77" fmla="*/ f57 1 f29"/>
                <a:gd name="f78" fmla="*/ f58 1 f30"/>
                <a:gd name="f79" fmla="*/ f59 1 f29"/>
                <a:gd name="f80" fmla="*/ f60 1 f29"/>
                <a:gd name="f81" fmla="*/ f61 1 f30"/>
                <a:gd name="f82" fmla="*/ f62 f24 1"/>
                <a:gd name="f83" fmla="*/ f63 f24 1"/>
                <a:gd name="f84" fmla="*/ f65 f25 1"/>
                <a:gd name="f85" fmla="*/ f64 f25 1"/>
                <a:gd name="f86" fmla="*/ f67 f24 1"/>
                <a:gd name="f87" fmla="*/ f68 f25 1"/>
                <a:gd name="f88" fmla="*/ f69 f24 1"/>
                <a:gd name="f89" fmla="*/ f70 f25 1"/>
                <a:gd name="f90" fmla="*/ f71 f24 1"/>
                <a:gd name="f91" fmla="*/ f72 f25 1"/>
                <a:gd name="f92" fmla="*/ f73 f24 1"/>
                <a:gd name="f93" fmla="*/ f74 f24 1"/>
                <a:gd name="f94" fmla="*/ f75 f25 1"/>
                <a:gd name="f95" fmla="*/ f76 f25 1"/>
                <a:gd name="f96" fmla="*/ f77 f24 1"/>
                <a:gd name="f97" fmla="*/ f78 f25 1"/>
                <a:gd name="f98" fmla="*/ f79 f24 1"/>
                <a:gd name="f99" fmla="*/ f80 f24 1"/>
                <a:gd name="f100" fmla="*/ f81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6">
                  <a:pos x="f86" y="f87"/>
                </a:cxn>
                <a:cxn ang="f66">
                  <a:pos x="f88" y="f87"/>
                </a:cxn>
                <a:cxn ang="f66">
                  <a:pos x="f88" y="f89"/>
                </a:cxn>
                <a:cxn ang="f66">
                  <a:pos x="f90" y="f91"/>
                </a:cxn>
                <a:cxn ang="f66">
                  <a:pos x="f92" y="f91"/>
                </a:cxn>
                <a:cxn ang="f66">
                  <a:pos x="f93" y="f89"/>
                </a:cxn>
                <a:cxn ang="f66">
                  <a:pos x="f93" y="f94"/>
                </a:cxn>
                <a:cxn ang="f66">
                  <a:pos x="f92" y="f95"/>
                </a:cxn>
                <a:cxn ang="f66">
                  <a:pos x="f96" y="f95"/>
                </a:cxn>
                <a:cxn ang="f66">
                  <a:pos x="f96" y="f97"/>
                </a:cxn>
                <a:cxn ang="f66">
                  <a:pos x="f98" y="f95"/>
                </a:cxn>
                <a:cxn ang="f66">
                  <a:pos x="f99" y="f95"/>
                </a:cxn>
                <a:cxn ang="f66">
                  <a:pos x="f99" y="f100"/>
                </a:cxn>
                <a:cxn ang="f66">
                  <a:pos x="f86" y="f87"/>
                </a:cxn>
              </a:cxnLst>
              <a:rect l="f82" t="f85" r="f83" b="f84"/>
              <a:pathLst>
                <a:path w="476250" h="428625">
                  <a:moveTo>
                    <a:pt x="f8" y="f9"/>
                  </a:moveTo>
                  <a:lnTo>
                    <a:pt x="f6" y="f9"/>
                  </a:lnTo>
                  <a:lnTo>
                    <a:pt x="f6" y="f10"/>
                  </a:lnTo>
                  <a:cubicBezTo>
                    <a:pt x="f6" y="f11"/>
                    <a:pt x="f12" y="f5"/>
                    <a:pt x="f13" y="f5"/>
                  </a:cubicBezTo>
                  <a:lnTo>
                    <a:pt x="f10" y="f5"/>
                  </a:lnTo>
                  <a:cubicBezTo>
                    <a:pt x="f11" y="f5"/>
                    <a:pt x="f5" y="f11"/>
                    <a:pt x="f5" y="f10"/>
                  </a:cubicBezTo>
                  <a:lnTo>
                    <a:pt x="f5" y="f14"/>
                  </a:lnTo>
                  <a:cubicBezTo>
                    <a:pt x="f5" y="f15"/>
                    <a:pt x="f11" y="f16"/>
                    <a:pt x="f10" y="f16"/>
                  </a:cubicBezTo>
                  <a:lnTo>
                    <a:pt x="f17" y="f16"/>
                  </a:lnTo>
                  <a:lnTo>
                    <a:pt x="f17" y="f7"/>
                  </a:lnTo>
                  <a:lnTo>
                    <a:pt x="f18" y="f16"/>
                  </a:lnTo>
                  <a:lnTo>
                    <a:pt x="f19" y="f16"/>
                  </a:lnTo>
                  <a:lnTo>
                    <a:pt x="f19" y="f20"/>
                  </a:lnTo>
                  <a:cubicBezTo>
                    <a:pt x="f19" y="f21"/>
                    <a:pt x="f22" y="f9"/>
                    <a:pt x="f8" y="f9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6">
              <a:extLst>
                <a:ext uri="{FF2B5EF4-FFF2-40B4-BE49-F238E27FC236}">
                  <a16:creationId xmlns:a16="http://schemas.microsoft.com/office/drawing/2014/main" id="{B80730C5-44A1-4AC8-A866-607E58DC37CB}"/>
                </a:ext>
              </a:extLst>
            </p:cNvPr>
            <p:cNvSpPr/>
            <p:nvPr/>
          </p:nvSpPr>
          <p:spPr>
            <a:xfrm>
              <a:off x="3589166" y="630268"/>
              <a:ext cx="287734" cy="23514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76250"/>
                <a:gd name="f7" fmla="val 428625"/>
                <a:gd name="f8" fmla="val 438150"/>
                <a:gd name="f9" fmla="val 38100"/>
                <a:gd name="f10" fmla="val 17145"/>
                <a:gd name="f11" fmla="val 295275"/>
                <a:gd name="f12" fmla="val 316230"/>
                <a:gd name="f13" fmla="val 333375"/>
                <a:gd name="f14" fmla="val 285750"/>
                <a:gd name="f15" fmla="val 381000"/>
                <a:gd name="f16" fmla="val 459105"/>
                <a:gd name="f17" fmla="+- 0 0 -90"/>
                <a:gd name="f18" fmla="*/ f3 1 476250"/>
                <a:gd name="f19" fmla="*/ f4 1 428625"/>
                <a:gd name="f20" fmla="+- f7 0 f5"/>
                <a:gd name="f21" fmla="+- f6 0 f5"/>
                <a:gd name="f22" fmla="*/ f17 f0 1"/>
                <a:gd name="f23" fmla="*/ f21 1 476250"/>
                <a:gd name="f24" fmla="*/ f20 1 428625"/>
                <a:gd name="f25" fmla="*/ 438150 f21 1"/>
                <a:gd name="f26" fmla="*/ 0 f20 1"/>
                <a:gd name="f27" fmla="*/ 38100 f21 1"/>
                <a:gd name="f28" fmla="*/ 0 f21 1"/>
                <a:gd name="f29" fmla="*/ 38100 f20 1"/>
                <a:gd name="f30" fmla="*/ 295275 f20 1"/>
                <a:gd name="f31" fmla="*/ 333375 f20 1"/>
                <a:gd name="f32" fmla="*/ 285750 f21 1"/>
                <a:gd name="f33" fmla="*/ 381000 f21 1"/>
                <a:gd name="f34" fmla="*/ 428625 f20 1"/>
                <a:gd name="f35" fmla="*/ 476250 f21 1"/>
                <a:gd name="f36" fmla="*/ f22 1 f2"/>
                <a:gd name="f37" fmla="*/ f25 1 476250"/>
                <a:gd name="f38" fmla="*/ f26 1 428625"/>
                <a:gd name="f39" fmla="*/ f27 1 476250"/>
                <a:gd name="f40" fmla="*/ f28 1 476250"/>
                <a:gd name="f41" fmla="*/ f29 1 428625"/>
                <a:gd name="f42" fmla="*/ f30 1 428625"/>
                <a:gd name="f43" fmla="*/ f31 1 428625"/>
                <a:gd name="f44" fmla="*/ f32 1 476250"/>
                <a:gd name="f45" fmla="*/ f33 1 476250"/>
                <a:gd name="f46" fmla="*/ f34 1 428625"/>
                <a:gd name="f47" fmla="*/ f35 1 476250"/>
                <a:gd name="f48" fmla="*/ f5 1 f23"/>
                <a:gd name="f49" fmla="*/ f6 1 f23"/>
                <a:gd name="f50" fmla="*/ f5 1 f24"/>
                <a:gd name="f51" fmla="*/ f7 1 f24"/>
                <a:gd name="f52" fmla="+- f36 0 f1"/>
                <a:gd name="f53" fmla="*/ f37 1 f23"/>
                <a:gd name="f54" fmla="*/ f38 1 f24"/>
                <a:gd name="f55" fmla="*/ f39 1 f23"/>
                <a:gd name="f56" fmla="*/ f40 1 f23"/>
                <a:gd name="f57" fmla="*/ f41 1 f24"/>
                <a:gd name="f58" fmla="*/ f42 1 f24"/>
                <a:gd name="f59" fmla="*/ f43 1 f24"/>
                <a:gd name="f60" fmla="*/ f44 1 f23"/>
                <a:gd name="f61" fmla="*/ f45 1 f23"/>
                <a:gd name="f62" fmla="*/ f46 1 f24"/>
                <a:gd name="f63" fmla="*/ f47 1 f23"/>
                <a:gd name="f64" fmla="*/ f48 f18 1"/>
                <a:gd name="f65" fmla="*/ f49 f18 1"/>
                <a:gd name="f66" fmla="*/ f51 f19 1"/>
                <a:gd name="f67" fmla="*/ f50 f19 1"/>
                <a:gd name="f68" fmla="*/ f53 f18 1"/>
                <a:gd name="f69" fmla="*/ f54 f19 1"/>
                <a:gd name="f70" fmla="*/ f55 f18 1"/>
                <a:gd name="f71" fmla="*/ f56 f18 1"/>
                <a:gd name="f72" fmla="*/ f57 f19 1"/>
                <a:gd name="f73" fmla="*/ f58 f19 1"/>
                <a:gd name="f74" fmla="*/ f59 f19 1"/>
                <a:gd name="f75" fmla="*/ f60 f18 1"/>
                <a:gd name="f76" fmla="*/ f61 f18 1"/>
                <a:gd name="f77" fmla="*/ f62 f19 1"/>
                <a:gd name="f78" fmla="*/ f63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2">
                  <a:pos x="f68" y="f69"/>
                </a:cxn>
                <a:cxn ang="f52">
                  <a:pos x="f70" y="f69"/>
                </a:cxn>
                <a:cxn ang="f52">
                  <a:pos x="f71" y="f72"/>
                </a:cxn>
                <a:cxn ang="f52">
                  <a:pos x="f71" y="f73"/>
                </a:cxn>
                <a:cxn ang="f52">
                  <a:pos x="f70" y="f74"/>
                </a:cxn>
                <a:cxn ang="f52">
                  <a:pos x="f75" y="f74"/>
                </a:cxn>
                <a:cxn ang="f52">
                  <a:pos x="f76" y="f77"/>
                </a:cxn>
                <a:cxn ang="f52">
                  <a:pos x="f76" y="f74"/>
                </a:cxn>
                <a:cxn ang="f52">
                  <a:pos x="f68" y="f74"/>
                </a:cxn>
                <a:cxn ang="f52">
                  <a:pos x="f78" y="f73"/>
                </a:cxn>
                <a:cxn ang="f52">
                  <a:pos x="f78" y="f72"/>
                </a:cxn>
                <a:cxn ang="f52">
                  <a:pos x="f68" y="f69"/>
                </a:cxn>
              </a:cxnLst>
              <a:rect l="f64" t="f67" r="f65" b="f66"/>
              <a:pathLst>
                <a:path w="476250" h="428625">
                  <a:moveTo>
                    <a:pt x="f8" y="f5"/>
                  </a:moveTo>
                  <a:lnTo>
                    <a:pt x="f9" y="f5"/>
                  </a:lnTo>
                  <a:cubicBezTo>
                    <a:pt x="f10" y="f5"/>
                    <a:pt x="f5" y="f10"/>
                    <a:pt x="f5" y="f9"/>
                  </a:cubicBezTo>
                  <a:lnTo>
                    <a:pt x="f5" y="f11"/>
                  </a:lnTo>
                  <a:cubicBezTo>
                    <a:pt x="f5" y="f12"/>
                    <a:pt x="f10" y="f13"/>
                    <a:pt x="f9" y="f13"/>
                  </a:cubicBezTo>
                  <a:lnTo>
                    <a:pt x="f14" y="f13"/>
                  </a:lnTo>
                  <a:lnTo>
                    <a:pt x="f15" y="f7"/>
                  </a:lnTo>
                  <a:lnTo>
                    <a:pt x="f15" y="f13"/>
                  </a:lnTo>
                  <a:lnTo>
                    <a:pt x="f8" y="f13"/>
                  </a:lnTo>
                  <a:cubicBezTo>
                    <a:pt x="f16" y="f13"/>
                    <a:pt x="f6" y="f12"/>
                    <a:pt x="f6" y="f11"/>
                  </a:cubicBezTo>
                  <a:lnTo>
                    <a:pt x="f6" y="f9"/>
                  </a:lnTo>
                  <a:cubicBezTo>
                    <a:pt x="f6" y="f10"/>
                    <a:pt x="f16" y="f5"/>
                    <a:pt x="f8" y="f5"/>
                  </a:cubicBezTo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7" name="Rectangle 5">
            <a:extLst>
              <a:ext uri="{FF2B5EF4-FFF2-40B4-BE49-F238E27FC236}">
                <a16:creationId xmlns:a16="http://schemas.microsoft.com/office/drawing/2014/main" id="{65661ED0-935A-4108-B4B8-A0EF099A1111}"/>
              </a:ext>
            </a:extLst>
          </p:cNvPr>
          <p:cNvSpPr/>
          <p:nvPr/>
        </p:nvSpPr>
        <p:spPr>
          <a:xfrm>
            <a:off x="3646709" y="509110"/>
            <a:ext cx="6019796" cy="40011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40005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1" i="0" u="none" strike="noStrike" kern="1200" cap="none" spc="0" baseline="0">
                <a:solidFill>
                  <a:srgbClr val="ED7D31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MIGRACIJOS DEPARTAMENTO VIDINĖ </a:t>
            </a:r>
            <a:r>
              <a:rPr lang="lt-LT" sz="2000" b="1" i="0" u="none" strike="noStrike" kern="1200" cap="none" spc="0" baseline="0">
                <a:solidFill>
                  <a:srgbClr val="ED7D31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KOMUNIKACIJA</a:t>
            </a:r>
            <a:r>
              <a:rPr lang="lt-LT" sz="1800" b="1" i="0" u="none" strike="noStrike" kern="1200" cap="none" spc="0" baseline="0">
                <a:solidFill>
                  <a:srgbClr val="ED7D31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 </a:t>
            </a:r>
            <a:endParaRPr lang="lt-LT" sz="2400" b="0" i="0" u="none" strike="noStrike" kern="1200" cap="none" spc="0" baseline="0">
              <a:solidFill>
                <a:srgbClr val="ED7D31"/>
              </a:solidFill>
              <a:uFillTx/>
              <a:latin typeface="Arial" pitchFamily="34"/>
            </a:endParaRPr>
          </a:p>
        </p:txBody>
      </p:sp>
      <p:graphicFrame>
        <p:nvGraphicFramePr>
          <p:cNvPr id="8" name="Chart 9">
            <a:extLst>
              <a:ext uri="{FF2B5EF4-FFF2-40B4-BE49-F238E27FC236}">
                <a16:creationId xmlns:a16="http://schemas.microsoft.com/office/drawing/2014/main" id="{92A63731-2348-478F-98E0-6EB1729E73C0}"/>
              </a:ext>
            </a:extLst>
          </p:cNvPr>
          <p:cNvGraphicFramePr/>
          <p:nvPr/>
        </p:nvGraphicFramePr>
        <p:xfrm>
          <a:off x="6858000" y="909215"/>
          <a:ext cx="4774320" cy="3997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10">
            <a:extLst>
              <a:ext uri="{FF2B5EF4-FFF2-40B4-BE49-F238E27FC236}">
                <a16:creationId xmlns:a16="http://schemas.microsoft.com/office/drawing/2014/main" id="{A576F8C8-2810-4120-A23E-71002960DF3D}"/>
              </a:ext>
            </a:extLst>
          </p:cNvPr>
          <p:cNvGraphicFramePr/>
          <p:nvPr/>
        </p:nvGraphicFramePr>
        <p:xfrm>
          <a:off x="272088" y="948278"/>
          <a:ext cx="6373267" cy="4446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1">
            <a:extLst>
              <a:ext uri="{FF2B5EF4-FFF2-40B4-BE49-F238E27FC236}">
                <a16:creationId xmlns:a16="http://schemas.microsoft.com/office/drawing/2014/main" id="{EE3D5D0B-DA9B-4232-8E59-56B0A89A4A4A}"/>
              </a:ext>
            </a:extLst>
          </p:cNvPr>
          <p:cNvSpPr txBox="1"/>
          <p:nvPr/>
        </p:nvSpPr>
        <p:spPr>
          <a:xfrm>
            <a:off x="559676" y="5496522"/>
            <a:ext cx="5638803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Tik Administracijos ir Teisės skyriai laikosi pozicijos, kad informacijos pakanka – kitiems jos labai trūksta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486C9CE-A815-49D3-8BD0-8288DD42C076}"/>
              </a:ext>
            </a:extLst>
          </p:cNvPr>
          <p:cNvSpPr txBox="1"/>
          <p:nvPr/>
        </p:nvSpPr>
        <p:spPr>
          <a:xfrm>
            <a:off x="6751673" y="4993840"/>
            <a:ext cx="4880646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t-L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Norint tinkamai informuoti visus darbuotojus, reikia išnaudoti visus vidinės komunikacijos kanalus – el. paštą, gyvus surinkimus ir Žinių bazę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B2E66241-67CE-4156-8239-698591FB33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8786" y="5819680"/>
            <a:ext cx="2183276" cy="9071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90DA0565-5F39-4C1B-9339-0DC3CAEA403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79934" y="6041093"/>
            <a:ext cx="826434" cy="5544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7FDDE26D-AB0B-4554-B9B9-51661F3261AC}"/>
              </a:ext>
            </a:extLst>
          </p:cNvPr>
          <p:cNvSpPr txBox="1"/>
          <p:nvPr/>
        </p:nvSpPr>
        <p:spPr>
          <a:xfrm>
            <a:off x="11409060" y="6333134"/>
            <a:ext cx="731602" cy="5248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AB45744-590B-4C56-82B3-63979BDE4AC0}" type="slidenum">
              <a:t>7</a:t>
            </a:fld>
            <a:endParaRPr lang="lt-LT" sz="1467" b="0" i="0" u="none" strike="noStrike" kern="1200" cap="none" spc="0" baseline="0">
              <a:solidFill>
                <a:srgbClr val="898989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482FDD-0953-4AD8-A757-020F28B9C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942081" cy="2752039"/>
          </a:xfrm>
        </p:spPr>
        <p:txBody>
          <a:bodyPr>
            <a:normAutofit/>
          </a:bodyPr>
          <a:lstStyle/>
          <a:p>
            <a:r>
              <a:rPr lang="en-US" sz="4100" b="1" dirty="0">
                <a:solidFill>
                  <a:srgbClr val="FFFFFF"/>
                </a:solidFill>
                <a:latin typeface="Arial"/>
              </a:rPr>
              <a:t>DARBUOTOJ</a:t>
            </a:r>
            <a:r>
              <a:rPr lang="lt-LT" sz="4100" b="1" dirty="0">
                <a:solidFill>
                  <a:srgbClr val="FFFFFF"/>
                </a:solidFill>
                <a:latin typeface="Arial"/>
              </a:rPr>
              <a:t>Ų PASTABOS IR PASIŪLYMAI: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6A25D-3E5F-4D18-BFAB-74DF78D37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241" y="792093"/>
            <a:ext cx="5574978" cy="5273814"/>
          </a:xfrm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1600" dirty="0">
                <a:solidFill>
                  <a:srgbClr val="000000"/>
                </a:solidFill>
              </a:rPr>
              <a:t>Geresnis darbo organizavimas - </a:t>
            </a:r>
            <a:r>
              <a:rPr lang="lt-L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skirstant klientų srautus, specializuojant darbuotojus ir vengiant kelių darbo funkcijų vykdymo vienu metu, taip pat krūvių darbuotojams, atliekantiems tas pačias funkcijas, suvienodinimas. </a:t>
            </a:r>
            <a:endParaRPr lang="lt-LT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Užtikrinti galimybę darbuotojams mokytis užsienio kalbų ir dalyvauti pagal sritis specializuotuose mokymuose.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Užtikrinti darbuotojams galimybę institucijos viduje konsultuotis praktikoje iškylančiais klausimais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t-L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Komunikacijos su darbuotojais gerinimas: </a:t>
            </a:r>
            <a:endParaRPr lang="lt-LT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1028700" algn="l"/>
              </a:tabLst>
            </a:pPr>
            <a:r>
              <a:rPr lang="lt-L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Bendrai darbuotojams daugiau komunikuoti daugiau apie Migracijos departamento nuveiktus darbus, planus, viziją. </a:t>
            </a:r>
            <a:endParaRPr lang="lt-LT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1028700" algn="l"/>
              </a:tabLst>
            </a:pPr>
            <a:r>
              <a:rPr lang="lt-L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Kiek įmanoma iš anksto informuoti darbuotojus apie būsimus teisės aktų reikalavimų pasikeitimus, prieš šią informaciją paskelbiant internete, vykdyti mokymus apie planuojamus pokyčius.</a:t>
            </a:r>
            <a:endParaRPr lang="lt-LT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1028700" algn="l"/>
              </a:tabLst>
            </a:pPr>
            <a:r>
              <a:rPr lang="lt-L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Gerinti Migracijos departamento komunikaciją tarp jo padalinių ir centrinės įstaigos. </a:t>
            </a:r>
            <a:endParaRPr lang="lt-LT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  <a:tabLst>
                <a:tab pos="1028700" algn="l"/>
              </a:tabLst>
            </a:pPr>
            <a:r>
              <a:rPr lang="lt-L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Padalinių ir skyrių vadovams daugiau skirti dėmesio komunikacijai su darbuotojais, išklausant jų poreikius, idėjas. </a:t>
            </a:r>
            <a:endParaRPr lang="lt-LT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t-LT" sz="1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60464-4965-4C1B-9A91-CB395D176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3793" y="6381357"/>
            <a:ext cx="570728" cy="314067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9BEB108-54AA-41AE-9B41-77086CDC0F5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90CB1FC5-1ECA-4C23-8D48-8C7BCEACA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5526" y="5753355"/>
            <a:ext cx="2183276" cy="90714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974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621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1_Office Theme</vt:lpstr>
      <vt:lpstr>PowerPoint Presentation</vt:lpstr>
      <vt:lpstr>MIGRACIJOS DEPARTAMENTO DARBUOTOJŲ APKLAUSOS REZULTATAI (1)</vt:lpstr>
      <vt:lpstr>MIGRACIJOS DEPARTAMENTO DARBUOTOJŲ APKLAUSOS REZULTATAI (2)</vt:lpstr>
      <vt:lpstr>MIGRACIJOS DEPARTAMENTO DARBUOTOJŲ APKLAUSOS REZULTATAI (3)</vt:lpstr>
      <vt:lpstr>MIGRACIJOS DEPARTAMENTO DARBUOTOJŲ APKLAUSOS REZULTATAI (4)</vt:lpstr>
      <vt:lpstr>MIGRACIJOS DEPARTAMENTO DARBUOTOJŲ APKLAUSOS REZULTATAI (5)</vt:lpstr>
      <vt:lpstr>MIGRACIJOS DEPARTAMENTO DARBUOTOJŲ APKLAUSOS REZULTATAI (6)</vt:lpstr>
      <vt:lpstr>DARBUOTOJŲ PASTABOS IR PASIŪLYMAI: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Aušrinė Kapočienė</dc:creator>
  <cp:lastModifiedBy>Aušrinė Kapočienė</cp:lastModifiedBy>
  <cp:revision>7</cp:revision>
  <dcterms:created xsi:type="dcterms:W3CDTF">2020-02-19T09:17:03Z</dcterms:created>
  <dcterms:modified xsi:type="dcterms:W3CDTF">2020-02-19T11:57:32Z</dcterms:modified>
</cp:coreProperties>
</file>