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54"/>
  </p:notesMasterIdLst>
  <p:sldIdLst>
    <p:sldId id="256" r:id="rId3"/>
    <p:sldId id="345" r:id="rId4"/>
    <p:sldId id="294" r:id="rId5"/>
    <p:sldId id="340" r:id="rId6"/>
    <p:sldId id="326" r:id="rId7"/>
    <p:sldId id="325" r:id="rId8"/>
    <p:sldId id="298" r:id="rId9"/>
    <p:sldId id="295" r:id="rId10"/>
    <p:sldId id="299" r:id="rId11"/>
    <p:sldId id="338" r:id="rId12"/>
    <p:sldId id="332" r:id="rId13"/>
    <p:sldId id="339" r:id="rId14"/>
    <p:sldId id="268" r:id="rId15"/>
    <p:sldId id="279" r:id="rId16"/>
    <p:sldId id="280" r:id="rId17"/>
    <p:sldId id="283" r:id="rId18"/>
    <p:sldId id="282" r:id="rId19"/>
    <p:sldId id="270" r:id="rId20"/>
    <p:sldId id="366" r:id="rId21"/>
    <p:sldId id="372" r:id="rId22"/>
    <p:sldId id="365" r:id="rId23"/>
    <p:sldId id="350" r:id="rId24"/>
    <p:sldId id="352" r:id="rId25"/>
    <p:sldId id="309" r:id="rId26"/>
    <p:sldId id="310" r:id="rId27"/>
    <p:sldId id="311" r:id="rId28"/>
    <p:sldId id="333" r:id="rId29"/>
    <p:sldId id="312" r:id="rId30"/>
    <p:sldId id="342" r:id="rId31"/>
    <p:sldId id="341" r:id="rId32"/>
    <p:sldId id="351" r:id="rId33"/>
    <p:sldId id="353" r:id="rId34"/>
    <p:sldId id="355" r:id="rId35"/>
    <p:sldId id="356" r:id="rId36"/>
    <p:sldId id="370" r:id="rId37"/>
    <p:sldId id="371" r:id="rId38"/>
    <p:sldId id="354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7" r:id="rId47"/>
    <p:sldId id="368" r:id="rId48"/>
    <p:sldId id="369" r:id="rId49"/>
    <p:sldId id="364" r:id="rId50"/>
    <p:sldId id="318" r:id="rId51"/>
    <p:sldId id="308" r:id="rId52"/>
    <p:sldId id="33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9A0"/>
    <a:srgbClr val="5B9BD5"/>
    <a:srgbClr val="3964B2"/>
    <a:srgbClr val="461335"/>
    <a:srgbClr val="053961"/>
    <a:srgbClr val="396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2673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hyperlink" Target="https://e-estonia.com/now-you-can-pay-your-taxes-in-one-click/" TargetMode="Externa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5" Type="http://schemas.openxmlformats.org/officeDocument/2006/relationships/hyperlink" Target="https://e-estonia.com/now-you-can-pay-your-taxes-in-one-click/" TargetMode="External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471AF-EF2F-4A75-9A4C-70AC6B2D70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F68637-8438-4E9F-8960-974F07244D2E}">
      <dgm:prSet/>
      <dgm:spPr/>
      <dgm:t>
        <a:bodyPr/>
        <a:lstStyle/>
        <a:p>
          <a:r>
            <a:rPr lang="en-US"/>
            <a:t>Problema nr. 1.</a:t>
          </a:r>
          <a:r>
            <a:rPr lang="lt-LT"/>
            <a:t>:</a:t>
          </a:r>
          <a:r>
            <a:rPr lang="en-US"/>
            <a:t> </a:t>
          </a:r>
          <a:r>
            <a:rPr lang="lt-LT"/>
            <a:t>aukšti su mokesčių apmokėjimu susiję administraciniai kaštai savarankiškai dirbantiems asmenims ir smulkiam verslui;</a:t>
          </a:r>
          <a:endParaRPr lang="en-US"/>
        </a:p>
      </dgm:t>
    </dgm:pt>
    <dgm:pt modelId="{E4415417-7629-4746-8972-189D1FCF1343}" type="parTrans" cxnId="{8D0701EF-1E96-410F-90F9-66EFDC98B0F3}">
      <dgm:prSet/>
      <dgm:spPr/>
      <dgm:t>
        <a:bodyPr/>
        <a:lstStyle/>
        <a:p>
          <a:endParaRPr lang="en-US"/>
        </a:p>
      </dgm:t>
    </dgm:pt>
    <dgm:pt modelId="{695FC9B5-EE42-48AA-8EF1-0CBC0277CCCF}" type="sibTrans" cxnId="{8D0701EF-1E96-410F-90F9-66EFDC98B0F3}">
      <dgm:prSet/>
      <dgm:spPr/>
      <dgm:t>
        <a:bodyPr/>
        <a:lstStyle/>
        <a:p>
          <a:endParaRPr lang="en-US"/>
        </a:p>
      </dgm:t>
    </dgm:pt>
    <dgm:pt modelId="{A0F5CDB8-F659-422A-AF2B-FCBD82E92009}">
      <dgm:prSet/>
      <dgm:spPr/>
      <dgm:t>
        <a:bodyPr/>
        <a:lstStyle/>
        <a:p>
          <a:r>
            <a:rPr lang="en-US"/>
            <a:t>Problema nr. 2.</a:t>
          </a:r>
          <a:r>
            <a:rPr lang="lt-LT"/>
            <a:t>:</a:t>
          </a:r>
          <a:r>
            <a:rPr lang="en-US"/>
            <a:t> </a:t>
          </a:r>
          <a:r>
            <a:rPr lang="lt-LT"/>
            <a:t>savarankiškai dirbančių asmenų </a:t>
          </a:r>
          <a:r>
            <a:rPr lang="en-US"/>
            <a:t>ir smulki</a:t>
          </a:r>
          <a:r>
            <a:rPr lang="lt-LT"/>
            <a:t>ų įmonių nedeklaruotos pajamos (dalinimosi ekonomikos platformos; atsiskaitymai grynaisiais pinigais).</a:t>
          </a:r>
          <a:endParaRPr lang="en-US"/>
        </a:p>
      </dgm:t>
    </dgm:pt>
    <dgm:pt modelId="{FBC61738-88AF-41DC-8685-27DDD5383BB2}" type="parTrans" cxnId="{81A686DA-DE92-4EC6-B33D-E579417330F6}">
      <dgm:prSet/>
      <dgm:spPr/>
      <dgm:t>
        <a:bodyPr/>
        <a:lstStyle/>
        <a:p>
          <a:endParaRPr lang="en-US"/>
        </a:p>
      </dgm:t>
    </dgm:pt>
    <dgm:pt modelId="{4D982A42-3496-4FF1-A74E-B4467375AD6D}" type="sibTrans" cxnId="{81A686DA-DE92-4EC6-B33D-E579417330F6}">
      <dgm:prSet/>
      <dgm:spPr/>
      <dgm:t>
        <a:bodyPr/>
        <a:lstStyle/>
        <a:p>
          <a:endParaRPr lang="en-US"/>
        </a:p>
      </dgm:t>
    </dgm:pt>
    <dgm:pt modelId="{85B6E543-6D32-4526-81E9-2008D53E9B86}" type="pres">
      <dgm:prSet presAssocID="{0A4471AF-EF2F-4A75-9A4C-70AC6B2D706C}" presName="diagram" presStyleCnt="0">
        <dgm:presLayoutVars>
          <dgm:dir/>
          <dgm:resizeHandles val="exact"/>
        </dgm:presLayoutVars>
      </dgm:prSet>
      <dgm:spPr/>
    </dgm:pt>
    <dgm:pt modelId="{5F2233B2-BAAB-4EC9-B94C-CD74FF9C1519}" type="pres">
      <dgm:prSet presAssocID="{56F68637-8438-4E9F-8960-974F07244D2E}" presName="node" presStyleLbl="node1" presStyleIdx="0" presStyleCnt="2">
        <dgm:presLayoutVars>
          <dgm:bulletEnabled val="1"/>
        </dgm:presLayoutVars>
      </dgm:prSet>
      <dgm:spPr/>
    </dgm:pt>
    <dgm:pt modelId="{4C0B3184-CF9D-49F4-B74A-EEA1F267BC5E}" type="pres">
      <dgm:prSet presAssocID="{695FC9B5-EE42-48AA-8EF1-0CBC0277CCCF}" presName="sibTrans" presStyleCnt="0"/>
      <dgm:spPr/>
    </dgm:pt>
    <dgm:pt modelId="{E7E3F5EE-FD2F-4E01-BBFB-E3013B701B3A}" type="pres">
      <dgm:prSet presAssocID="{A0F5CDB8-F659-422A-AF2B-FCBD82E92009}" presName="node" presStyleLbl="node1" presStyleIdx="1" presStyleCnt="2">
        <dgm:presLayoutVars>
          <dgm:bulletEnabled val="1"/>
        </dgm:presLayoutVars>
      </dgm:prSet>
      <dgm:spPr/>
    </dgm:pt>
  </dgm:ptLst>
  <dgm:cxnLst>
    <dgm:cxn modelId="{26A80587-8571-496A-B4C7-9DE7140A8F01}" type="presOf" srcId="{A0F5CDB8-F659-422A-AF2B-FCBD82E92009}" destId="{E7E3F5EE-FD2F-4E01-BBFB-E3013B701B3A}" srcOrd="0" destOrd="0" presId="urn:microsoft.com/office/officeart/2005/8/layout/default"/>
    <dgm:cxn modelId="{2A6BB8D0-F9E4-4320-8718-0C563C66FEE6}" type="presOf" srcId="{56F68637-8438-4E9F-8960-974F07244D2E}" destId="{5F2233B2-BAAB-4EC9-B94C-CD74FF9C1519}" srcOrd="0" destOrd="0" presId="urn:microsoft.com/office/officeart/2005/8/layout/default"/>
    <dgm:cxn modelId="{B29E75D7-E8FD-4C3A-9A27-7D40933E8E6B}" type="presOf" srcId="{0A4471AF-EF2F-4A75-9A4C-70AC6B2D706C}" destId="{85B6E543-6D32-4526-81E9-2008D53E9B86}" srcOrd="0" destOrd="0" presId="urn:microsoft.com/office/officeart/2005/8/layout/default"/>
    <dgm:cxn modelId="{81A686DA-DE92-4EC6-B33D-E579417330F6}" srcId="{0A4471AF-EF2F-4A75-9A4C-70AC6B2D706C}" destId="{A0F5CDB8-F659-422A-AF2B-FCBD82E92009}" srcOrd="1" destOrd="0" parTransId="{FBC61738-88AF-41DC-8685-27DDD5383BB2}" sibTransId="{4D982A42-3496-4FF1-A74E-B4467375AD6D}"/>
    <dgm:cxn modelId="{8D0701EF-1E96-410F-90F9-66EFDC98B0F3}" srcId="{0A4471AF-EF2F-4A75-9A4C-70AC6B2D706C}" destId="{56F68637-8438-4E9F-8960-974F07244D2E}" srcOrd="0" destOrd="0" parTransId="{E4415417-7629-4746-8972-189D1FCF1343}" sibTransId="{695FC9B5-EE42-48AA-8EF1-0CBC0277CCCF}"/>
    <dgm:cxn modelId="{F8AA36DA-5436-4B20-B1ED-2AA12E3E902D}" type="presParOf" srcId="{85B6E543-6D32-4526-81E9-2008D53E9B86}" destId="{5F2233B2-BAAB-4EC9-B94C-CD74FF9C1519}" srcOrd="0" destOrd="0" presId="urn:microsoft.com/office/officeart/2005/8/layout/default"/>
    <dgm:cxn modelId="{591FE686-E692-4DF1-A89A-B6D21680C0FA}" type="presParOf" srcId="{85B6E543-6D32-4526-81E9-2008D53E9B86}" destId="{4C0B3184-CF9D-49F4-B74A-EEA1F267BC5E}" srcOrd="1" destOrd="0" presId="urn:microsoft.com/office/officeart/2005/8/layout/default"/>
    <dgm:cxn modelId="{7E8B4BB1-DE6E-44F0-AF9F-6ED21444B96A}" type="presParOf" srcId="{85B6E543-6D32-4526-81E9-2008D53E9B86}" destId="{E7E3F5EE-FD2F-4E01-BBFB-E3013B701B3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33FC17-1892-49D8-82DD-C944C61FDC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B1C632-6623-436D-9AAF-119693DE52DD}">
      <dgm:prSet/>
      <dgm:spPr/>
      <dgm:t>
        <a:bodyPr/>
        <a:lstStyle/>
        <a:p>
          <a:r>
            <a:rPr lang="en-US"/>
            <a:t>“Salary payment” paslauga </a:t>
          </a:r>
        </a:p>
        <a:p>
          <a:r>
            <a:rPr lang="en-US"/>
            <a:t>7000 transakci</a:t>
          </a:r>
          <a:r>
            <a:rPr lang="lt-LT"/>
            <a:t>jų per mėn. Populiariausia mokant dividendus</a:t>
          </a:r>
          <a:endParaRPr lang="en-US"/>
        </a:p>
      </dgm:t>
    </dgm:pt>
    <dgm:pt modelId="{A0BC5685-E16F-4BD3-8F1A-E7661E34D86E}" type="parTrans" cxnId="{11FA93F1-52CF-4297-9D16-4F679B594B8A}">
      <dgm:prSet/>
      <dgm:spPr/>
      <dgm:t>
        <a:bodyPr/>
        <a:lstStyle/>
        <a:p>
          <a:endParaRPr lang="en-US"/>
        </a:p>
      </dgm:t>
    </dgm:pt>
    <dgm:pt modelId="{693A5EB8-28D1-401A-A273-CDEB0022ADFA}" type="sibTrans" cxnId="{11FA93F1-52CF-4297-9D16-4F679B594B8A}">
      <dgm:prSet/>
      <dgm:spPr/>
      <dgm:t>
        <a:bodyPr/>
        <a:lstStyle/>
        <a:p>
          <a:endParaRPr lang="en-US"/>
        </a:p>
      </dgm:t>
    </dgm:pt>
    <dgm:pt modelId="{32E46777-CD2E-4EDA-8EF9-400F540544C1}">
      <dgm:prSet/>
      <dgm:spPr/>
      <dgm:t>
        <a:bodyPr/>
        <a:lstStyle/>
        <a:p>
          <a:r>
            <a:rPr lang="en-US"/>
            <a:t>Daugiau informacijos: </a:t>
          </a:r>
          <a:r>
            <a:rPr lang="en-US">
              <a:hlinkClick xmlns:r="http://schemas.openxmlformats.org/officeDocument/2006/relationships" r:id="rId1"/>
            </a:rPr>
            <a:t>https://e-estonia.com/now-you-can-pay-your-taxes-in-one-click/</a:t>
          </a:r>
          <a:endParaRPr lang="en-US"/>
        </a:p>
      </dgm:t>
    </dgm:pt>
    <dgm:pt modelId="{5839CE0F-83CC-4B9D-8202-5F43B8BFD7D6}" type="parTrans" cxnId="{3FF8467C-965D-4DA3-9936-BF78A7F289A6}">
      <dgm:prSet/>
      <dgm:spPr/>
      <dgm:t>
        <a:bodyPr/>
        <a:lstStyle/>
        <a:p>
          <a:endParaRPr lang="en-US"/>
        </a:p>
      </dgm:t>
    </dgm:pt>
    <dgm:pt modelId="{D179EE34-F8F4-4612-8089-058AEB4D2C02}" type="sibTrans" cxnId="{3FF8467C-965D-4DA3-9936-BF78A7F289A6}">
      <dgm:prSet/>
      <dgm:spPr/>
      <dgm:t>
        <a:bodyPr/>
        <a:lstStyle/>
        <a:p>
          <a:endParaRPr lang="en-US"/>
        </a:p>
      </dgm:t>
    </dgm:pt>
    <dgm:pt modelId="{1CF9F4D4-1C41-46D4-901B-033067CC28C0}" type="pres">
      <dgm:prSet presAssocID="{4A33FC17-1892-49D8-82DD-C944C61FDC3E}" presName="root" presStyleCnt="0">
        <dgm:presLayoutVars>
          <dgm:dir/>
          <dgm:resizeHandles val="exact"/>
        </dgm:presLayoutVars>
      </dgm:prSet>
      <dgm:spPr/>
    </dgm:pt>
    <dgm:pt modelId="{180E9F84-5560-4A04-BA64-68B6D4CED44B}" type="pres">
      <dgm:prSet presAssocID="{CCB1C632-6623-436D-9AAF-119693DE52DD}" presName="compNode" presStyleCnt="0"/>
      <dgm:spPr/>
    </dgm:pt>
    <dgm:pt modelId="{DA0515A4-92CA-4FA8-8273-6EED21344A1A}" type="pres">
      <dgm:prSet presAssocID="{CCB1C632-6623-436D-9AAF-119693DE52DD}" presName="bgRect" presStyleLbl="bgShp" presStyleIdx="0" presStyleCnt="2"/>
      <dgm:spPr/>
    </dgm:pt>
    <dgm:pt modelId="{CEEAC7D5-842C-402D-B936-C39A7104DEBF}" type="pres">
      <dgm:prSet presAssocID="{CCB1C632-6623-436D-9AAF-119693DE52D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D9BC4A3-26C6-417E-9372-BF57CBA0B8DB}" type="pres">
      <dgm:prSet presAssocID="{CCB1C632-6623-436D-9AAF-119693DE52DD}" presName="spaceRect" presStyleCnt="0"/>
      <dgm:spPr/>
    </dgm:pt>
    <dgm:pt modelId="{E5C23F42-1D8C-4664-87EA-4F1CE8A300C9}" type="pres">
      <dgm:prSet presAssocID="{CCB1C632-6623-436D-9AAF-119693DE52DD}" presName="parTx" presStyleLbl="revTx" presStyleIdx="0" presStyleCnt="2">
        <dgm:presLayoutVars>
          <dgm:chMax val="0"/>
          <dgm:chPref val="0"/>
        </dgm:presLayoutVars>
      </dgm:prSet>
      <dgm:spPr/>
    </dgm:pt>
    <dgm:pt modelId="{ADCE1AE4-CF6E-4D5A-A0FD-26C78704DAC4}" type="pres">
      <dgm:prSet presAssocID="{693A5EB8-28D1-401A-A273-CDEB0022ADFA}" presName="sibTrans" presStyleCnt="0"/>
      <dgm:spPr/>
    </dgm:pt>
    <dgm:pt modelId="{058B228B-0C6C-4A7D-8097-93444A8F106C}" type="pres">
      <dgm:prSet presAssocID="{32E46777-CD2E-4EDA-8EF9-400F540544C1}" presName="compNode" presStyleCnt="0"/>
      <dgm:spPr/>
    </dgm:pt>
    <dgm:pt modelId="{4F9C1883-F11B-40AD-8008-E18F7A75DDE3}" type="pres">
      <dgm:prSet presAssocID="{32E46777-CD2E-4EDA-8EF9-400F540544C1}" presName="bgRect" presStyleLbl="bgShp" presStyleIdx="1" presStyleCnt="2"/>
      <dgm:spPr/>
    </dgm:pt>
    <dgm:pt modelId="{C8108CD4-E213-4666-BD98-F67B0E5323A4}" type="pres">
      <dgm:prSet presAssocID="{32E46777-CD2E-4EDA-8EF9-400F540544C1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8F6852-7755-49AE-B6B2-A77F417DABA4}" type="pres">
      <dgm:prSet presAssocID="{32E46777-CD2E-4EDA-8EF9-400F540544C1}" presName="spaceRect" presStyleCnt="0"/>
      <dgm:spPr/>
    </dgm:pt>
    <dgm:pt modelId="{B8EAD4E9-0B2A-48BD-BCC4-183133CAB4F6}" type="pres">
      <dgm:prSet presAssocID="{32E46777-CD2E-4EDA-8EF9-400F540544C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DEEA66E-559A-4AD0-987E-F66C48AE12C2}" type="presOf" srcId="{CCB1C632-6623-436D-9AAF-119693DE52DD}" destId="{E5C23F42-1D8C-4664-87EA-4F1CE8A300C9}" srcOrd="0" destOrd="0" presId="urn:microsoft.com/office/officeart/2018/2/layout/IconVerticalSolidList"/>
    <dgm:cxn modelId="{3FF8467C-965D-4DA3-9936-BF78A7F289A6}" srcId="{4A33FC17-1892-49D8-82DD-C944C61FDC3E}" destId="{32E46777-CD2E-4EDA-8EF9-400F540544C1}" srcOrd="1" destOrd="0" parTransId="{5839CE0F-83CC-4B9D-8202-5F43B8BFD7D6}" sibTransId="{D179EE34-F8F4-4612-8089-058AEB4D2C02}"/>
    <dgm:cxn modelId="{AAD46784-552B-4009-9B20-9AE82B87CBCF}" type="presOf" srcId="{4A33FC17-1892-49D8-82DD-C944C61FDC3E}" destId="{1CF9F4D4-1C41-46D4-901B-033067CC28C0}" srcOrd="0" destOrd="0" presId="urn:microsoft.com/office/officeart/2018/2/layout/IconVerticalSolidList"/>
    <dgm:cxn modelId="{E8A881D3-4C72-44BD-A2B5-FFF66228F1AB}" type="presOf" srcId="{32E46777-CD2E-4EDA-8EF9-400F540544C1}" destId="{B8EAD4E9-0B2A-48BD-BCC4-183133CAB4F6}" srcOrd="0" destOrd="0" presId="urn:microsoft.com/office/officeart/2018/2/layout/IconVerticalSolidList"/>
    <dgm:cxn modelId="{11FA93F1-52CF-4297-9D16-4F679B594B8A}" srcId="{4A33FC17-1892-49D8-82DD-C944C61FDC3E}" destId="{CCB1C632-6623-436D-9AAF-119693DE52DD}" srcOrd="0" destOrd="0" parTransId="{A0BC5685-E16F-4BD3-8F1A-E7661E34D86E}" sibTransId="{693A5EB8-28D1-401A-A273-CDEB0022ADFA}"/>
    <dgm:cxn modelId="{0945C4BE-59FF-45A9-A283-AA09EB6B5E0E}" type="presParOf" srcId="{1CF9F4D4-1C41-46D4-901B-033067CC28C0}" destId="{180E9F84-5560-4A04-BA64-68B6D4CED44B}" srcOrd="0" destOrd="0" presId="urn:microsoft.com/office/officeart/2018/2/layout/IconVerticalSolidList"/>
    <dgm:cxn modelId="{3BDCAF0A-3127-45C8-981F-5372E9B31722}" type="presParOf" srcId="{180E9F84-5560-4A04-BA64-68B6D4CED44B}" destId="{DA0515A4-92CA-4FA8-8273-6EED21344A1A}" srcOrd="0" destOrd="0" presId="urn:microsoft.com/office/officeart/2018/2/layout/IconVerticalSolidList"/>
    <dgm:cxn modelId="{D1F2C9A0-B2E4-4CB4-B1A3-D724BDF8F86D}" type="presParOf" srcId="{180E9F84-5560-4A04-BA64-68B6D4CED44B}" destId="{CEEAC7D5-842C-402D-B936-C39A7104DEBF}" srcOrd="1" destOrd="0" presId="urn:microsoft.com/office/officeart/2018/2/layout/IconVerticalSolidList"/>
    <dgm:cxn modelId="{BFDAB717-1CA3-4D96-B697-C4FEB7AABEE2}" type="presParOf" srcId="{180E9F84-5560-4A04-BA64-68B6D4CED44B}" destId="{AD9BC4A3-26C6-417E-9372-BF57CBA0B8DB}" srcOrd="2" destOrd="0" presId="urn:microsoft.com/office/officeart/2018/2/layout/IconVerticalSolidList"/>
    <dgm:cxn modelId="{C4979DD2-5BE1-4A3B-9C91-139B578E97D5}" type="presParOf" srcId="{180E9F84-5560-4A04-BA64-68B6D4CED44B}" destId="{E5C23F42-1D8C-4664-87EA-4F1CE8A300C9}" srcOrd="3" destOrd="0" presId="urn:microsoft.com/office/officeart/2018/2/layout/IconVerticalSolidList"/>
    <dgm:cxn modelId="{B5C7F708-2235-4E25-B141-A952EE2B3A37}" type="presParOf" srcId="{1CF9F4D4-1C41-46D4-901B-033067CC28C0}" destId="{ADCE1AE4-CF6E-4D5A-A0FD-26C78704DAC4}" srcOrd="1" destOrd="0" presId="urn:microsoft.com/office/officeart/2018/2/layout/IconVerticalSolidList"/>
    <dgm:cxn modelId="{345893C4-031D-4BE5-9F73-FCE16DCA9C79}" type="presParOf" srcId="{1CF9F4D4-1C41-46D4-901B-033067CC28C0}" destId="{058B228B-0C6C-4A7D-8097-93444A8F106C}" srcOrd="2" destOrd="0" presId="urn:microsoft.com/office/officeart/2018/2/layout/IconVerticalSolidList"/>
    <dgm:cxn modelId="{A1ABD027-0EC2-425F-8BF4-F13CCCBF742F}" type="presParOf" srcId="{058B228B-0C6C-4A7D-8097-93444A8F106C}" destId="{4F9C1883-F11B-40AD-8008-E18F7A75DDE3}" srcOrd="0" destOrd="0" presId="urn:microsoft.com/office/officeart/2018/2/layout/IconVerticalSolidList"/>
    <dgm:cxn modelId="{7C17A7EA-2AF9-46F2-A8C4-DCE88343D186}" type="presParOf" srcId="{058B228B-0C6C-4A7D-8097-93444A8F106C}" destId="{C8108CD4-E213-4666-BD98-F67B0E5323A4}" srcOrd="1" destOrd="0" presId="urn:microsoft.com/office/officeart/2018/2/layout/IconVerticalSolidList"/>
    <dgm:cxn modelId="{56F5D027-6387-4889-BD3B-1C9C60A6503D}" type="presParOf" srcId="{058B228B-0C6C-4A7D-8097-93444A8F106C}" destId="{708F6852-7755-49AE-B6B2-A77F417DABA4}" srcOrd="2" destOrd="0" presId="urn:microsoft.com/office/officeart/2018/2/layout/IconVerticalSolidList"/>
    <dgm:cxn modelId="{9415CF8D-4844-47E0-B355-7706DD6E5824}" type="presParOf" srcId="{058B228B-0C6C-4A7D-8097-93444A8F106C}" destId="{B8EAD4E9-0B2A-48BD-BCC4-183133CAB4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 anchor="ctr"/>
        <a:lstStyle/>
        <a:p>
          <a:r>
            <a:rPr lang="en-US" sz="1600" dirty="0"/>
            <a:t>I</a:t>
          </a:r>
          <a:r>
            <a:rPr lang="lt-LT" sz="1600" dirty="0" err="1"/>
            <a:t>ndividualiai</a:t>
          </a:r>
          <a:r>
            <a:rPr lang="lt-LT" sz="1600" dirty="0"/>
            <a:t> veiklai pagal pažymą</a:t>
          </a:r>
          <a:r>
            <a:rPr lang="en-US" sz="1600" dirty="0"/>
            <a:t>:</a:t>
          </a:r>
        </a:p>
        <a:p>
          <a:r>
            <a:rPr lang="en-US" sz="1600" dirty="0"/>
            <a:t>- </a:t>
          </a:r>
          <a:r>
            <a:rPr lang="lt-LT" sz="1600" dirty="0"/>
            <a:t>pajamos automatiškai apskaitomos pagal įplaukas į banko sąskaitą;</a:t>
          </a:r>
        </a:p>
        <a:p>
          <a:r>
            <a:rPr lang="lt-LT" sz="1600" dirty="0"/>
            <a:t>- išlaidoms (ir pajamoms) apskaityti „licencijuojamos“ IT programos (</a:t>
          </a:r>
          <a:r>
            <a:rPr lang="lt-LT" sz="1600" dirty="0" err="1"/>
            <a:t>apps‘ai</a:t>
          </a:r>
          <a:r>
            <a:rPr lang="lt-LT" sz="1600" dirty="0"/>
            <a:t>)</a:t>
          </a:r>
          <a:endParaRPr lang="en-US" sz="1600" dirty="0"/>
        </a:p>
        <a:p>
          <a:r>
            <a:rPr lang="en-US" sz="1600" dirty="0"/>
            <a:t>- </a:t>
          </a:r>
          <a:r>
            <a:rPr lang="lt-LT" sz="1600" dirty="0"/>
            <a:t>apskaitos programos susietos su banko sąskaitomis</a:t>
          </a:r>
        </a:p>
        <a:p>
          <a:r>
            <a:rPr lang="lt-LT" sz="1600" dirty="0"/>
            <a:t>- </a:t>
          </a:r>
          <a:r>
            <a:rPr lang="lt-LT" sz="1600" dirty="0" err="1"/>
            <a:t>system</a:t>
          </a:r>
          <a:r>
            <a:rPr lang="lt-LT" sz="1600" dirty="0"/>
            <a:t>-to-</a:t>
          </a:r>
          <a:r>
            <a:rPr lang="lt-LT" sz="1600" dirty="0" err="1"/>
            <a:t>system</a:t>
          </a:r>
          <a:r>
            <a:rPr lang="lt-LT" sz="1600" dirty="0"/>
            <a:t> </a:t>
          </a:r>
          <a:r>
            <a:rPr lang="lt-LT" sz="1600" dirty="0" err="1"/>
            <a:t>reporting</a:t>
          </a:r>
          <a:r>
            <a:rPr lang="lt-LT" sz="1600" dirty="0"/>
            <a:t> (API)</a:t>
          </a:r>
        </a:p>
        <a:p>
          <a:r>
            <a:rPr lang="lt-LT" sz="1600" dirty="0"/>
            <a:t>- </a:t>
          </a:r>
          <a:r>
            <a:rPr lang="en-US" sz="1600" dirty="0"/>
            <a:t>e-</a:t>
          </a:r>
          <a:r>
            <a:rPr lang="lt-LT" sz="1600" dirty="0"/>
            <a:t>sąskaitos</a:t>
          </a:r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dirty="0" err="1"/>
            <a:t>Labai</a:t>
          </a:r>
          <a:r>
            <a:rPr lang="en-US" sz="1600" dirty="0"/>
            <a:t> </a:t>
          </a:r>
          <a:r>
            <a:rPr lang="lt-LT" sz="1600" dirty="0"/>
            <a:t>smulkiam verslui, įdarbinančiam samdomų darbuotojų</a:t>
          </a:r>
          <a:r>
            <a:rPr lang="en-US" sz="1600" dirty="0"/>
            <a:t>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-</a:t>
          </a:r>
          <a:r>
            <a:rPr lang="lt-LT" sz="1600" dirty="0"/>
            <a:t> </a:t>
          </a:r>
          <a:r>
            <a:rPr lang="en-US" sz="1600" dirty="0"/>
            <a:t>“</a:t>
          </a:r>
          <a:r>
            <a:rPr lang="en-US" sz="1600" dirty="0" err="1"/>
            <a:t>vieno</a:t>
          </a:r>
          <a:r>
            <a:rPr lang="en-US" sz="1600" dirty="0"/>
            <a:t> </a:t>
          </a:r>
          <a:r>
            <a:rPr lang="en-US" sz="1600" dirty="0" err="1"/>
            <a:t>langelio</a:t>
          </a:r>
          <a:r>
            <a:rPr lang="en-US" sz="1600" dirty="0"/>
            <a:t>” </a:t>
          </a:r>
          <a:r>
            <a:rPr lang="en-US" sz="1600" dirty="0" err="1"/>
            <a:t>principo</a:t>
          </a:r>
          <a:r>
            <a:rPr lang="en-US" sz="1600" dirty="0"/>
            <a:t> </a:t>
          </a:r>
          <a:r>
            <a:rPr lang="en-US" sz="1600" dirty="0" err="1"/>
            <a:t>taikymas</a:t>
          </a:r>
          <a:r>
            <a:rPr lang="en-US" sz="1600" dirty="0"/>
            <a:t> (s</a:t>
          </a:r>
          <a:r>
            <a:rPr lang="lt-LT" sz="1600" dirty="0" err="1"/>
            <a:t>ingle</a:t>
          </a:r>
          <a:r>
            <a:rPr lang="lt-LT" sz="1600" dirty="0"/>
            <a:t> </a:t>
          </a:r>
          <a:r>
            <a:rPr lang="lt-LT" sz="1600" dirty="0" err="1"/>
            <a:t>point</a:t>
          </a:r>
          <a:r>
            <a:rPr lang="lt-LT" sz="1600" dirty="0"/>
            <a:t> </a:t>
          </a:r>
          <a:r>
            <a:rPr lang="lt-LT" sz="1600" dirty="0" err="1"/>
            <a:t>of</a:t>
          </a:r>
          <a:r>
            <a:rPr lang="lt-LT" sz="1600" dirty="0"/>
            <a:t> </a:t>
          </a:r>
          <a:r>
            <a:rPr lang="lt-LT" sz="1600" dirty="0" err="1"/>
            <a:t>entry</a:t>
          </a:r>
          <a:r>
            <a:rPr lang="en-US" sz="1600" dirty="0"/>
            <a:t>) (</a:t>
          </a:r>
          <a:r>
            <a:rPr lang="en-US" sz="1600" dirty="0" err="1"/>
            <a:t>bankiniams</a:t>
          </a:r>
          <a:r>
            <a:rPr lang="en-US" sz="1600" dirty="0"/>
            <a:t> </a:t>
          </a:r>
          <a:r>
            <a:rPr lang="en-US" sz="1600" dirty="0" err="1"/>
            <a:t>pavedimams</a:t>
          </a:r>
          <a:r>
            <a:rPr lang="en-US" sz="1600" dirty="0"/>
            <a:t> </a:t>
          </a:r>
          <a:r>
            <a:rPr lang="en-US" sz="1600" dirty="0" err="1"/>
            <a:t>ir</a:t>
          </a:r>
          <a:r>
            <a:rPr lang="en-US" sz="1600" dirty="0"/>
            <a:t> </a:t>
          </a:r>
          <a:r>
            <a:rPr lang="en-US" sz="1600" dirty="0" err="1"/>
            <a:t>duomen</a:t>
          </a:r>
          <a:r>
            <a:rPr lang="lt-LT" sz="1600" dirty="0"/>
            <a:t>ų pateikimui)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lt-LT" sz="1600" dirty="0"/>
            <a:t>- </a:t>
          </a:r>
          <a:r>
            <a:rPr lang="lt-LT" sz="1600" dirty="0" err="1"/>
            <a:t>system</a:t>
          </a:r>
          <a:r>
            <a:rPr lang="lt-LT" sz="1600" dirty="0"/>
            <a:t>-to-</a:t>
          </a:r>
          <a:r>
            <a:rPr lang="lt-LT" sz="1600" dirty="0" err="1"/>
            <a:t>system</a:t>
          </a:r>
          <a:r>
            <a:rPr lang="lt-LT" sz="1600" dirty="0"/>
            <a:t> </a:t>
          </a:r>
          <a:r>
            <a:rPr lang="lt-LT" sz="1600" dirty="0" err="1"/>
            <a:t>reporting</a:t>
          </a:r>
          <a:r>
            <a:rPr lang="lt-LT" sz="1600" dirty="0"/>
            <a:t> (API)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lt-LT" sz="1600" dirty="0"/>
            <a:t>- e-sąskaitos</a:t>
          </a:r>
          <a:endParaRPr lang="en-US" sz="16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4443" custLinFactNeighborY="-21091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100000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 custLinFactNeighborX="-845" custLinFactNeighborY="13540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4109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r>
            <a:rPr lang="en-US" sz="1800" dirty="0"/>
            <a:t>I</a:t>
          </a:r>
          <a:r>
            <a:rPr lang="lt-LT" sz="1800" dirty="0" err="1"/>
            <a:t>ndividualiai</a:t>
          </a:r>
          <a:r>
            <a:rPr lang="lt-LT" sz="1800" dirty="0"/>
            <a:t> veiklai pagal pažymą</a:t>
          </a:r>
          <a:r>
            <a:rPr lang="en-US" sz="1800" dirty="0"/>
            <a:t>:</a:t>
          </a:r>
        </a:p>
        <a:p>
          <a:r>
            <a:rPr lang="en-US" sz="1800" dirty="0"/>
            <a:t>- </a:t>
          </a:r>
          <a:r>
            <a:rPr lang="lt-LT" sz="1800" dirty="0" err="1"/>
            <a:t>Entrepreneur</a:t>
          </a:r>
          <a:r>
            <a:rPr lang="lt-LT" sz="1800" dirty="0"/>
            <a:t> </a:t>
          </a:r>
          <a:r>
            <a:rPr lang="lt-LT" sz="1800" dirty="0" err="1"/>
            <a:t>account</a:t>
          </a:r>
          <a:r>
            <a:rPr lang="en-US" sz="1800" dirty="0"/>
            <a:t> (</a:t>
          </a:r>
          <a:r>
            <a:rPr lang="en-US" sz="1800" dirty="0" err="1"/>
            <a:t>Estija</a:t>
          </a:r>
          <a:r>
            <a:rPr lang="lt-LT" sz="1800" dirty="0"/>
            <a:t>)</a:t>
          </a:r>
        </a:p>
        <a:p>
          <a:r>
            <a:rPr lang="lt-LT" sz="1800" dirty="0"/>
            <a:t>- </a:t>
          </a:r>
          <a:r>
            <a:rPr lang="lt-LT" sz="1800" dirty="0" err="1"/>
            <a:t>EasySME</a:t>
          </a:r>
          <a:r>
            <a:rPr lang="lt-LT" sz="1800" dirty="0"/>
            <a:t> koncepcija (Danija)</a:t>
          </a:r>
          <a:endParaRPr lang="en-US" sz="1800" dirty="0"/>
        </a:p>
        <a:p>
          <a:r>
            <a:rPr lang="en-US" sz="1800" dirty="0"/>
            <a:t>- e-invoices (</a:t>
          </a:r>
          <a:r>
            <a:rPr lang="en-US" sz="1800" dirty="0" err="1"/>
            <a:t>Vengrija</a:t>
          </a:r>
          <a:r>
            <a:rPr lang="en-US" sz="1800" dirty="0"/>
            <a:t>)</a:t>
          </a:r>
          <a:endParaRPr lang="lt-LT" sz="1800" dirty="0"/>
        </a:p>
        <a:p>
          <a:r>
            <a:rPr lang="lt-LT" sz="1800" dirty="0"/>
            <a:t>- </a:t>
          </a:r>
          <a:r>
            <a:rPr lang="en-US" sz="1800" dirty="0"/>
            <a:t>s</a:t>
          </a:r>
          <a:r>
            <a:rPr lang="lt-LT" sz="1800" dirty="0" err="1"/>
            <a:t>ystem</a:t>
          </a:r>
          <a:r>
            <a:rPr lang="lt-LT" sz="1800" dirty="0"/>
            <a:t>-to-</a:t>
          </a:r>
          <a:r>
            <a:rPr lang="lt-LT" sz="1800" dirty="0" err="1"/>
            <a:t>system</a:t>
          </a:r>
          <a:r>
            <a:rPr lang="lt-LT" sz="1800" dirty="0"/>
            <a:t> </a:t>
          </a:r>
          <a:r>
            <a:rPr lang="lt-LT" sz="1800" dirty="0" err="1"/>
            <a:t>tax</a:t>
          </a:r>
          <a:r>
            <a:rPr lang="lt-LT" sz="1800" dirty="0"/>
            <a:t> </a:t>
          </a:r>
          <a:r>
            <a:rPr lang="lt-LT" sz="1800" dirty="0" err="1"/>
            <a:t>return</a:t>
          </a:r>
          <a:r>
            <a:rPr lang="en-US" sz="1800" dirty="0"/>
            <a:t>s</a:t>
          </a:r>
          <a:r>
            <a:rPr lang="lt-LT" sz="1800" dirty="0"/>
            <a:t> </a:t>
          </a:r>
          <a:r>
            <a:rPr lang="en-US" sz="1800" dirty="0"/>
            <a:t>+ e-invoices</a:t>
          </a:r>
          <a:r>
            <a:rPr lang="lt-LT" sz="1800" dirty="0"/>
            <a:t> </a:t>
          </a:r>
          <a:r>
            <a:rPr lang="en-US" sz="1800" dirty="0" err="1"/>
            <a:t>pilotas</a:t>
          </a:r>
          <a:r>
            <a:rPr lang="en-US" sz="1800" dirty="0"/>
            <a:t> </a:t>
          </a:r>
          <a:r>
            <a:rPr lang="lt-LT" sz="1800" dirty="0"/>
            <a:t>(</a:t>
          </a:r>
          <a:r>
            <a:rPr lang="en-US" sz="1800" dirty="0" err="1"/>
            <a:t>Nyderlandai</a:t>
          </a:r>
          <a:r>
            <a:rPr lang="en-US" sz="1800" dirty="0"/>
            <a:t>)</a:t>
          </a:r>
        </a:p>
        <a:p>
          <a:r>
            <a:rPr lang="en-US" sz="1800" dirty="0"/>
            <a:t>- Making Tax Digital (UK)</a:t>
          </a:r>
          <a:endParaRPr lang="lt-LT" sz="1800" dirty="0"/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/>
            <a:t>Labai</a:t>
          </a:r>
          <a:r>
            <a:rPr lang="en-US" sz="1800" dirty="0"/>
            <a:t> </a:t>
          </a:r>
          <a:r>
            <a:rPr lang="lt-LT" sz="1800" dirty="0"/>
            <a:t>smulkiam verslui, įdarbinančiam samdomų darbuotojų</a:t>
          </a:r>
          <a:r>
            <a:rPr lang="en-US" sz="1800" dirty="0"/>
            <a:t>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- </a:t>
          </a:r>
          <a:r>
            <a:rPr lang="lt-LT" sz="1800" dirty="0" err="1"/>
            <a:t>Salary</a:t>
          </a:r>
          <a:r>
            <a:rPr lang="lt-LT" sz="1800" dirty="0"/>
            <a:t> </a:t>
          </a:r>
          <a:r>
            <a:rPr lang="lt-LT" sz="1800" dirty="0" err="1"/>
            <a:t>Payment</a:t>
          </a:r>
          <a:r>
            <a:rPr lang="lt-LT" sz="1800" dirty="0"/>
            <a:t> (Estija)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PAYE </a:t>
          </a:r>
          <a:r>
            <a:rPr lang="lt-LT" sz="1800" dirty="0" err="1"/>
            <a:t>system</a:t>
          </a:r>
          <a:r>
            <a:rPr lang="lt-LT" sz="1800" dirty="0"/>
            <a:t> (Naujoji Zelandija)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A-</a:t>
          </a:r>
          <a:r>
            <a:rPr lang="lt-LT" sz="1800" dirty="0" err="1"/>
            <a:t>ordningen</a:t>
          </a:r>
          <a:r>
            <a:rPr lang="lt-LT" sz="1800" dirty="0"/>
            <a:t> (Norvegija)</a:t>
          </a:r>
          <a:endParaRPr lang="en-US" sz="1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</a:t>
          </a:r>
          <a:r>
            <a:rPr lang="lt-LT" sz="1800" dirty="0" err="1"/>
            <a:t>EasySME</a:t>
          </a:r>
          <a:r>
            <a:rPr lang="lt-LT" sz="1800" dirty="0"/>
            <a:t> koncepcija (Danija)</a:t>
          </a: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211" custLinFactNeighborY="-386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r>
            <a:rPr lang="lt-LT" sz="1800" dirty="0"/>
            <a:t>El. paslauga skirta asmenims, taikantiems </a:t>
          </a:r>
          <a:r>
            <a:rPr lang="en-US" sz="1800" dirty="0"/>
            <a:t>30% </a:t>
          </a:r>
          <a:r>
            <a:rPr lang="en-US" sz="1800" dirty="0" err="1"/>
            <a:t>leid</a:t>
          </a:r>
          <a:r>
            <a:rPr lang="lt-LT" sz="1800" dirty="0" err="1"/>
            <a:t>žiamų</a:t>
          </a:r>
          <a:r>
            <a:rPr lang="lt-LT" sz="1800" dirty="0"/>
            <a:t> atskaitymų taisyklę.</a:t>
          </a:r>
        </a:p>
        <a:p>
          <a:endParaRPr lang="lt-LT" sz="1800" dirty="0"/>
        </a:p>
        <a:p>
          <a:r>
            <a:rPr lang="lt-LT" sz="1800" dirty="0"/>
            <a:t>Paslauga nėra skirta tiems, kurie išlaidas apskaito pagal faktą.</a:t>
          </a:r>
          <a:endParaRPr lang="en-US" sz="1800" dirty="0"/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El. paslauga pritaikoma visiems </a:t>
          </a:r>
          <a:r>
            <a:rPr lang="lt-LT" sz="1800" dirty="0" err="1"/>
            <a:t>ind</a:t>
          </a:r>
          <a:r>
            <a:rPr lang="lt-LT" sz="1800" dirty="0"/>
            <a:t>. veiklą pagal pažymą vykdantiems asmenims (išskyrus PVM mokėtojus):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</a:t>
          </a:r>
          <a:r>
            <a:rPr lang="en-US" sz="1800" dirty="0"/>
            <a:t>s</a:t>
          </a:r>
          <a:r>
            <a:rPr lang="lt-LT" sz="1800" dirty="0" err="1"/>
            <a:t>ukurta</a:t>
          </a:r>
          <a:r>
            <a:rPr lang="lt-LT" sz="1800" dirty="0"/>
            <a:t> galimybė IV bankinę sąskaitą integruoti su IV apskaitos programomis (</a:t>
          </a:r>
          <a:r>
            <a:rPr lang="lt-LT" sz="1800" dirty="0" err="1"/>
            <a:t>i.APS</a:t>
          </a:r>
          <a:r>
            <a:rPr lang="lt-LT" sz="1800" dirty="0"/>
            <a:t>, </a:t>
          </a:r>
          <a:r>
            <a:rPr lang="lt-LT" sz="1800" dirty="0" err="1"/>
            <a:t>Cflow</a:t>
          </a:r>
          <a:r>
            <a:rPr lang="lt-LT" sz="1800" dirty="0"/>
            <a:t>, </a:t>
          </a:r>
          <a:r>
            <a:rPr lang="en-US" sz="1800" dirty="0"/>
            <a:t>b1, </a:t>
          </a:r>
          <a:r>
            <a:rPr lang="lt-LT" sz="1800" dirty="0"/>
            <a:t>sąskaita</a:t>
          </a:r>
          <a:r>
            <a:rPr lang="en-US" sz="1800" dirty="0"/>
            <a:t>123</a:t>
          </a:r>
          <a:r>
            <a:rPr lang="lt-LT" sz="1800" dirty="0"/>
            <a:t>, kt.</a:t>
          </a:r>
          <a:r>
            <a:rPr lang="en-US" sz="1800" dirty="0"/>
            <a:t>)</a:t>
          </a:r>
          <a:r>
            <a:rPr lang="lt-LT" sz="1800" dirty="0"/>
            <a:t>, per kurias galima apskaityti leidžiamus atskaitymus</a:t>
          </a:r>
          <a:r>
            <a:rPr lang="en-US" sz="1800" dirty="0"/>
            <a:t>.</a:t>
          </a:r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211" custLinFactNeighborY="-386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pPr algn="l"/>
          <a:r>
            <a:rPr lang="lt-LT" sz="1800" dirty="0" err="1"/>
            <a:t>Taikiant</a:t>
          </a:r>
          <a:r>
            <a:rPr lang="lt-LT" sz="1800" dirty="0"/>
            <a:t> </a:t>
          </a:r>
          <a:r>
            <a:rPr lang="en-US" sz="1800" dirty="0"/>
            <a:t>30% </a:t>
          </a:r>
          <a:r>
            <a:rPr lang="en-US" sz="1800" dirty="0" err="1"/>
            <a:t>leid</a:t>
          </a:r>
          <a:r>
            <a:rPr lang="lt-LT" sz="1800" dirty="0" err="1"/>
            <a:t>žiamus</a:t>
          </a:r>
          <a:r>
            <a:rPr lang="lt-LT" sz="1800" dirty="0"/>
            <a:t> atskaitymus:</a:t>
          </a:r>
          <a:endParaRPr lang="en-US" sz="1800" dirty="0"/>
        </a:p>
        <a:p>
          <a:pPr algn="l"/>
          <a:endParaRPr lang="en-US" sz="1800" dirty="0"/>
        </a:p>
        <a:p>
          <a:pPr algn="ctr"/>
          <a:r>
            <a:rPr lang="en-US" sz="4800" dirty="0"/>
            <a:t>~52 152 </a:t>
          </a:r>
        </a:p>
        <a:p>
          <a:pPr algn="l"/>
          <a:endParaRPr lang="lt-LT" sz="1800" dirty="0"/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Leidžiant atskaityti faktinius atskaitymus</a:t>
          </a:r>
          <a:r>
            <a:rPr lang="en-US" sz="18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/>
            <a:t>100 000 – 120 000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211" custLinFactNeighborY="-386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pPr algn="l"/>
          <a:r>
            <a:rPr lang="en-US" sz="1800" dirty="0" err="1"/>
            <a:t>Pliusai</a:t>
          </a:r>
          <a:r>
            <a:rPr lang="en-US" sz="1800" dirty="0"/>
            <a:t>:</a:t>
          </a:r>
        </a:p>
        <a:p>
          <a:pPr algn="l"/>
          <a:r>
            <a:rPr lang="en-US" sz="1600" dirty="0"/>
            <a:t>- </a:t>
          </a:r>
          <a:r>
            <a:rPr lang="en-US" sz="1600" dirty="0" err="1"/>
            <a:t>Apskaita</a:t>
          </a:r>
          <a:r>
            <a:rPr lang="en-US" sz="1600" dirty="0"/>
            <a:t> </a:t>
          </a:r>
          <a:r>
            <a:rPr lang="en-US" sz="1600" dirty="0" err="1"/>
            <a:t>pilnai</a:t>
          </a:r>
          <a:r>
            <a:rPr lang="en-US" sz="1600" dirty="0"/>
            <a:t> </a:t>
          </a:r>
          <a:r>
            <a:rPr lang="en-US" sz="1600" dirty="0" err="1"/>
            <a:t>automatizuota</a:t>
          </a:r>
          <a:endParaRPr lang="en-US" sz="1600" dirty="0"/>
        </a:p>
        <a:p>
          <a:pPr algn="l"/>
          <a:r>
            <a:rPr lang="en-US" sz="1600" dirty="0"/>
            <a:t>- </a:t>
          </a:r>
          <a:r>
            <a:rPr lang="lt-LT" sz="1600" dirty="0"/>
            <a:t>Apskaita vykdoma realiu laiku</a:t>
          </a:r>
        </a:p>
        <a:p>
          <a:pPr algn="l"/>
          <a:r>
            <a:rPr lang="lt-LT" sz="1600" dirty="0"/>
            <a:t>- Galimybė mokesčius nuskaičiuoti kas mėnesį - Mažiau rankinio darbo, mažiau klaidų, mažiau vietos sukčiavimui</a:t>
          </a:r>
        </a:p>
        <a:p>
          <a:pPr algn="l"/>
          <a:r>
            <a:rPr lang="lt-LT" sz="1600" dirty="0"/>
            <a:t>- Mažėja atsiskaitymų grynaisiais pinigais</a:t>
          </a:r>
        </a:p>
        <a:p>
          <a:pPr algn="l"/>
          <a:r>
            <a:rPr lang="lt-LT" sz="1600" dirty="0"/>
            <a:t>- Mažiau šešėlio dalinimosi ekonomikos </a:t>
          </a:r>
          <a:r>
            <a:rPr lang="lt-LT" sz="1600" dirty="0" err="1"/>
            <a:t>platfor</a:t>
          </a:r>
          <a:r>
            <a:rPr lang="lt-LT" sz="1600" dirty="0"/>
            <a:t>.</a:t>
          </a:r>
          <a:endParaRPr lang="lt-LT" sz="1800" dirty="0"/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/>
            <a:t>Minusai</a:t>
          </a:r>
          <a:r>
            <a:rPr lang="en-US" sz="18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- B</a:t>
          </a:r>
          <a:r>
            <a:rPr lang="lt-LT" sz="1800" dirty="0" err="1"/>
            <a:t>ūtinas</a:t>
          </a:r>
          <a:r>
            <a:rPr lang="lt-LT" sz="1800" dirty="0"/>
            <a:t> bankų įsitraukimas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Bankai turėtų sutikti pagrindines paslaugas teikti nemokamai arba už mažus įkainius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Reikalingi reikšmingi teisės aktų pakeitimai paprastinant apskaitą individualią veiklą vykdantiems asmenims</a:t>
          </a:r>
          <a:endParaRPr lang="en-US" sz="36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65" custLinFactNeighborY="-49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pPr algn="l"/>
          <a:r>
            <a:rPr lang="en-US" sz="1800" dirty="0" err="1"/>
            <a:t>Pliusai</a:t>
          </a:r>
          <a:r>
            <a:rPr lang="en-US" sz="1800" dirty="0"/>
            <a:t>:</a:t>
          </a:r>
        </a:p>
        <a:p>
          <a:pPr algn="l"/>
          <a:r>
            <a:rPr lang="en-US" sz="1800" dirty="0"/>
            <a:t>- </a:t>
          </a:r>
          <a:r>
            <a:rPr lang="lt-LT" sz="1800" dirty="0"/>
            <a:t>Automatizuotas mokesčių nuskaitymas, nebereikia daryti atskirų bankinių pavedimų;</a:t>
          </a:r>
        </a:p>
        <a:p>
          <a:pPr algn="l"/>
          <a:r>
            <a:rPr lang="lt-LT" sz="1800" dirty="0"/>
            <a:t>- </a:t>
          </a:r>
          <a:r>
            <a:rPr lang="en-US" sz="1800" dirty="0" err="1"/>
            <a:t>Paprasta</a:t>
          </a:r>
          <a:r>
            <a:rPr lang="lt-LT" sz="1800" dirty="0"/>
            <a:t> ir pigu</a:t>
          </a:r>
          <a:r>
            <a:rPr lang="en-US" sz="1800" dirty="0"/>
            <a:t> </a:t>
          </a:r>
          <a:r>
            <a:rPr lang="lt-LT" sz="1800" dirty="0"/>
            <a:t>įgyvendinti;</a:t>
          </a:r>
        </a:p>
        <a:p>
          <a:pPr algn="l"/>
          <a:r>
            <a:rPr lang="lt-LT" sz="1800" dirty="0"/>
            <a:t>- Nereikia bankų įsitraukimo.</a:t>
          </a:r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/>
            <a:t>Minusai</a:t>
          </a:r>
          <a:r>
            <a:rPr lang="en-US" sz="18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- </a:t>
          </a:r>
          <a:r>
            <a:rPr lang="lt-LT" sz="1800" dirty="0"/>
            <a:t>Administracinė našta mokesčių mokėtojui sumažinama minimaliai;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Apskaita išlieka tokia pati, jokių palengvinimų;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Jokios įtakos šešėliui.</a:t>
          </a:r>
          <a:endParaRPr lang="en-US" sz="36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65" custLinFactNeighborY="-49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pPr algn="l"/>
          <a:r>
            <a:rPr lang="en-US" sz="1800" dirty="0" err="1"/>
            <a:t>Pliusai</a:t>
          </a:r>
          <a:r>
            <a:rPr lang="en-US" sz="1800" dirty="0"/>
            <a:t>:</a:t>
          </a:r>
        </a:p>
        <a:p>
          <a:pPr algn="l"/>
          <a:r>
            <a:rPr lang="en-US" sz="1800" dirty="0"/>
            <a:t>- Bus </a:t>
          </a:r>
          <a:r>
            <a:rPr lang="en-US" sz="1800" dirty="0" err="1"/>
            <a:t>i</a:t>
          </a:r>
          <a:r>
            <a:rPr lang="lt-LT" sz="1800" dirty="0" err="1"/>
            <a:t>šnaudojama</a:t>
          </a:r>
          <a:r>
            <a:rPr lang="lt-LT" sz="1800" dirty="0"/>
            <a:t> jau sukurta </a:t>
          </a:r>
          <a:r>
            <a:rPr lang="lt-LT" sz="1800" dirty="0" err="1"/>
            <a:t>i.APS</a:t>
          </a:r>
          <a:r>
            <a:rPr lang="lt-LT" sz="1800" dirty="0"/>
            <a:t> infrastruktūra;</a:t>
          </a:r>
        </a:p>
        <a:p>
          <a:pPr algn="l"/>
          <a:r>
            <a:rPr lang="lt-LT" sz="1800" dirty="0"/>
            <a:t>- Išaugs apskaitos automatizacijos laipsnis;</a:t>
          </a:r>
        </a:p>
        <a:p>
          <a:pPr algn="l"/>
          <a:r>
            <a:rPr lang="lt-LT" sz="1800" dirty="0"/>
            <a:t>- Kuriama palanki </a:t>
          </a:r>
          <a:r>
            <a:rPr lang="lt-LT" sz="1800" dirty="0" err="1"/>
            <a:t>eko</a:t>
          </a:r>
          <a:r>
            <a:rPr lang="lt-LT" sz="1800" dirty="0"/>
            <a:t>-sistema privatiems el. apskaitos sprendimams kurtis</a:t>
          </a:r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err="1"/>
            <a:t>Minusai</a:t>
          </a:r>
          <a:r>
            <a:rPr lang="en-US" sz="16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- </a:t>
          </a:r>
          <a:r>
            <a:rPr lang="lt-LT" sz="1600" dirty="0"/>
            <a:t>Bus būtina nuolatos atnaujinti ir tobulinti </a:t>
          </a:r>
          <a:r>
            <a:rPr lang="lt-LT" sz="1600" dirty="0" err="1"/>
            <a:t>i.APS</a:t>
          </a:r>
          <a:r>
            <a:rPr lang="lt-LT" sz="1600" dirty="0"/>
            <a:t>. VMI neturi tam kompetencijų ir išteklių;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/>
            <a:t>- Licencijavimo sistemos sukūrimas – brangu ir sudėtinga. Reikės pakankamų išteklių tam, kad licencijavimas nestrigtų (pvz.: kasų licencijų dabar tenka laukti ir po metus ar daugiau)</a:t>
          </a:r>
          <a:endParaRPr lang="en-US" sz="3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65" custLinFactNeighborY="-49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 custLinFactNeighborX="-588" custLinFactNeighborY="-495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444D50-5905-453D-8D2E-A7AF1A39EE7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58CA1-44FA-4A3B-AD77-F37D601994B9}">
      <dgm:prSet custT="1"/>
      <dgm:spPr/>
      <dgm:t>
        <a:bodyPr/>
        <a:lstStyle/>
        <a:p>
          <a:pPr algn="l"/>
          <a:r>
            <a:rPr lang="en-US" sz="1800" dirty="0" err="1"/>
            <a:t>Pliusai</a:t>
          </a:r>
          <a:r>
            <a:rPr lang="en-US" sz="1800" dirty="0"/>
            <a:t>:</a:t>
          </a:r>
        </a:p>
        <a:p>
          <a:pPr algn="l"/>
          <a:r>
            <a:rPr lang="en-US" sz="1800" dirty="0"/>
            <a:t>- </a:t>
          </a:r>
          <a:r>
            <a:rPr lang="lt-LT" sz="1800" dirty="0"/>
            <a:t>Automatizuotas mokesčių nuskaitymas, nebereikia daryti atskirų bankinių pavedimų;</a:t>
          </a:r>
        </a:p>
        <a:p>
          <a:pPr algn="l"/>
          <a:r>
            <a:rPr lang="lt-LT" sz="1800" dirty="0"/>
            <a:t>- </a:t>
          </a:r>
          <a:r>
            <a:rPr lang="en-US" sz="1800" dirty="0" err="1"/>
            <a:t>Paprasta</a:t>
          </a:r>
          <a:r>
            <a:rPr lang="lt-LT" sz="1800" dirty="0"/>
            <a:t> ir pigu</a:t>
          </a:r>
          <a:r>
            <a:rPr lang="en-US" sz="1800" dirty="0"/>
            <a:t> </a:t>
          </a:r>
          <a:r>
            <a:rPr lang="lt-LT" sz="1800" dirty="0"/>
            <a:t>įgyvendinti;</a:t>
          </a:r>
        </a:p>
        <a:p>
          <a:pPr algn="l"/>
          <a:r>
            <a:rPr lang="lt-LT" sz="1800" dirty="0"/>
            <a:t>- Nereikia bankų įsitraukimo.</a:t>
          </a:r>
        </a:p>
      </dgm:t>
    </dgm:pt>
    <dgm:pt modelId="{160246FC-1133-425C-88F6-F5E246B361BD}" type="parTrans" cxnId="{6FB3C245-534F-49EC-9BB7-1C498EECFDB4}">
      <dgm:prSet/>
      <dgm:spPr/>
      <dgm:t>
        <a:bodyPr/>
        <a:lstStyle/>
        <a:p>
          <a:endParaRPr lang="en-US"/>
        </a:p>
      </dgm:t>
    </dgm:pt>
    <dgm:pt modelId="{0A183E9D-3343-4848-993E-72DA498A03DF}" type="sibTrans" cxnId="{6FB3C245-534F-49EC-9BB7-1C498EECFDB4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024136D-6ECD-411E-A4CC-B485D72DB55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/>
            <a:t>Minusai</a:t>
          </a:r>
          <a:r>
            <a:rPr lang="en-US" sz="18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- </a:t>
          </a:r>
          <a:r>
            <a:rPr lang="lt-LT" sz="1800" dirty="0"/>
            <a:t>Administracinė našta mokesčių mokėtojui sumažinama minimaliai;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/>
            <a:t>- Jokios įtakos šešėliui.</a:t>
          </a:r>
          <a:endParaRPr lang="en-US" sz="36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B84E08DF-8B36-413C-9788-37C4B91655EB}" type="parTrans" cxnId="{AF724B56-B9ED-4920-966C-50A3C2AA896F}">
      <dgm:prSet/>
      <dgm:spPr/>
      <dgm:t>
        <a:bodyPr/>
        <a:lstStyle/>
        <a:p>
          <a:endParaRPr lang="en-US"/>
        </a:p>
      </dgm:t>
    </dgm:pt>
    <dgm:pt modelId="{CDF2C39B-0238-4B91-910D-73729DB9E021}" type="sibTrans" cxnId="{AF724B56-B9ED-4920-966C-50A3C2AA896F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FE766120-0868-4CE9-8091-732E9E25AB39}" type="pres">
      <dgm:prSet presAssocID="{9A444D50-5905-453D-8D2E-A7AF1A39EE75}" presName="Name0" presStyleCnt="0">
        <dgm:presLayoutVars>
          <dgm:animLvl val="lvl"/>
          <dgm:resizeHandles val="exact"/>
        </dgm:presLayoutVars>
      </dgm:prSet>
      <dgm:spPr/>
    </dgm:pt>
    <dgm:pt modelId="{9052D86F-791E-4DA4-A11E-F8C9041185C4}" type="pres">
      <dgm:prSet presAssocID="{9F158CA1-44FA-4A3B-AD77-F37D601994B9}" presName="compositeNode" presStyleCnt="0">
        <dgm:presLayoutVars>
          <dgm:bulletEnabled val="1"/>
        </dgm:presLayoutVars>
      </dgm:prSet>
      <dgm:spPr/>
    </dgm:pt>
    <dgm:pt modelId="{ECEFFD3E-37EA-4D59-BCEE-872EA8D5459E}" type="pres">
      <dgm:prSet presAssocID="{9F158CA1-44FA-4A3B-AD77-F37D601994B9}" presName="bgRect" presStyleLbl="alignNode1" presStyleIdx="0" presStyleCnt="2" custLinFactNeighborX="-65" custLinFactNeighborY="-495"/>
      <dgm:spPr/>
    </dgm:pt>
    <dgm:pt modelId="{456DF818-27DB-481A-9C46-4B09B11A0CF1}" type="pres">
      <dgm:prSet presAssocID="{0A183E9D-3343-4848-993E-72DA498A03DF}" presName="sibTransNodeRect" presStyleLbl="alignNode1" presStyleIdx="0" presStyleCnt="2" custScaleX="99407" custScaleY="78042">
        <dgm:presLayoutVars>
          <dgm:chMax val="0"/>
          <dgm:bulletEnabled val="1"/>
        </dgm:presLayoutVars>
      </dgm:prSet>
      <dgm:spPr/>
    </dgm:pt>
    <dgm:pt modelId="{3512DEA2-AC4B-472F-8DAE-4944476DA76C}" type="pres">
      <dgm:prSet presAssocID="{9F158CA1-44FA-4A3B-AD77-F37D601994B9}" presName="nodeRect" presStyleLbl="alignNode1" presStyleIdx="0" presStyleCnt="2">
        <dgm:presLayoutVars>
          <dgm:bulletEnabled val="1"/>
        </dgm:presLayoutVars>
      </dgm:prSet>
      <dgm:spPr/>
    </dgm:pt>
    <dgm:pt modelId="{092C2325-ED72-4052-B9F0-9C629C41A00A}" type="pres">
      <dgm:prSet presAssocID="{0A183E9D-3343-4848-993E-72DA498A03DF}" presName="sibTrans" presStyleCnt="0"/>
      <dgm:spPr/>
    </dgm:pt>
    <dgm:pt modelId="{D70E5405-DDE0-43BB-ACDB-82950976425D}" type="pres">
      <dgm:prSet presAssocID="{1024136D-6ECD-411E-A4CC-B485D72DB552}" presName="compositeNode" presStyleCnt="0">
        <dgm:presLayoutVars>
          <dgm:bulletEnabled val="1"/>
        </dgm:presLayoutVars>
      </dgm:prSet>
      <dgm:spPr/>
    </dgm:pt>
    <dgm:pt modelId="{1303EB7C-E428-47FC-9902-479E48DCCE9C}" type="pres">
      <dgm:prSet presAssocID="{1024136D-6ECD-411E-A4CC-B485D72DB552}" presName="bgRect" presStyleLbl="alignNode1" presStyleIdx="1" presStyleCnt="2"/>
      <dgm:spPr/>
    </dgm:pt>
    <dgm:pt modelId="{1263B853-806C-46EC-B57E-249267015E53}" type="pres">
      <dgm:prSet presAssocID="{CDF2C39B-0238-4B91-910D-73729DB9E021}" presName="sibTransNodeRect" presStyleLbl="alignNode1" presStyleIdx="1" presStyleCnt="2" custScaleY="68608">
        <dgm:presLayoutVars>
          <dgm:chMax val="0"/>
          <dgm:bulletEnabled val="1"/>
        </dgm:presLayoutVars>
      </dgm:prSet>
      <dgm:spPr/>
    </dgm:pt>
    <dgm:pt modelId="{FD225224-CF76-4CEC-861A-754EF00152D5}" type="pres">
      <dgm:prSet presAssocID="{1024136D-6ECD-411E-A4CC-B485D72DB552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8868B804-A287-4118-B616-6385686F34D2}" type="presOf" srcId="{1024136D-6ECD-411E-A4CC-B485D72DB552}" destId="{1303EB7C-E428-47FC-9902-479E48DCCE9C}" srcOrd="0" destOrd="0" presId="urn:microsoft.com/office/officeart/2016/7/layout/LinearBlockProcessNumbered"/>
    <dgm:cxn modelId="{21069861-5A7E-4F6B-8695-6C1AA8B67E15}" type="presOf" srcId="{0A183E9D-3343-4848-993E-72DA498A03DF}" destId="{456DF818-27DB-481A-9C46-4B09B11A0CF1}" srcOrd="0" destOrd="0" presId="urn:microsoft.com/office/officeart/2016/7/layout/LinearBlockProcessNumbered"/>
    <dgm:cxn modelId="{F95C0745-149D-44AA-85BE-260252DDEF83}" type="presOf" srcId="{9F158CA1-44FA-4A3B-AD77-F37D601994B9}" destId="{ECEFFD3E-37EA-4D59-BCEE-872EA8D5459E}" srcOrd="0" destOrd="0" presId="urn:microsoft.com/office/officeart/2016/7/layout/LinearBlockProcessNumbered"/>
    <dgm:cxn modelId="{6FB3C245-534F-49EC-9BB7-1C498EECFDB4}" srcId="{9A444D50-5905-453D-8D2E-A7AF1A39EE75}" destId="{9F158CA1-44FA-4A3B-AD77-F37D601994B9}" srcOrd="0" destOrd="0" parTransId="{160246FC-1133-425C-88F6-F5E246B361BD}" sibTransId="{0A183E9D-3343-4848-993E-72DA498A03DF}"/>
    <dgm:cxn modelId="{AF724B56-B9ED-4920-966C-50A3C2AA896F}" srcId="{9A444D50-5905-453D-8D2E-A7AF1A39EE75}" destId="{1024136D-6ECD-411E-A4CC-B485D72DB552}" srcOrd="1" destOrd="0" parTransId="{B84E08DF-8B36-413C-9788-37C4B91655EB}" sibTransId="{CDF2C39B-0238-4B91-910D-73729DB9E021}"/>
    <dgm:cxn modelId="{C593AB97-F23E-4CEC-AC4C-496EC0DEB1DD}" type="presOf" srcId="{9F158CA1-44FA-4A3B-AD77-F37D601994B9}" destId="{3512DEA2-AC4B-472F-8DAE-4944476DA76C}" srcOrd="1" destOrd="0" presId="urn:microsoft.com/office/officeart/2016/7/layout/LinearBlockProcessNumbered"/>
    <dgm:cxn modelId="{7CFAC5B7-B802-4E21-B379-69FD4DBDDE4B}" type="presOf" srcId="{9A444D50-5905-453D-8D2E-A7AF1A39EE75}" destId="{FE766120-0868-4CE9-8091-732E9E25AB39}" srcOrd="0" destOrd="0" presId="urn:microsoft.com/office/officeart/2016/7/layout/LinearBlockProcessNumbered"/>
    <dgm:cxn modelId="{8307C3BA-AE91-4E9A-9580-F07A743880F0}" type="presOf" srcId="{1024136D-6ECD-411E-A4CC-B485D72DB552}" destId="{FD225224-CF76-4CEC-861A-754EF00152D5}" srcOrd="1" destOrd="0" presId="urn:microsoft.com/office/officeart/2016/7/layout/LinearBlockProcessNumbered"/>
    <dgm:cxn modelId="{AC0D48D9-9BC3-461E-826D-3EFBEE8EB22F}" type="presOf" srcId="{CDF2C39B-0238-4B91-910D-73729DB9E021}" destId="{1263B853-806C-46EC-B57E-249267015E53}" srcOrd="0" destOrd="0" presId="urn:microsoft.com/office/officeart/2016/7/layout/LinearBlockProcessNumbered"/>
    <dgm:cxn modelId="{9EDF577C-0121-42C6-8A99-4B2ED99C154C}" type="presParOf" srcId="{FE766120-0868-4CE9-8091-732E9E25AB39}" destId="{9052D86F-791E-4DA4-A11E-F8C9041185C4}" srcOrd="0" destOrd="0" presId="urn:microsoft.com/office/officeart/2016/7/layout/LinearBlockProcessNumbered"/>
    <dgm:cxn modelId="{0656EDC7-F136-4432-9A26-01180D052E39}" type="presParOf" srcId="{9052D86F-791E-4DA4-A11E-F8C9041185C4}" destId="{ECEFFD3E-37EA-4D59-BCEE-872EA8D5459E}" srcOrd="0" destOrd="0" presId="urn:microsoft.com/office/officeart/2016/7/layout/LinearBlockProcessNumbered"/>
    <dgm:cxn modelId="{AC305CF9-3D53-42AF-8355-3523280691F8}" type="presParOf" srcId="{9052D86F-791E-4DA4-A11E-F8C9041185C4}" destId="{456DF818-27DB-481A-9C46-4B09B11A0CF1}" srcOrd="1" destOrd="0" presId="urn:microsoft.com/office/officeart/2016/7/layout/LinearBlockProcessNumbered"/>
    <dgm:cxn modelId="{88280F38-9046-4052-B8CC-B16EAB68E011}" type="presParOf" srcId="{9052D86F-791E-4DA4-A11E-F8C9041185C4}" destId="{3512DEA2-AC4B-472F-8DAE-4944476DA76C}" srcOrd="2" destOrd="0" presId="urn:microsoft.com/office/officeart/2016/7/layout/LinearBlockProcessNumbered"/>
    <dgm:cxn modelId="{737218F7-32E6-4A2C-8BBE-3880472A3CEB}" type="presParOf" srcId="{FE766120-0868-4CE9-8091-732E9E25AB39}" destId="{092C2325-ED72-4052-B9F0-9C629C41A00A}" srcOrd="1" destOrd="0" presId="urn:microsoft.com/office/officeart/2016/7/layout/LinearBlockProcessNumbered"/>
    <dgm:cxn modelId="{41C2989C-D764-492A-B304-75EF97EFB8BE}" type="presParOf" srcId="{FE766120-0868-4CE9-8091-732E9E25AB39}" destId="{D70E5405-DDE0-43BB-ACDB-82950976425D}" srcOrd="2" destOrd="0" presId="urn:microsoft.com/office/officeart/2016/7/layout/LinearBlockProcessNumbered"/>
    <dgm:cxn modelId="{51303B71-BAD7-44E0-A8DB-D91D30481450}" type="presParOf" srcId="{D70E5405-DDE0-43BB-ACDB-82950976425D}" destId="{1303EB7C-E428-47FC-9902-479E48DCCE9C}" srcOrd="0" destOrd="0" presId="urn:microsoft.com/office/officeart/2016/7/layout/LinearBlockProcessNumbered"/>
    <dgm:cxn modelId="{2F265DC0-4E46-47F3-BD9B-F97F2608D139}" type="presParOf" srcId="{D70E5405-DDE0-43BB-ACDB-82950976425D}" destId="{1263B853-806C-46EC-B57E-249267015E53}" srcOrd="1" destOrd="0" presId="urn:microsoft.com/office/officeart/2016/7/layout/LinearBlockProcessNumbered"/>
    <dgm:cxn modelId="{F7F8BF71-0119-4339-B83A-855353C5BAFB}" type="presParOf" srcId="{D70E5405-DDE0-43BB-ACDB-82950976425D}" destId="{FD225224-CF76-4CEC-861A-754EF00152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233B2-BAAB-4EC9-B94C-CD74FF9C1519}">
      <dsp:nvSpPr>
        <dsp:cNvPr id="0" name=""/>
        <dsp:cNvSpPr/>
      </dsp:nvSpPr>
      <dsp:spPr>
        <a:xfrm>
          <a:off x="1235" y="120412"/>
          <a:ext cx="4817566" cy="2890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Problema nr. 1.</a:t>
          </a:r>
          <a:r>
            <a:rPr lang="lt-LT" sz="2800" kern="1200"/>
            <a:t>:</a:t>
          </a:r>
          <a:r>
            <a:rPr lang="en-US" sz="2800" kern="1200"/>
            <a:t> </a:t>
          </a:r>
          <a:r>
            <a:rPr lang="lt-LT" sz="2800" kern="1200"/>
            <a:t>aukšti su mokesčių apmokėjimu susiję administraciniai kaštai savarankiškai dirbantiems asmenims ir smulkiam verslui;</a:t>
          </a:r>
          <a:endParaRPr lang="en-US" sz="2800" kern="1200"/>
        </a:p>
      </dsp:txBody>
      <dsp:txXfrm>
        <a:off x="1235" y="120412"/>
        <a:ext cx="4817566" cy="2890539"/>
      </dsp:txXfrm>
    </dsp:sp>
    <dsp:sp modelId="{E7E3F5EE-FD2F-4E01-BBFB-E3013B701B3A}">
      <dsp:nvSpPr>
        <dsp:cNvPr id="0" name=""/>
        <dsp:cNvSpPr/>
      </dsp:nvSpPr>
      <dsp:spPr>
        <a:xfrm>
          <a:off x="5300558" y="120412"/>
          <a:ext cx="4817566" cy="289053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Problema nr. 2.</a:t>
          </a:r>
          <a:r>
            <a:rPr lang="lt-LT" sz="2800" kern="1200"/>
            <a:t>:</a:t>
          </a:r>
          <a:r>
            <a:rPr lang="en-US" sz="2800" kern="1200"/>
            <a:t> </a:t>
          </a:r>
          <a:r>
            <a:rPr lang="lt-LT" sz="2800" kern="1200"/>
            <a:t>savarankiškai dirbančių asmenų </a:t>
          </a:r>
          <a:r>
            <a:rPr lang="en-US" sz="2800" kern="1200"/>
            <a:t>ir smulki</a:t>
          </a:r>
          <a:r>
            <a:rPr lang="lt-LT" sz="2800" kern="1200"/>
            <a:t>ų įmonių nedeklaruotos pajamos (dalinimosi ekonomikos platformos; atsiskaitymai grynaisiais pinigais).</a:t>
          </a:r>
          <a:endParaRPr lang="en-US" sz="2800" kern="1200"/>
        </a:p>
      </dsp:txBody>
      <dsp:txXfrm>
        <a:off x="5300558" y="120412"/>
        <a:ext cx="4817566" cy="2890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515A4-92CA-4FA8-8273-6EED21344A1A}">
      <dsp:nvSpPr>
        <dsp:cNvPr id="0" name=""/>
        <dsp:cNvSpPr/>
      </dsp:nvSpPr>
      <dsp:spPr>
        <a:xfrm>
          <a:off x="0" y="615130"/>
          <a:ext cx="6586489" cy="11356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AC7D5-842C-402D-B936-C39A7104DEBF}">
      <dsp:nvSpPr>
        <dsp:cNvPr id="0" name=""/>
        <dsp:cNvSpPr/>
      </dsp:nvSpPr>
      <dsp:spPr>
        <a:xfrm>
          <a:off x="343526" y="870646"/>
          <a:ext cx="624594" cy="624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23F42-1D8C-4664-87EA-4F1CE8A300C9}">
      <dsp:nvSpPr>
        <dsp:cNvPr id="0" name=""/>
        <dsp:cNvSpPr/>
      </dsp:nvSpPr>
      <dsp:spPr>
        <a:xfrm>
          <a:off x="1311647" y="615130"/>
          <a:ext cx="5274841" cy="11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7" tIns="120187" rIns="120187" bIns="1201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“Salary payment” paslauga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7000 transakci</a:t>
          </a:r>
          <a:r>
            <a:rPr lang="lt-LT" sz="1800" kern="1200"/>
            <a:t>jų per mėn. Populiariausia mokant dividendus</a:t>
          </a:r>
          <a:endParaRPr lang="en-US" sz="1800" kern="1200"/>
        </a:p>
      </dsp:txBody>
      <dsp:txXfrm>
        <a:off x="1311647" y="615130"/>
        <a:ext cx="5274841" cy="1135625"/>
      </dsp:txXfrm>
    </dsp:sp>
    <dsp:sp modelId="{4F9C1883-F11B-40AD-8008-E18F7A75DDE3}">
      <dsp:nvSpPr>
        <dsp:cNvPr id="0" name=""/>
        <dsp:cNvSpPr/>
      </dsp:nvSpPr>
      <dsp:spPr>
        <a:xfrm>
          <a:off x="0" y="2034662"/>
          <a:ext cx="6586489" cy="11356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08CD4-E213-4666-BD98-F67B0E5323A4}">
      <dsp:nvSpPr>
        <dsp:cNvPr id="0" name=""/>
        <dsp:cNvSpPr/>
      </dsp:nvSpPr>
      <dsp:spPr>
        <a:xfrm>
          <a:off x="343526" y="2290178"/>
          <a:ext cx="624594" cy="624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AD4E9-0B2A-48BD-BCC4-183133CAB4F6}">
      <dsp:nvSpPr>
        <dsp:cNvPr id="0" name=""/>
        <dsp:cNvSpPr/>
      </dsp:nvSpPr>
      <dsp:spPr>
        <a:xfrm>
          <a:off x="1311647" y="2034662"/>
          <a:ext cx="5274841" cy="11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7" tIns="120187" rIns="120187" bIns="1201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Daugiau informacijos: </a:t>
          </a:r>
          <a:r>
            <a:rPr lang="en-US" sz="1800" kern="1200">
              <a:hlinkClick xmlns:r="http://schemas.openxmlformats.org/officeDocument/2006/relationships" r:id="rId5"/>
            </a:rPr>
            <a:t>https://e-estonia.com/now-you-can-pay-your-taxes-in-one-click/</a:t>
          </a:r>
          <a:endParaRPr lang="en-US" sz="1800" kern="1200"/>
        </a:p>
      </dsp:txBody>
      <dsp:txXfrm>
        <a:off x="1311647" y="2034662"/>
        <a:ext cx="5274841" cy="113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0" y="0"/>
          <a:ext cx="4862036" cy="4150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</a:t>
          </a:r>
          <a:r>
            <a:rPr lang="lt-LT" sz="1600" kern="1200" dirty="0" err="1"/>
            <a:t>ndividualiai</a:t>
          </a:r>
          <a:r>
            <a:rPr lang="lt-LT" sz="1600" kern="1200" dirty="0"/>
            <a:t> veiklai pagal pažymą</a:t>
          </a:r>
          <a:r>
            <a:rPr lang="en-US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</a:t>
          </a:r>
          <a:r>
            <a:rPr lang="lt-LT" sz="1600" kern="1200" dirty="0"/>
            <a:t>pajamos automatiškai apskaitomos pagal įplaukas į banko sąskaitą;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išlaidoms (ir pajamoms) apskaityti „licencijuojamos“ IT programos (</a:t>
          </a:r>
          <a:r>
            <a:rPr lang="lt-LT" sz="1600" kern="1200" dirty="0" err="1"/>
            <a:t>apps‘ai</a:t>
          </a:r>
          <a:r>
            <a:rPr lang="lt-LT" sz="1600" kern="1200" dirty="0"/>
            <a:t>)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</a:t>
          </a:r>
          <a:r>
            <a:rPr lang="lt-LT" sz="1600" kern="1200" dirty="0"/>
            <a:t>apskaitos programos susietos su banko sąskaitomis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</a:t>
          </a:r>
          <a:r>
            <a:rPr lang="lt-LT" sz="1600" kern="1200" dirty="0" err="1"/>
            <a:t>system</a:t>
          </a:r>
          <a:r>
            <a:rPr lang="lt-LT" sz="1600" kern="1200" dirty="0"/>
            <a:t>-to-</a:t>
          </a:r>
          <a:r>
            <a:rPr lang="lt-LT" sz="1600" kern="1200" dirty="0" err="1"/>
            <a:t>system</a:t>
          </a:r>
          <a:r>
            <a:rPr lang="lt-LT" sz="1600" kern="1200" dirty="0"/>
            <a:t> </a:t>
          </a:r>
          <a:r>
            <a:rPr lang="lt-LT" sz="1600" kern="1200" dirty="0" err="1"/>
            <a:t>reporting</a:t>
          </a:r>
          <a:r>
            <a:rPr lang="lt-LT" sz="1600" kern="1200" dirty="0"/>
            <a:t> (API)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</a:t>
          </a:r>
          <a:r>
            <a:rPr lang="en-US" sz="1600" kern="1200" dirty="0"/>
            <a:t>e-</a:t>
          </a:r>
          <a:r>
            <a:rPr lang="lt-LT" sz="1600" kern="1200" dirty="0"/>
            <a:t>sąskaitos</a:t>
          </a:r>
        </a:p>
      </dsp:txBody>
      <dsp:txXfrm>
        <a:off x="0" y="1660304"/>
        <a:ext cx="4862036" cy="2490456"/>
      </dsp:txXfrm>
    </dsp:sp>
    <dsp:sp modelId="{456DF818-27DB-481A-9C46-4B09B11A0CF1}">
      <dsp:nvSpPr>
        <dsp:cNvPr id="0" name=""/>
        <dsp:cNvSpPr/>
      </dsp:nvSpPr>
      <dsp:spPr>
        <a:xfrm>
          <a:off x="17578" y="0"/>
          <a:ext cx="4833204" cy="16603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01</a:t>
          </a:r>
          <a:endParaRPr lang="en-US" sz="5200" kern="1200" dirty="0"/>
        </a:p>
      </dsp:txBody>
      <dsp:txXfrm>
        <a:off x="17578" y="0"/>
        <a:ext cx="4833204" cy="1660304"/>
      </dsp:txXfrm>
    </dsp:sp>
    <dsp:sp modelId="{1303EB7C-E428-47FC-9902-479E48DCCE9C}">
      <dsp:nvSpPr>
        <dsp:cNvPr id="0" name=""/>
        <dsp:cNvSpPr/>
      </dsp:nvSpPr>
      <dsp:spPr>
        <a:xfrm>
          <a:off x="5213077" y="0"/>
          <a:ext cx="4862036" cy="41507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kern="1200" dirty="0" err="1"/>
            <a:t>Labai</a:t>
          </a:r>
          <a:r>
            <a:rPr lang="en-US" sz="1600" kern="1200" dirty="0"/>
            <a:t> </a:t>
          </a:r>
          <a:r>
            <a:rPr lang="lt-LT" sz="1600" kern="1200" dirty="0"/>
            <a:t>smulkiam verslui, įdarbinančiam samdomų darbuotojų</a:t>
          </a:r>
          <a:r>
            <a:rPr lang="en-US" sz="16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-</a:t>
          </a:r>
          <a:r>
            <a:rPr lang="lt-LT" sz="1600" kern="1200" dirty="0"/>
            <a:t> </a:t>
          </a:r>
          <a:r>
            <a:rPr lang="en-US" sz="1600" kern="1200" dirty="0"/>
            <a:t>“</a:t>
          </a:r>
          <a:r>
            <a:rPr lang="en-US" sz="1600" kern="1200" dirty="0" err="1"/>
            <a:t>vieno</a:t>
          </a:r>
          <a:r>
            <a:rPr lang="en-US" sz="1600" kern="1200" dirty="0"/>
            <a:t> </a:t>
          </a:r>
          <a:r>
            <a:rPr lang="en-US" sz="1600" kern="1200" dirty="0" err="1"/>
            <a:t>langelio</a:t>
          </a:r>
          <a:r>
            <a:rPr lang="en-US" sz="1600" kern="1200" dirty="0"/>
            <a:t>” </a:t>
          </a:r>
          <a:r>
            <a:rPr lang="en-US" sz="1600" kern="1200" dirty="0" err="1"/>
            <a:t>principo</a:t>
          </a:r>
          <a:r>
            <a:rPr lang="en-US" sz="1600" kern="1200" dirty="0"/>
            <a:t> </a:t>
          </a:r>
          <a:r>
            <a:rPr lang="en-US" sz="1600" kern="1200" dirty="0" err="1"/>
            <a:t>taikymas</a:t>
          </a:r>
          <a:r>
            <a:rPr lang="en-US" sz="1600" kern="1200" dirty="0"/>
            <a:t> (s</a:t>
          </a:r>
          <a:r>
            <a:rPr lang="lt-LT" sz="1600" kern="1200" dirty="0" err="1"/>
            <a:t>ingle</a:t>
          </a:r>
          <a:r>
            <a:rPr lang="lt-LT" sz="1600" kern="1200" dirty="0"/>
            <a:t> </a:t>
          </a:r>
          <a:r>
            <a:rPr lang="lt-LT" sz="1600" kern="1200" dirty="0" err="1"/>
            <a:t>point</a:t>
          </a:r>
          <a:r>
            <a:rPr lang="lt-LT" sz="1600" kern="1200" dirty="0"/>
            <a:t> </a:t>
          </a:r>
          <a:r>
            <a:rPr lang="lt-LT" sz="1600" kern="1200" dirty="0" err="1"/>
            <a:t>of</a:t>
          </a:r>
          <a:r>
            <a:rPr lang="lt-LT" sz="1600" kern="1200" dirty="0"/>
            <a:t> </a:t>
          </a:r>
          <a:r>
            <a:rPr lang="lt-LT" sz="1600" kern="1200" dirty="0" err="1"/>
            <a:t>entry</a:t>
          </a:r>
          <a:r>
            <a:rPr lang="en-US" sz="1600" kern="1200" dirty="0"/>
            <a:t>) (</a:t>
          </a:r>
          <a:r>
            <a:rPr lang="en-US" sz="1600" kern="1200" dirty="0" err="1"/>
            <a:t>bankiniams</a:t>
          </a:r>
          <a:r>
            <a:rPr lang="en-US" sz="1600" kern="1200" dirty="0"/>
            <a:t> </a:t>
          </a:r>
          <a:r>
            <a:rPr lang="en-US" sz="1600" kern="1200" dirty="0" err="1"/>
            <a:t>pavedimams</a:t>
          </a:r>
          <a:r>
            <a:rPr lang="en-US" sz="1600" kern="1200" dirty="0"/>
            <a:t> </a:t>
          </a:r>
          <a:r>
            <a:rPr lang="en-US" sz="1600" kern="1200" dirty="0" err="1"/>
            <a:t>ir</a:t>
          </a:r>
          <a:r>
            <a:rPr lang="en-US" sz="1600" kern="1200" dirty="0"/>
            <a:t> </a:t>
          </a:r>
          <a:r>
            <a:rPr lang="en-US" sz="1600" kern="1200" dirty="0" err="1"/>
            <a:t>duomen</a:t>
          </a:r>
          <a:r>
            <a:rPr lang="lt-LT" sz="1600" kern="1200" dirty="0"/>
            <a:t>ų pateikimui)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lt-LT" sz="1600" kern="1200" dirty="0"/>
            <a:t>- </a:t>
          </a:r>
          <a:r>
            <a:rPr lang="lt-LT" sz="1600" kern="1200" dirty="0" err="1"/>
            <a:t>system</a:t>
          </a:r>
          <a:r>
            <a:rPr lang="lt-LT" sz="1600" kern="1200" dirty="0"/>
            <a:t>-to-</a:t>
          </a:r>
          <a:r>
            <a:rPr lang="lt-LT" sz="1600" kern="1200" dirty="0" err="1"/>
            <a:t>system</a:t>
          </a:r>
          <a:r>
            <a:rPr lang="lt-LT" sz="1600" kern="1200" dirty="0"/>
            <a:t> </a:t>
          </a:r>
          <a:r>
            <a:rPr lang="lt-LT" sz="1600" kern="1200" dirty="0" err="1"/>
            <a:t>reporting</a:t>
          </a:r>
          <a:r>
            <a:rPr lang="lt-LT" sz="1600" kern="1200" dirty="0"/>
            <a:t> (API)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lt-LT" sz="1600" kern="1200" dirty="0"/>
            <a:t>- e-sąskaitos</a:t>
          </a:r>
          <a:endParaRPr lang="en-US" sz="1600" kern="1200" dirty="0"/>
        </a:p>
      </dsp:txBody>
      <dsp:txXfrm>
        <a:off x="5213077" y="1660304"/>
        <a:ext cx="4862036" cy="2490456"/>
      </dsp:txXfrm>
    </dsp:sp>
    <dsp:sp modelId="{1263B853-806C-46EC-B57E-249267015E53}">
      <dsp:nvSpPr>
        <dsp:cNvPr id="0" name=""/>
        <dsp:cNvSpPr/>
      </dsp:nvSpPr>
      <dsp:spPr>
        <a:xfrm>
          <a:off x="5254161" y="297949"/>
          <a:ext cx="4862036" cy="10644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02</a:t>
          </a:r>
          <a:endParaRPr lang="en-US" sz="5200" kern="1200" dirty="0"/>
        </a:p>
      </dsp:txBody>
      <dsp:txXfrm>
        <a:off x="5254161" y="297949"/>
        <a:ext cx="4862036" cy="1064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0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</a:t>
          </a:r>
          <a:r>
            <a:rPr lang="lt-LT" sz="1800" kern="1200" dirty="0" err="1"/>
            <a:t>ndividualiai</a:t>
          </a:r>
          <a:r>
            <a:rPr lang="lt-LT" sz="1800" kern="1200" dirty="0"/>
            <a:t> veiklai pagal pažymą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lt-LT" sz="1800" kern="1200" dirty="0" err="1"/>
            <a:t>Entrepreneur</a:t>
          </a:r>
          <a:r>
            <a:rPr lang="lt-LT" sz="1800" kern="1200" dirty="0"/>
            <a:t> </a:t>
          </a:r>
          <a:r>
            <a:rPr lang="lt-LT" sz="1800" kern="1200" dirty="0" err="1"/>
            <a:t>account</a:t>
          </a:r>
          <a:r>
            <a:rPr lang="en-US" sz="1800" kern="1200" dirty="0"/>
            <a:t> (</a:t>
          </a:r>
          <a:r>
            <a:rPr lang="en-US" sz="1800" kern="1200" dirty="0" err="1"/>
            <a:t>Estija</a:t>
          </a:r>
          <a:r>
            <a:rPr lang="lt-LT" sz="1800" kern="1200" dirty="0"/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</a:t>
          </a:r>
          <a:r>
            <a:rPr lang="lt-LT" sz="1800" kern="1200" dirty="0" err="1"/>
            <a:t>EasySME</a:t>
          </a:r>
          <a:r>
            <a:rPr lang="lt-LT" sz="1800" kern="1200" dirty="0"/>
            <a:t> koncepcija (Danija)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e-invoices (</a:t>
          </a:r>
          <a:r>
            <a:rPr lang="en-US" sz="1800" kern="1200" dirty="0" err="1"/>
            <a:t>Vengrija</a:t>
          </a:r>
          <a:r>
            <a:rPr lang="en-US" sz="1800" kern="1200" dirty="0"/>
            <a:t>)</a:t>
          </a:r>
          <a:endParaRPr lang="lt-L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</a:t>
          </a:r>
          <a:r>
            <a:rPr lang="en-US" sz="1800" kern="1200" dirty="0"/>
            <a:t>s</a:t>
          </a:r>
          <a:r>
            <a:rPr lang="lt-LT" sz="1800" kern="1200" dirty="0" err="1"/>
            <a:t>ystem</a:t>
          </a:r>
          <a:r>
            <a:rPr lang="lt-LT" sz="1800" kern="1200" dirty="0"/>
            <a:t>-to-</a:t>
          </a:r>
          <a:r>
            <a:rPr lang="lt-LT" sz="1800" kern="1200" dirty="0" err="1"/>
            <a:t>system</a:t>
          </a:r>
          <a:r>
            <a:rPr lang="lt-LT" sz="1800" kern="1200" dirty="0"/>
            <a:t> </a:t>
          </a:r>
          <a:r>
            <a:rPr lang="lt-LT" sz="1800" kern="1200" dirty="0" err="1"/>
            <a:t>tax</a:t>
          </a:r>
          <a:r>
            <a:rPr lang="lt-LT" sz="1800" kern="1200" dirty="0"/>
            <a:t> </a:t>
          </a:r>
          <a:r>
            <a:rPr lang="lt-LT" sz="1800" kern="1200" dirty="0" err="1"/>
            <a:t>return</a:t>
          </a:r>
          <a:r>
            <a:rPr lang="en-US" sz="1800" kern="1200" dirty="0"/>
            <a:t>s</a:t>
          </a:r>
          <a:r>
            <a:rPr lang="lt-LT" sz="1800" kern="1200" dirty="0"/>
            <a:t> </a:t>
          </a:r>
          <a:r>
            <a:rPr lang="en-US" sz="1800" kern="1200" dirty="0"/>
            <a:t>+ e-invoices</a:t>
          </a:r>
          <a:r>
            <a:rPr lang="lt-LT" sz="1800" kern="1200" dirty="0"/>
            <a:t> </a:t>
          </a:r>
          <a:r>
            <a:rPr lang="en-US" sz="1800" kern="1200" dirty="0" err="1"/>
            <a:t>pilotas</a:t>
          </a:r>
          <a:r>
            <a:rPr lang="en-US" sz="1800" kern="1200" dirty="0"/>
            <a:t> </a:t>
          </a:r>
          <a:r>
            <a:rPr lang="lt-LT" sz="1800" kern="1200" dirty="0"/>
            <a:t>(</a:t>
          </a:r>
          <a:r>
            <a:rPr lang="en-US" sz="1800" kern="1200" dirty="0" err="1"/>
            <a:t>Nyderlandai</a:t>
          </a:r>
          <a:r>
            <a:rPr lang="en-US" sz="1800" kern="1200" dirty="0"/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Making Tax Digital (UK)</a:t>
          </a:r>
          <a:endParaRPr lang="lt-LT" sz="1800" kern="1200" dirty="0"/>
        </a:p>
      </dsp:txBody>
      <dsp:txXfrm>
        <a:off x="0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/>
            <a:t>Labai</a:t>
          </a:r>
          <a:r>
            <a:rPr lang="en-US" sz="1800" kern="1200" dirty="0"/>
            <a:t> </a:t>
          </a:r>
          <a:r>
            <a:rPr lang="lt-LT" sz="1800" kern="1200" dirty="0"/>
            <a:t>smulkiam verslui, įdarbinančiam samdomų darbuotojų</a:t>
          </a:r>
          <a:r>
            <a:rPr lang="en-US" sz="18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- </a:t>
          </a:r>
          <a:r>
            <a:rPr lang="lt-LT" sz="1800" kern="1200" dirty="0" err="1"/>
            <a:t>Salary</a:t>
          </a:r>
          <a:r>
            <a:rPr lang="lt-LT" sz="1800" kern="1200" dirty="0"/>
            <a:t> </a:t>
          </a:r>
          <a:r>
            <a:rPr lang="lt-LT" sz="1800" kern="1200" dirty="0" err="1"/>
            <a:t>Payment</a:t>
          </a:r>
          <a:r>
            <a:rPr lang="lt-LT" sz="1800" kern="1200" dirty="0"/>
            <a:t> (Estija)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PAYE </a:t>
          </a:r>
          <a:r>
            <a:rPr lang="lt-LT" sz="1800" kern="1200" dirty="0" err="1"/>
            <a:t>system</a:t>
          </a:r>
          <a:r>
            <a:rPr lang="lt-LT" sz="1800" kern="1200" dirty="0"/>
            <a:t> (Naujoji Zelandija)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A-</a:t>
          </a:r>
          <a:r>
            <a:rPr lang="lt-LT" sz="1800" kern="1200" dirty="0" err="1"/>
            <a:t>ordningen</a:t>
          </a:r>
          <a:r>
            <a:rPr lang="lt-LT" sz="1800" kern="1200" dirty="0"/>
            <a:t> (Norvegija)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</a:t>
          </a:r>
          <a:r>
            <a:rPr lang="lt-LT" sz="1800" kern="1200" dirty="0" err="1"/>
            <a:t>EasySME</a:t>
          </a:r>
          <a:r>
            <a:rPr lang="lt-LT" sz="1800" kern="1200" dirty="0"/>
            <a:t> koncepcija (Danija)</a:t>
          </a:r>
          <a:endParaRPr lang="en-US" sz="1800" kern="1200" dirty="0"/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0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El. paslauga skirta asmenims, taikantiems </a:t>
          </a:r>
          <a:r>
            <a:rPr lang="en-US" sz="1800" kern="1200" dirty="0"/>
            <a:t>30% </a:t>
          </a:r>
          <a:r>
            <a:rPr lang="en-US" sz="1800" kern="1200" dirty="0" err="1"/>
            <a:t>leid</a:t>
          </a:r>
          <a:r>
            <a:rPr lang="lt-LT" sz="1800" kern="1200" dirty="0" err="1"/>
            <a:t>žiamų</a:t>
          </a:r>
          <a:r>
            <a:rPr lang="lt-LT" sz="1800" kern="1200" dirty="0"/>
            <a:t> atskaitymų taisyklę.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Paslauga nėra skirta tiems, kurie išlaidas apskaito pagal faktą.</a:t>
          </a:r>
          <a:endParaRPr lang="en-US" sz="1800" kern="1200" dirty="0"/>
        </a:p>
      </dsp:txBody>
      <dsp:txXfrm>
        <a:off x="0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El. paslauga pritaikoma visiems </a:t>
          </a:r>
          <a:r>
            <a:rPr lang="lt-LT" sz="1800" kern="1200" dirty="0" err="1"/>
            <a:t>ind</a:t>
          </a:r>
          <a:r>
            <a:rPr lang="lt-LT" sz="1800" kern="1200" dirty="0"/>
            <a:t>. veiklą pagal pažymą vykdantiems asmenims (išskyrus PVM mokėtojus):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</a:t>
          </a:r>
          <a:r>
            <a:rPr lang="en-US" sz="1800" kern="1200" dirty="0"/>
            <a:t>s</a:t>
          </a:r>
          <a:r>
            <a:rPr lang="lt-LT" sz="1800" kern="1200" dirty="0" err="1"/>
            <a:t>ukurta</a:t>
          </a:r>
          <a:r>
            <a:rPr lang="lt-LT" sz="1800" kern="1200" dirty="0"/>
            <a:t> galimybė IV bankinę sąskaitą integruoti su IV apskaitos programomis (</a:t>
          </a:r>
          <a:r>
            <a:rPr lang="lt-LT" sz="1800" kern="1200" dirty="0" err="1"/>
            <a:t>i.APS</a:t>
          </a:r>
          <a:r>
            <a:rPr lang="lt-LT" sz="1800" kern="1200" dirty="0"/>
            <a:t>, </a:t>
          </a:r>
          <a:r>
            <a:rPr lang="lt-LT" sz="1800" kern="1200" dirty="0" err="1"/>
            <a:t>Cflow</a:t>
          </a:r>
          <a:r>
            <a:rPr lang="lt-LT" sz="1800" kern="1200" dirty="0"/>
            <a:t>, </a:t>
          </a:r>
          <a:r>
            <a:rPr lang="en-US" sz="1800" kern="1200" dirty="0"/>
            <a:t>b1, </a:t>
          </a:r>
          <a:r>
            <a:rPr lang="lt-LT" sz="1800" kern="1200" dirty="0"/>
            <a:t>sąskaita</a:t>
          </a:r>
          <a:r>
            <a:rPr lang="en-US" sz="1800" kern="1200" dirty="0"/>
            <a:t>123</a:t>
          </a:r>
          <a:r>
            <a:rPr lang="lt-LT" sz="1800" kern="1200" dirty="0"/>
            <a:t>, kt.</a:t>
          </a:r>
          <a:r>
            <a:rPr lang="en-US" sz="1800" kern="1200" dirty="0"/>
            <a:t>)</a:t>
          </a:r>
          <a:r>
            <a:rPr lang="lt-LT" sz="1800" kern="1200" dirty="0"/>
            <a:t>, per kurias galima apskaityti leidžiamus atskaitymus</a:t>
          </a:r>
          <a:r>
            <a:rPr lang="en-US" sz="1800" kern="1200" dirty="0"/>
            <a:t>.</a:t>
          </a:r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0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 err="1"/>
            <a:t>Taikiant</a:t>
          </a:r>
          <a:r>
            <a:rPr lang="lt-LT" sz="1800" kern="1200" dirty="0"/>
            <a:t> </a:t>
          </a:r>
          <a:r>
            <a:rPr lang="en-US" sz="1800" kern="1200" dirty="0"/>
            <a:t>30% </a:t>
          </a:r>
          <a:r>
            <a:rPr lang="en-US" sz="1800" kern="1200" dirty="0" err="1"/>
            <a:t>leid</a:t>
          </a:r>
          <a:r>
            <a:rPr lang="lt-LT" sz="1800" kern="1200" dirty="0" err="1"/>
            <a:t>žiamus</a:t>
          </a:r>
          <a:r>
            <a:rPr lang="lt-LT" sz="1800" kern="1200" dirty="0"/>
            <a:t> atskaitymus: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~52 152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800" kern="1200" dirty="0"/>
        </a:p>
      </dsp:txBody>
      <dsp:txXfrm>
        <a:off x="0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Leidžiant atskaityti faktinius atskaitymus</a:t>
          </a:r>
          <a:r>
            <a:rPr lang="en-US" sz="18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/>
            <a:t>100 000 – 120 000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1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Pliusai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</a:t>
          </a:r>
          <a:r>
            <a:rPr lang="en-US" sz="1600" kern="1200" dirty="0" err="1"/>
            <a:t>Apskaita</a:t>
          </a:r>
          <a:r>
            <a:rPr lang="en-US" sz="1600" kern="1200" dirty="0"/>
            <a:t> </a:t>
          </a:r>
          <a:r>
            <a:rPr lang="en-US" sz="1600" kern="1200" dirty="0" err="1"/>
            <a:t>pilnai</a:t>
          </a:r>
          <a:r>
            <a:rPr lang="en-US" sz="1600" kern="1200" dirty="0"/>
            <a:t> </a:t>
          </a:r>
          <a:r>
            <a:rPr lang="en-US" sz="1600" kern="1200" dirty="0" err="1"/>
            <a:t>automatizuota</a:t>
          </a:r>
          <a:endParaRPr lang="en-US" sz="16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</a:t>
          </a:r>
          <a:r>
            <a:rPr lang="lt-LT" sz="1600" kern="1200" dirty="0"/>
            <a:t>Apskaita vykdoma realiu laiku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Galimybė mokesčius nuskaičiuoti kas mėnesį - Mažiau rankinio darbo, mažiau klaidų, mažiau vietos sukčiavimui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Mažėja atsiskaitymų grynaisiais pinigais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- Mažiau šešėlio dalinimosi ekonomikos </a:t>
          </a:r>
          <a:r>
            <a:rPr lang="lt-LT" sz="1600" kern="1200" dirty="0" err="1"/>
            <a:t>platfor</a:t>
          </a:r>
          <a:r>
            <a:rPr lang="lt-LT" sz="1600" kern="1200" dirty="0"/>
            <a:t>.</a:t>
          </a:r>
          <a:endParaRPr lang="lt-LT" sz="1800" kern="1200" dirty="0"/>
        </a:p>
      </dsp:txBody>
      <dsp:txXfrm>
        <a:off x="1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/>
            <a:t>Minusai</a:t>
          </a:r>
          <a:r>
            <a:rPr lang="en-US" sz="18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- B</a:t>
          </a:r>
          <a:r>
            <a:rPr lang="lt-LT" sz="1800" kern="1200" dirty="0" err="1"/>
            <a:t>ūtinas</a:t>
          </a:r>
          <a:r>
            <a:rPr lang="lt-LT" sz="1800" kern="1200" dirty="0"/>
            <a:t> bankų įsitraukimas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Bankai turėtų sutikti pagrindines paslaugas teikti nemokamai arba už mažus įkainius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Reikalingi reikšmingi teisės aktų pakeitimai paprastinant apskaitą individualią veiklą vykdantiems asmenims</a:t>
          </a:r>
          <a:endParaRPr lang="en-US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1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Pliusai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lt-LT" sz="1800" kern="1200" dirty="0"/>
            <a:t>Automatizuotas mokesčių nuskaitymas, nebereikia daryti atskirų bankinių pavedimų;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</a:t>
          </a:r>
          <a:r>
            <a:rPr lang="en-US" sz="1800" kern="1200" dirty="0" err="1"/>
            <a:t>Paprasta</a:t>
          </a:r>
          <a:r>
            <a:rPr lang="lt-LT" sz="1800" kern="1200" dirty="0"/>
            <a:t> ir pigu</a:t>
          </a:r>
          <a:r>
            <a:rPr lang="en-US" sz="1800" kern="1200" dirty="0"/>
            <a:t> </a:t>
          </a:r>
          <a:r>
            <a:rPr lang="lt-LT" sz="1800" kern="1200" dirty="0"/>
            <a:t>įgyvendinti;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Nereikia bankų įsitraukimo.</a:t>
          </a:r>
        </a:p>
      </dsp:txBody>
      <dsp:txXfrm>
        <a:off x="1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/>
            <a:t>Minusai</a:t>
          </a:r>
          <a:r>
            <a:rPr lang="en-US" sz="18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- </a:t>
          </a:r>
          <a:r>
            <a:rPr lang="lt-LT" sz="1800" kern="1200" dirty="0"/>
            <a:t>Administracinė našta mokesčių mokėtojui sumažinama minimaliai;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Apskaita išlieka tokia pati, jokių palengvinimų;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Jokios įtakos šešėliui.</a:t>
          </a:r>
          <a:endParaRPr lang="en-US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1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Pliusai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Bus </a:t>
          </a:r>
          <a:r>
            <a:rPr lang="en-US" sz="1800" kern="1200" dirty="0" err="1"/>
            <a:t>i</a:t>
          </a:r>
          <a:r>
            <a:rPr lang="lt-LT" sz="1800" kern="1200" dirty="0" err="1"/>
            <a:t>šnaudojama</a:t>
          </a:r>
          <a:r>
            <a:rPr lang="lt-LT" sz="1800" kern="1200" dirty="0"/>
            <a:t> jau sukurta </a:t>
          </a:r>
          <a:r>
            <a:rPr lang="lt-LT" sz="1800" kern="1200" dirty="0" err="1"/>
            <a:t>i.APS</a:t>
          </a:r>
          <a:r>
            <a:rPr lang="lt-LT" sz="1800" kern="1200" dirty="0"/>
            <a:t> infrastruktūra;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Išaugs apskaitos automatizacijos laipsnis;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Kuriama palanki </a:t>
          </a:r>
          <a:r>
            <a:rPr lang="lt-LT" sz="1800" kern="1200" dirty="0" err="1"/>
            <a:t>eko</a:t>
          </a:r>
          <a:r>
            <a:rPr lang="lt-LT" sz="1800" kern="1200" dirty="0"/>
            <a:t>-sistema privatiems el. apskaitos sprendimams kurtis</a:t>
          </a:r>
        </a:p>
      </dsp:txBody>
      <dsp:txXfrm>
        <a:off x="1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25572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err="1"/>
            <a:t>Minusai</a:t>
          </a:r>
          <a:r>
            <a:rPr lang="en-US" sz="16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- </a:t>
          </a:r>
          <a:r>
            <a:rPr lang="lt-LT" sz="1600" kern="1200" dirty="0"/>
            <a:t>Bus būtina nuolatos atnaujinti ir tobulinti </a:t>
          </a:r>
          <a:r>
            <a:rPr lang="lt-LT" sz="1600" kern="1200" dirty="0" err="1"/>
            <a:t>i.APS</a:t>
          </a:r>
          <a:r>
            <a:rPr lang="lt-LT" sz="1600" kern="1200" dirty="0"/>
            <a:t>. VMI neturi tam kompetencijų ir išteklių;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kern="1200" dirty="0"/>
            <a:t>- Licencijavimo sistemos sukūrimas – brangu ir sudėtinga. Reikės pakankamų išteklių tam, kad licencijavimas nestrigtų (pvz.: kasų licencijų dabar tenka laukti ir po metus ar daugiau)</a:t>
          </a:r>
          <a:endParaRPr lang="en-US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5225572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FD3E-37EA-4D59-BCEE-872EA8D5459E}">
      <dsp:nvSpPr>
        <dsp:cNvPr id="0" name=""/>
        <dsp:cNvSpPr/>
      </dsp:nvSpPr>
      <dsp:spPr>
        <a:xfrm>
          <a:off x="1" y="0"/>
          <a:ext cx="4862036" cy="3945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Pliusai</a:t>
          </a:r>
          <a:r>
            <a:rPr lang="en-US" sz="1800" kern="1200" dirty="0"/>
            <a:t>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lt-LT" sz="1800" kern="1200" dirty="0"/>
            <a:t>Automatizuotas mokesčių nuskaitymas, nebereikia daryti atskirų bankinių pavedimų;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</a:t>
          </a:r>
          <a:r>
            <a:rPr lang="en-US" sz="1800" kern="1200" dirty="0" err="1"/>
            <a:t>Paprasta</a:t>
          </a:r>
          <a:r>
            <a:rPr lang="lt-LT" sz="1800" kern="1200" dirty="0"/>
            <a:t> ir pigu</a:t>
          </a:r>
          <a:r>
            <a:rPr lang="en-US" sz="1800" kern="1200" dirty="0"/>
            <a:t> </a:t>
          </a:r>
          <a:r>
            <a:rPr lang="lt-LT" sz="1800" kern="1200" dirty="0"/>
            <a:t>įgyvendinti;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- Nereikia bankų įsitraukimo.</a:t>
          </a:r>
        </a:p>
      </dsp:txBody>
      <dsp:txXfrm>
        <a:off x="1" y="1578332"/>
        <a:ext cx="4862036" cy="2367498"/>
      </dsp:txXfrm>
    </dsp:sp>
    <dsp:sp modelId="{456DF818-27DB-481A-9C46-4B09B11A0CF1}">
      <dsp:nvSpPr>
        <dsp:cNvPr id="0" name=""/>
        <dsp:cNvSpPr/>
      </dsp:nvSpPr>
      <dsp:spPr>
        <a:xfrm>
          <a:off x="17578" y="173285"/>
          <a:ext cx="4833204" cy="1231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01</a:t>
          </a:r>
          <a:endParaRPr lang="en-US" sz="5300" kern="1200" dirty="0"/>
        </a:p>
      </dsp:txBody>
      <dsp:txXfrm>
        <a:off x="17578" y="173285"/>
        <a:ext cx="4833204" cy="1231762"/>
      </dsp:txXfrm>
    </dsp:sp>
    <dsp:sp modelId="{1303EB7C-E428-47FC-9902-479E48DCCE9C}">
      <dsp:nvSpPr>
        <dsp:cNvPr id="0" name=""/>
        <dsp:cNvSpPr/>
      </dsp:nvSpPr>
      <dsp:spPr>
        <a:xfrm>
          <a:off x="5254161" y="0"/>
          <a:ext cx="4862036" cy="39458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0" rIns="48026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/>
            <a:t>Minusai</a:t>
          </a:r>
          <a:r>
            <a:rPr lang="en-US" sz="180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- </a:t>
          </a:r>
          <a:r>
            <a:rPr lang="lt-LT" sz="1800" kern="1200" dirty="0"/>
            <a:t>Administracinė našta mokesčių mokėtojui sumažinama minimaliai;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/>
            <a:t>- Jokios įtakos šešėliui.</a:t>
          </a:r>
          <a:endParaRPr lang="en-US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5254161" y="1578332"/>
        <a:ext cx="4862036" cy="2367498"/>
      </dsp:txXfrm>
    </dsp:sp>
    <dsp:sp modelId="{1263B853-806C-46EC-B57E-249267015E53}">
      <dsp:nvSpPr>
        <dsp:cNvPr id="0" name=""/>
        <dsp:cNvSpPr/>
      </dsp:nvSpPr>
      <dsp:spPr>
        <a:xfrm>
          <a:off x="5254161" y="247735"/>
          <a:ext cx="4862036" cy="10828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261" tIns="165100" rIns="480261" bIns="16510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02</a:t>
          </a:r>
          <a:endParaRPr lang="en-US" sz="5300" kern="1200" dirty="0"/>
        </a:p>
      </dsp:txBody>
      <dsp:txXfrm>
        <a:off x="5254161" y="247735"/>
        <a:ext cx="4862036" cy="108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1F2E-5450-4491-9225-48284CA87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3374B-FA13-4E0C-9360-423DF9C8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43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9F9E-D6D8-4358-8B11-DE7865AEB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5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baseline="0" dirty="0"/>
              <a:t>I</a:t>
            </a:r>
            <a:r>
              <a:rPr lang="lt-LT" baseline="0" dirty="0"/>
              <a:t>š </a:t>
            </a:r>
            <a:r>
              <a:rPr lang="en-US" baseline="0" dirty="0"/>
              <a:t>250 </a:t>
            </a:r>
            <a:r>
              <a:rPr lang="en-US" baseline="0" dirty="0" err="1"/>
              <a:t>apklaust</a:t>
            </a:r>
            <a:r>
              <a:rPr lang="lt-LT" baseline="0" dirty="0"/>
              <a:t>ų asmenų</a:t>
            </a:r>
            <a:r>
              <a:rPr lang="en-US" baseline="0" dirty="0"/>
              <a:t> (</a:t>
            </a:r>
            <a:r>
              <a:rPr lang="lt-LT" baseline="0" dirty="0"/>
              <a:t>į imtį neįtraukiant tų asmenų, kurie buvo apklausti </a:t>
            </a:r>
            <a:r>
              <a:rPr lang="lt-LT" baseline="0" dirty="0" err="1"/>
              <a:t>i.APS</a:t>
            </a:r>
            <a:r>
              <a:rPr lang="lt-LT" baseline="0" dirty="0"/>
              <a:t> posistemyje), </a:t>
            </a:r>
            <a:r>
              <a:rPr lang="en-US" baseline="0" dirty="0"/>
              <a:t>40 respondent</a:t>
            </a:r>
            <a:r>
              <a:rPr lang="lt-LT" baseline="0" dirty="0"/>
              <a:t>ų (</a:t>
            </a:r>
            <a:r>
              <a:rPr lang="en-US" baseline="0" dirty="0"/>
              <a:t>16%) </a:t>
            </a:r>
            <a:r>
              <a:rPr lang="lt-LT" baseline="0" dirty="0"/>
              <a:t>arba naudojasi </a:t>
            </a:r>
            <a:r>
              <a:rPr lang="lt-LT" baseline="0" dirty="0" err="1"/>
              <a:t>i.APS</a:t>
            </a:r>
            <a:r>
              <a:rPr lang="lt-LT" baseline="0" dirty="0"/>
              <a:t>, arba planuoja išmėginti šią programą ateityje</a:t>
            </a:r>
            <a:r>
              <a:rPr lang="en-US" baseline="0" dirty="0"/>
              <a:t>.</a:t>
            </a:r>
            <a:endParaRPr lang="en-GB" dirty="0"/>
          </a:p>
          <a:p>
            <a:r>
              <a:rPr lang="lt-LT" dirty="0" err="1"/>
              <a:t>i.APS</a:t>
            </a:r>
            <a:r>
              <a:rPr lang="lt-LT" dirty="0"/>
              <a:t> funkcionalumą buvo išbandę</a:t>
            </a:r>
            <a:r>
              <a:rPr lang="lt-LT" baseline="0" dirty="0"/>
              <a:t> </a:t>
            </a:r>
            <a:r>
              <a:rPr lang="en-US" baseline="0" dirty="0"/>
              <a:t>53 (21%) </a:t>
            </a:r>
            <a:r>
              <a:rPr lang="lt-LT" baseline="0" dirty="0"/>
              <a:t>apklaustų savarankiškai dirbančių asmenų</a:t>
            </a:r>
            <a:r>
              <a:rPr lang="en-US" baseline="0" dirty="0"/>
              <a:t>. </a:t>
            </a:r>
            <a:r>
              <a:rPr lang="lt-LT" baseline="0" dirty="0"/>
              <a:t>Iš jų </a:t>
            </a:r>
            <a:r>
              <a:rPr lang="lt-LT" baseline="0" dirty="0" err="1"/>
              <a:t>i.APS</a:t>
            </a:r>
            <a:r>
              <a:rPr lang="lt-LT" baseline="0" dirty="0"/>
              <a:t> programa nusprendė toliau naudotis </a:t>
            </a:r>
            <a:r>
              <a:rPr lang="en-US" baseline="0" dirty="0"/>
              <a:t>25 (47%) </a:t>
            </a:r>
            <a:r>
              <a:rPr lang="en-US" baseline="0" dirty="0" err="1"/>
              <a:t>asmenys</a:t>
            </a:r>
            <a:r>
              <a:rPr lang="en-US" baseline="0" dirty="0"/>
              <a:t>. Tarp </a:t>
            </a:r>
            <a:r>
              <a:rPr lang="en-US" baseline="0" dirty="0" err="1"/>
              <a:t>i.APS</a:t>
            </a:r>
            <a:r>
              <a:rPr lang="en-US" baseline="0" dirty="0"/>
              <a:t> </a:t>
            </a:r>
            <a:r>
              <a:rPr lang="en-US" baseline="0" dirty="0" err="1"/>
              <a:t>programos</a:t>
            </a:r>
            <a:r>
              <a:rPr lang="en-US" baseline="0" dirty="0"/>
              <a:t> </a:t>
            </a:r>
            <a:r>
              <a:rPr lang="en-US" baseline="0" dirty="0" err="1"/>
              <a:t>nei</a:t>
            </a:r>
            <a:r>
              <a:rPr lang="lt-LT" baseline="0" dirty="0" err="1"/>
              <a:t>šbandžiusių</a:t>
            </a:r>
            <a:r>
              <a:rPr lang="lt-LT" baseline="0" dirty="0"/>
              <a:t> respondentų, tik </a:t>
            </a:r>
            <a:r>
              <a:rPr lang="en-US" baseline="0"/>
              <a:t>15 (7,6%) </a:t>
            </a:r>
            <a:r>
              <a:rPr lang="en-US" baseline="0" dirty="0" err="1"/>
              <a:t>asmen</a:t>
            </a:r>
            <a:r>
              <a:rPr lang="lt-LT" baseline="0" dirty="0"/>
              <a:t>ų buvo apsisprendę </a:t>
            </a:r>
            <a:r>
              <a:rPr lang="lt-LT" baseline="0" dirty="0" err="1"/>
              <a:t>i.APS</a:t>
            </a:r>
            <a:r>
              <a:rPr lang="lt-LT" baseline="0" dirty="0"/>
              <a:t> išmėginti ateityje.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9F9E-D6D8-4358-8B11-DE7865AEB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0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9F9E-D6D8-4358-8B11-DE7865AEB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63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aseline="0" noProof="0" dirty="0"/>
              <a:t>Vertinimo skalės interpretavimas:</a:t>
            </a:r>
          </a:p>
          <a:p>
            <a:r>
              <a:rPr lang="lt-LT" noProof="0" dirty="0"/>
              <a:t>1-2.5 – blogai</a:t>
            </a:r>
          </a:p>
          <a:p>
            <a:r>
              <a:rPr lang="lt-LT" noProof="0" dirty="0"/>
              <a:t>2.5-3.5 vidutiniškai</a:t>
            </a:r>
          </a:p>
          <a:p>
            <a:r>
              <a:rPr lang="lt-LT" noProof="0" dirty="0"/>
              <a:t>3.5-4 – patenkinamai</a:t>
            </a:r>
          </a:p>
          <a:p>
            <a:r>
              <a:rPr lang="lt-LT" noProof="0" dirty="0"/>
              <a:t>4-5</a:t>
            </a:r>
            <a:r>
              <a:rPr lang="lt-LT" baseline="0" noProof="0" dirty="0"/>
              <a:t> - gerai</a:t>
            </a:r>
            <a:endParaRPr lang="lt-LT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lt-L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2550F-360E-4922-AF12-803D969C2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1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Nagrinėjami mokesčiai – GPM, PSD,</a:t>
            </a:r>
            <a:r>
              <a:rPr lang="lt-LT" baseline="0" dirty="0"/>
              <a:t> VSD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8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Nagrinėjami mokesčiai – GPM, PSD,</a:t>
            </a:r>
            <a:r>
              <a:rPr lang="lt-LT" baseline="0" dirty="0"/>
              <a:t> VSD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27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Administracinė našta sumažės: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Nebereikia išrašinėti sąskaitų faktūrų/čekis kiekvienam sandoriui;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Nebereikia vesti pajamų-išlaidų žurnalo;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PSD, VSD ir GPM mokesčiai apskaičiuojami ir apmokami automatiškai.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PSD</a:t>
            </a:r>
            <a:r>
              <a:rPr lang="lt-LT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ir VSD </a:t>
            </a:r>
            <a:r>
              <a:rPr lang="en-US" sz="1100" dirty="0" err="1">
                <a:solidFill>
                  <a:srgbClr val="FF0000"/>
                </a:solidFill>
              </a:rPr>
              <a:t>Papildomai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reikalinga</a:t>
            </a:r>
            <a:r>
              <a:rPr lang="en-US" sz="1100" dirty="0">
                <a:solidFill>
                  <a:srgbClr val="FF0000"/>
                </a:solidFill>
              </a:rPr>
              <a:t> info (</a:t>
            </a:r>
            <a:r>
              <a:rPr lang="en-US" sz="1100" dirty="0" err="1">
                <a:solidFill>
                  <a:srgbClr val="FF0000"/>
                </a:solidFill>
              </a:rPr>
              <a:t>dalis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gaunama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automati</a:t>
            </a:r>
            <a:r>
              <a:rPr lang="lt-LT" sz="1100" dirty="0" err="1">
                <a:solidFill>
                  <a:srgbClr val="FF0000"/>
                </a:solidFill>
              </a:rPr>
              <a:t>škai</a:t>
            </a:r>
            <a:r>
              <a:rPr lang="lt-LT" sz="1100" dirty="0">
                <a:solidFill>
                  <a:srgbClr val="FF0000"/>
                </a:solidFill>
              </a:rPr>
              <a:t> iš VMI ir Sodros sistemų, dalį – nurodo naudotojas)</a:t>
            </a:r>
            <a:r>
              <a:rPr lang="en-US" sz="1100" dirty="0">
                <a:solidFill>
                  <a:srgbClr val="FF0000"/>
                </a:solidFill>
              </a:rPr>
              <a:t>: VL? </a:t>
            </a:r>
            <a:r>
              <a:rPr lang="en-US" sz="1100" dirty="0" err="1">
                <a:solidFill>
                  <a:srgbClr val="FF0000"/>
                </a:solidFill>
              </a:rPr>
              <a:t>Laikotarpis</a:t>
            </a:r>
            <a:r>
              <a:rPr lang="en-US" sz="1100" dirty="0">
                <a:solidFill>
                  <a:srgbClr val="FF0000"/>
                </a:solidFill>
              </a:rPr>
              <a:t>? </a:t>
            </a:r>
            <a:r>
              <a:rPr lang="lt-LT" sz="1100" dirty="0">
                <a:solidFill>
                  <a:srgbClr val="FF0000"/>
                </a:solidFill>
              </a:rPr>
              <a:t>Kaupia papildomai pensijai?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lt-LT" sz="1100" dirty="0">
                <a:solidFill>
                  <a:srgbClr val="FF0000"/>
                </a:solidFill>
              </a:rPr>
              <a:t>Gauna pensiją?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lt-LT" sz="1100" dirty="0">
                <a:solidFill>
                  <a:srgbClr val="FF0000"/>
                </a:solidFill>
              </a:rPr>
              <a:t>Ar draustas?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lt-LT" sz="1100" dirty="0">
                <a:solidFill>
                  <a:srgbClr val="FF0000"/>
                </a:solidFill>
              </a:rPr>
              <a:t>Teisė nemokėti </a:t>
            </a:r>
            <a:r>
              <a:rPr lang="lt-LT" sz="1100" dirty="0" err="1">
                <a:solidFill>
                  <a:srgbClr val="FF0000"/>
                </a:solidFill>
              </a:rPr>
              <a:t>soc</a:t>
            </a:r>
            <a:r>
              <a:rPr lang="lt-LT" sz="1100" dirty="0">
                <a:solidFill>
                  <a:srgbClr val="FF0000"/>
                </a:solidFill>
              </a:rPr>
              <a:t>. </a:t>
            </a:r>
            <a:r>
              <a:rPr lang="en-US" sz="1100" dirty="0">
                <a:solidFill>
                  <a:srgbClr val="FF0000"/>
                </a:solidFill>
              </a:rPr>
              <a:t>d</a:t>
            </a:r>
            <a:r>
              <a:rPr lang="lt-LT" sz="1100" dirty="0">
                <a:solidFill>
                  <a:srgbClr val="FF0000"/>
                </a:solidFill>
              </a:rPr>
              <a:t>raudimo įmokų</a:t>
            </a:r>
            <a:r>
              <a:rPr lang="en-US" sz="1100" dirty="0">
                <a:solidFill>
                  <a:srgbClr val="FF0000"/>
                </a:solidFill>
              </a:rPr>
              <a:t>?</a:t>
            </a:r>
            <a:endParaRPr lang="lt-LT" sz="11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100" dirty="0">
              <a:solidFill>
                <a:srgbClr val="5C5C5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solidFill>
                  <a:srgbClr val="5C5C5C"/>
                </a:solidFill>
              </a:rPr>
              <a:t>Pajamos</a:t>
            </a:r>
            <a:r>
              <a:rPr lang="en-US" sz="1100" dirty="0">
                <a:solidFill>
                  <a:srgbClr val="5C5C5C"/>
                </a:solidFill>
              </a:rPr>
              <a:t> </a:t>
            </a:r>
            <a:r>
              <a:rPr lang="en-US" sz="1100" dirty="0" err="1">
                <a:solidFill>
                  <a:srgbClr val="5C5C5C"/>
                </a:solidFill>
              </a:rPr>
              <a:t>i</a:t>
            </a:r>
            <a:r>
              <a:rPr lang="lt-LT" sz="1100" dirty="0">
                <a:solidFill>
                  <a:srgbClr val="5C5C5C"/>
                </a:solidFill>
              </a:rPr>
              <a:t>š užsienio?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Paziuret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statistika, kas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taike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30%.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XXXXX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i.aps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db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turi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integracija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sodra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vmi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pateikia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duomenis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sodra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suskaiciuoja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duomenis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XXXX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46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64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1201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50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Socialinio</a:t>
            </a:r>
            <a:r>
              <a:rPr lang="en-US" dirty="0"/>
              <a:t> </a:t>
            </a:r>
            <a:r>
              <a:rPr lang="en-US" dirty="0" err="1"/>
              <a:t>draudimo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pajamu</a:t>
            </a:r>
            <a:r>
              <a:rPr lang="en-US" baseline="0" dirty="0"/>
              <a:t> </a:t>
            </a:r>
            <a:r>
              <a:rPr lang="en-US" baseline="0" dirty="0" err="1"/>
              <a:t>mokesciai</a:t>
            </a:r>
            <a:endParaRPr lang="en-US" baseline="0" dirty="0"/>
          </a:p>
          <a:p>
            <a:r>
              <a:rPr lang="en-US" baseline="0" dirty="0"/>
              <a:t>2019K4 u</a:t>
            </a:r>
            <a:r>
              <a:rPr lang="lt-LT" baseline="0" dirty="0" err="1"/>
              <a:t>žimtųjų</a:t>
            </a:r>
            <a:r>
              <a:rPr lang="lt-LT" baseline="0" dirty="0"/>
              <a:t> – </a:t>
            </a:r>
            <a:r>
              <a:rPr lang="en-US" baseline="0" dirty="0"/>
              <a:t>1 386 400 (</a:t>
            </a:r>
            <a:r>
              <a:rPr lang="en-US" baseline="0" dirty="0" err="1"/>
              <a:t>Statistikos</a:t>
            </a:r>
            <a:r>
              <a:rPr lang="en-US" baseline="0" dirty="0"/>
              <a:t> dep. </a:t>
            </a:r>
            <a:r>
              <a:rPr lang="en-US" baseline="0" dirty="0" err="1"/>
              <a:t>Duomenimis</a:t>
            </a:r>
            <a:r>
              <a:rPr lang="en-US" baseline="0" dirty="0"/>
              <a:t>)</a:t>
            </a:r>
            <a:endParaRPr lang="lt-LT" baseline="0" dirty="0"/>
          </a:p>
          <a:p>
            <a:endParaRPr lang="lt-LT" baseline="0" dirty="0"/>
          </a:p>
          <a:p>
            <a:r>
              <a:rPr lang="lt-LT" baseline="0" dirty="0"/>
              <a:t>Smulki įmonė – apibrėžimas pateikiamas „Smulkaus ir vidutinio verslo plėtros įstatyme“</a:t>
            </a:r>
          </a:p>
        </p:txBody>
      </p:sp>
    </p:spTree>
    <p:extLst>
      <p:ext uri="{BB962C8B-B14F-4D97-AF65-F5344CB8AC3E}">
        <p14:creationId xmlns:p14="http://schemas.microsoft.com/office/powerpoint/2010/main" val="128832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Nagrinėjami mokesčiai – GPM, PSD,</a:t>
            </a:r>
            <a:r>
              <a:rPr lang="lt-LT" baseline="0" dirty="0"/>
              <a:t> VSD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* - </a:t>
            </a:r>
            <a:r>
              <a:rPr lang="en-US" dirty="0" err="1"/>
              <a:t>verslo</a:t>
            </a:r>
            <a:r>
              <a:rPr lang="en-US" dirty="0"/>
              <a:t> </a:t>
            </a:r>
            <a:r>
              <a:rPr lang="en-US" dirty="0" err="1"/>
              <a:t>liudijimas</a:t>
            </a:r>
            <a:r>
              <a:rPr lang="en-US" dirty="0"/>
              <a:t> </a:t>
            </a:r>
            <a:r>
              <a:rPr lang="en-US" dirty="0" err="1"/>
              <a:t>plius</a:t>
            </a:r>
            <a:r>
              <a:rPr lang="en-US" dirty="0"/>
              <a:t> IV </a:t>
            </a:r>
            <a:r>
              <a:rPr lang="en-US" dirty="0" err="1"/>
              <a:t>pagal</a:t>
            </a:r>
            <a:r>
              <a:rPr lang="en-US" dirty="0"/>
              <a:t> pa</a:t>
            </a:r>
            <a:r>
              <a:rPr lang="lt-LT" dirty="0"/>
              <a:t>žymą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063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98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81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66910" y="4632960"/>
            <a:ext cx="5335269" cy="4389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18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Nagrinėjami mokesčiai – GPM, PSD,</a:t>
            </a:r>
            <a:r>
              <a:rPr lang="lt-LT" baseline="0" dirty="0"/>
              <a:t> VSD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29F9E-D6D8-4358-8B11-DE7865AEB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7C05-1D23-4E0A-8B3A-CE314748F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CA34C-68C7-47B4-9FAE-FC6C57D55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A47F-DF4B-41C0-89F1-B5C37BFD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765E-C8E9-47F3-90E9-ABF0B509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368-FE12-4430-B69E-452F866E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EC67-B17A-4C82-B720-5CB38849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3DA5-D7A6-4580-90B1-582AD4E3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4799-A482-423C-9CDE-EBC80FCE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8B15F-8C47-4A84-9AF9-540810B4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0237-79D8-485A-AC0E-2423BFDF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0C79E-1F7C-4A8C-BC88-5950C43C0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23A75-42FE-42C2-86AD-C751F84ED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F896-CACC-40BF-99CD-766CC958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648C-90B1-4141-B52A-D0110B11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8E9C0-8E03-4E5D-AB3D-2FA74381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09600" y="207505"/>
            <a:ext cx="10972800" cy="13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9600" y="1730373"/>
            <a:ext cx="10972800" cy="483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409061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59437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35" hasCustomPrompt="1"/>
          </p:nvPr>
        </p:nvSpPr>
        <p:spPr>
          <a:xfrm>
            <a:off x="6444032" y="1569753"/>
            <a:ext cx="5317067" cy="408781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Tx/>
              <a:buNone/>
              <a:tabLst/>
              <a:defRPr sz="2133" b="1" baseline="0">
                <a:latin typeface="+mn-lt"/>
              </a:defRPr>
            </a:lvl1pPr>
            <a:lvl2pPr marL="355591" indent="-355591">
              <a:spcBef>
                <a:spcPts val="800"/>
              </a:spcBef>
              <a:spcAft>
                <a:spcPts val="533"/>
              </a:spcAft>
              <a:buFont typeface="Wingdings" panose="05000000000000000000" pitchFamily="2" charset="2"/>
              <a:buChar char="§"/>
              <a:defRPr sz="1600" b="0">
                <a:latin typeface="+mn-lt"/>
              </a:defRPr>
            </a:lvl2pPr>
            <a:lvl3pPr marL="723882" indent="0">
              <a:spcBef>
                <a:spcPts val="533"/>
              </a:spcBef>
              <a:spcAft>
                <a:spcPts val="0"/>
              </a:spcAft>
              <a:buFontTx/>
              <a:buNone/>
              <a:defRPr sz="1600" b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 (image size </a:t>
            </a:r>
            <a:r>
              <a:rPr lang="lt-LT"/>
              <a:t>W444 x H457</a:t>
            </a:r>
            <a:r>
              <a:rPr lang="en-US"/>
              <a:t> </a:t>
            </a:r>
            <a:r>
              <a:rPr lang="en-US" err="1"/>
              <a:t>px</a:t>
            </a:r>
            <a:r>
              <a:rPr lang="en-US"/>
              <a:t>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659209"/>
            <a:ext cx="113522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95000"/>
              </a:lnSpc>
              <a:defRPr sz="2667" b="1">
                <a:solidFill>
                  <a:schemeClr val="accent2"/>
                </a:solidFill>
              </a:defRPr>
            </a:lvl1pPr>
            <a:lvl2pPr marL="0" indent="0">
              <a:lnSpc>
                <a:spcPct val="95000"/>
              </a:lnSpc>
              <a:buNone/>
              <a:defRPr sz="2667" b="1">
                <a:solidFill>
                  <a:schemeClr val="accent2"/>
                </a:solidFill>
                <a:latin typeface="+mj-lt"/>
              </a:defRPr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1"/>
            <a:r>
              <a:rPr lang="en-US"/>
              <a:t>Slide title goes here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8517" y="6004887"/>
            <a:ext cx="3316816" cy="5028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666666"/>
                </a:solidFill>
              </a:defRPr>
            </a:lvl1pPr>
            <a:lvl2pPr marL="71998" indent="-71998">
              <a:defRPr sz="800">
                <a:solidFill>
                  <a:srgbClr val="666666"/>
                </a:solidFill>
              </a:defRPr>
            </a:lvl2pPr>
            <a:lvl3pPr marL="71998" indent="-71998">
              <a:defRPr sz="800">
                <a:solidFill>
                  <a:srgbClr val="666666"/>
                </a:solidFill>
              </a:defRPr>
            </a:lvl3pPr>
            <a:lvl4pPr marL="71998" indent="-71998">
              <a:defRPr sz="800">
                <a:solidFill>
                  <a:srgbClr val="666666"/>
                </a:solidFill>
              </a:defRPr>
            </a:lvl4pPr>
            <a:lvl5pPr>
              <a:defRPr sz="733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Source 1: type here the reference</a:t>
            </a:r>
          </a:p>
          <a:p>
            <a:pPr marL="71998" marR="0" lvl="0" indent="-7199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2: type here the reference</a:t>
            </a:r>
          </a:p>
          <a:p>
            <a:pPr marL="71998" marR="0" lvl="0" indent="-7199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3: type here the reference</a:t>
            </a:r>
          </a:p>
          <a:p>
            <a:pPr marL="71998" marR="0" lvl="0" indent="-7199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01067" y="6004887"/>
            <a:ext cx="3316816" cy="5028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666666"/>
                </a:solidFill>
              </a:defRPr>
            </a:lvl1pPr>
            <a:lvl2pPr marL="71998" indent="-71998">
              <a:defRPr sz="800">
                <a:solidFill>
                  <a:srgbClr val="666666"/>
                </a:solidFill>
              </a:defRPr>
            </a:lvl2pPr>
            <a:lvl3pPr marL="71998" indent="-71998">
              <a:defRPr sz="800">
                <a:solidFill>
                  <a:srgbClr val="666666"/>
                </a:solidFill>
              </a:defRPr>
            </a:lvl3pPr>
            <a:lvl4pPr marL="71998" indent="-71998">
              <a:defRPr sz="800">
                <a:solidFill>
                  <a:srgbClr val="666666"/>
                </a:solidFill>
              </a:defRPr>
            </a:lvl4pPr>
            <a:lvl5pPr>
              <a:defRPr sz="733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Source 1: type here the reference</a:t>
            </a:r>
          </a:p>
          <a:p>
            <a:pPr marL="71998" marR="0" lvl="0" indent="-7199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2: type here the reference</a:t>
            </a:r>
          </a:p>
          <a:p>
            <a:pPr marL="71998" marR="0" lvl="0" indent="-7199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3: type here the reference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4286" y="5951365"/>
            <a:ext cx="11383433" cy="1588"/>
          </a:xfrm>
          <a:prstGeom prst="line">
            <a:avLst/>
          </a:prstGeom>
          <a:ln w="63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414683" y="1569753"/>
            <a:ext cx="5317067" cy="4087812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Tx/>
              <a:buNone/>
              <a:tabLst/>
              <a:defRPr sz="2133" b="1" baseline="0">
                <a:latin typeface="+mn-lt"/>
              </a:defRPr>
            </a:lvl1pPr>
            <a:lvl2pPr marL="355591" indent="-355591">
              <a:spcBef>
                <a:spcPts val="800"/>
              </a:spcBef>
              <a:spcAft>
                <a:spcPts val="533"/>
              </a:spcAft>
              <a:buFont typeface="Wingdings" panose="05000000000000000000" pitchFamily="2" charset="2"/>
              <a:buChar char="§"/>
              <a:defRPr sz="1600" b="0">
                <a:latin typeface="+mn-lt"/>
              </a:defRPr>
            </a:lvl2pPr>
            <a:lvl3pPr marL="723882" indent="0">
              <a:spcBef>
                <a:spcPts val="533"/>
              </a:spcBef>
              <a:spcAft>
                <a:spcPts val="0"/>
              </a:spcAft>
              <a:buFontTx/>
              <a:buNone/>
              <a:defRPr sz="1600" b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 (image size </a:t>
            </a:r>
            <a:r>
              <a:rPr lang="lt-LT"/>
              <a:t>W444 x H457</a:t>
            </a:r>
            <a:r>
              <a:rPr lang="en-US"/>
              <a:t> </a:t>
            </a:r>
            <a:r>
              <a:rPr lang="en-US" err="1"/>
              <a:t>px</a:t>
            </a:r>
            <a:r>
              <a:rPr lang="en-US"/>
              <a:t>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84" y="6060892"/>
            <a:ext cx="328147" cy="326192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27"/>
          </p:nvPr>
        </p:nvSpPr>
        <p:spPr>
          <a:xfrm>
            <a:off x="10944597" y="6237312"/>
            <a:ext cx="528000" cy="1800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21752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 flipH="1">
            <a:off x="4250208" y="1341364"/>
            <a:ext cx="238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 flipH="1">
            <a:off x="4250097" y="1956683"/>
            <a:ext cx="213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idx="2" hasCustomPrompt="1"/>
          </p:nvPr>
        </p:nvSpPr>
        <p:spPr>
          <a:xfrm>
            <a:off x="4895700" y="1178424"/>
            <a:ext cx="81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 flipH="1">
            <a:off x="4250208" y="4117671"/>
            <a:ext cx="238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4"/>
          </p:nvPr>
        </p:nvSpPr>
        <p:spPr>
          <a:xfrm flipH="1">
            <a:off x="4250229" y="4725684"/>
            <a:ext cx="2136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5" hasCustomPrompt="1"/>
          </p:nvPr>
        </p:nvSpPr>
        <p:spPr>
          <a:xfrm>
            <a:off x="4897337" y="3791557"/>
            <a:ext cx="81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6"/>
          </p:nvPr>
        </p:nvSpPr>
        <p:spPr>
          <a:xfrm flipH="1">
            <a:off x="9127863" y="1341364"/>
            <a:ext cx="238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7"/>
          </p:nvPr>
        </p:nvSpPr>
        <p:spPr>
          <a:xfrm flipH="1">
            <a:off x="9127900" y="1956683"/>
            <a:ext cx="2386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8" hasCustomPrompt="1"/>
          </p:nvPr>
        </p:nvSpPr>
        <p:spPr>
          <a:xfrm>
            <a:off x="9602168" y="1196460"/>
            <a:ext cx="11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9"/>
          </p:nvPr>
        </p:nvSpPr>
        <p:spPr>
          <a:xfrm flipH="1">
            <a:off x="9118899" y="4115265"/>
            <a:ext cx="238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3"/>
          </p:nvPr>
        </p:nvSpPr>
        <p:spPr>
          <a:xfrm flipH="1">
            <a:off x="9118933" y="4725684"/>
            <a:ext cx="238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4" hasCustomPrompt="1"/>
          </p:nvPr>
        </p:nvSpPr>
        <p:spPr>
          <a:xfrm>
            <a:off x="9602168" y="3789520"/>
            <a:ext cx="11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15"/>
          </p:nvPr>
        </p:nvSpPr>
        <p:spPr>
          <a:xfrm rot="-5400000">
            <a:off x="-1352851" y="3003400"/>
            <a:ext cx="4876800" cy="8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15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2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CCCD-8434-4068-8AA1-BF9DEA66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5C78-1D27-4BB3-84E6-325B57A47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06B37-0A8A-40F1-A57F-4C945D71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D9F1-C613-45DE-8EC5-8664F2DF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0DF4-BA34-4F31-8132-1EF1E49E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081B-C988-4469-9728-71A58E67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B934B-5AA1-4503-90AE-0916DAF7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6082-1B71-4991-8D48-B30C3BA6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EEC9-B5D0-4DF3-A3DC-9D4E830F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2966-CF98-486A-AF83-9C93EB64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7BC9-59B3-4532-9014-CCCAB4C6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7010-CE0A-4239-9387-A0423503B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8CEA2-7777-456D-B90C-3F7553869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51BA7-404D-4FE5-B363-BC8A7CAB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66B81-73C9-4900-99BF-D0C48064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7B0AB-C0E4-43B5-95C0-DCAE6E37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CD49-3C3C-433E-9A85-D990AA89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EEF24-4A1D-4BDA-B17E-D6D28752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9D761-0214-4C8E-BBA9-48E64554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D9584-0828-41B5-9BB9-B3B596B64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4CAB5-A823-4C63-AFF5-B27866CDA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1A74C-C152-4A39-8145-E43D702D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13CD2-E1B0-4821-ABB4-0DC3A67A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DAC74-B483-4299-AB0E-8548F744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EEC2-043A-4770-8736-9EF65AC4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84220-ED35-4845-895C-2B16B613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C9351-A31B-49BA-9D7C-F30F734F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71C35-4CBF-45A4-AA24-04BB6311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3F3AF-8B91-40E4-A8FD-B39B6199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90619-067C-4CE5-8863-D30E85DE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F80E0-64D4-490B-8E83-6E4DCFDF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EAD3-8423-45E4-A5C1-2E3B384B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005A-64CD-4399-8392-ED8918C3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2520E-DE54-4E7F-94A5-93C94B7B5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AD03-7C78-46EB-9D80-F0031C19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7B92D-1B4D-44B8-87E9-ADAD753A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A1B3B-08CB-45F4-A1EF-20E3AD86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8E2E-4596-45A0-A7CD-3B7C8884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58F2C-0F0F-4A72-9E1C-8DF589316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78D6D-9FC0-4F9F-84AA-696D4434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C3771-D239-4456-8FB1-80E16902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27FE1-A81A-424B-8B90-344245CF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279BD-5A7D-4CAE-AC37-03B75C63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6DAF4-FAD0-44A7-BCD5-5F96EA4B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E9180-2604-4A7B-9A61-30BD53422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1CD8-6831-4D27-9B64-D3A1BB0B7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41C8-DE77-48D1-971A-E103D1BA5D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DB5A-E9AE-4C69-B08C-943F6B18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1B38-6735-4074-9973-414D70ADE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D9E6-B278-4F2A-8D3F-29C3AD26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429D-C701-4E84-9143-B6B1EEF367B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0568-26CB-43ED-A0C5-09F123317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inor.lt/lt/mokejimo-korteliu-skaitytuvai" TargetMode="External"/><Relationship Id="rId2" Type="http://schemas.openxmlformats.org/officeDocument/2006/relationships/hyperlink" Target="https://www.mypos.eu/l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hyperlink" Target="https://www.swedbank.lt/business/cash/cashflow/cardservice?language=LIT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shtax.com/individual-bank-accounts-for-taxes-in-polan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atteetaten.no/en/business-and-organisation/employer/the-a-melding/about-the-a-ordning/about-a-ordningen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shtax.com/individual-bank-accounts-for-taxes-in-polan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ymentsjournal.com/wp-content/uploads/2019/11/904-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r="-3546" b="14304"/>
          <a:stretch/>
        </p:blipFill>
        <p:spPr bwMode="auto">
          <a:xfrm>
            <a:off x="-72644" y="-986696"/>
            <a:ext cx="12900237" cy="665451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22732" y="1086266"/>
            <a:ext cx="11074400" cy="1528960"/>
          </a:xfrm>
          <a:prstGeom prst="roundRect">
            <a:avLst/>
          </a:prstGeom>
          <a:solidFill>
            <a:srgbClr val="050811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697" y="1190181"/>
            <a:ext cx="9666606" cy="129475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lt-LT" sz="3200" b="1" i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SUMOKĖK MOKESČIUS VIENO PIRŠTO PASPAUDIMU!</a:t>
            </a:r>
            <a:endParaRPr lang="en-US" sz="3200" b="1" i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GPM, VSD </a:t>
            </a:r>
            <a:r>
              <a:rPr lang="en-US" sz="2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PSD </a:t>
            </a:r>
            <a:r>
              <a:rPr lang="lt-LT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mokesčių surinkimo automatizavimas</a:t>
            </a:r>
          </a:p>
          <a:p>
            <a:endParaRPr lang="lt-LT" sz="213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lt-LT" sz="213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278165" y="5302209"/>
            <a:ext cx="3914273" cy="1469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dirty="0">
                <a:solidFill>
                  <a:srgbClr val="05233B"/>
                </a:solidFill>
              </a:rPr>
              <a:t>„</a:t>
            </a:r>
            <a:r>
              <a:rPr lang="en-US" sz="1600" dirty="0" err="1">
                <a:solidFill>
                  <a:srgbClr val="05233B"/>
                </a:solidFill>
              </a:rPr>
              <a:t>Kurk</a:t>
            </a:r>
            <a:r>
              <a:rPr lang="en-US" sz="1600" dirty="0">
                <a:solidFill>
                  <a:srgbClr val="05233B"/>
                </a:solidFill>
              </a:rPr>
              <a:t> </a:t>
            </a:r>
            <a:r>
              <a:rPr lang="en-US" sz="1600" dirty="0" err="1">
                <a:solidFill>
                  <a:srgbClr val="05233B"/>
                </a:solidFill>
              </a:rPr>
              <a:t>Lietuvai</a:t>
            </a:r>
            <a:r>
              <a:rPr lang="en-US" sz="1600" dirty="0">
                <a:solidFill>
                  <a:srgbClr val="05233B"/>
                </a:solidFill>
              </a:rPr>
              <a:t>”</a:t>
            </a:r>
            <a:r>
              <a:rPr lang="lt-LT" sz="1600" dirty="0">
                <a:solidFill>
                  <a:srgbClr val="05233B"/>
                </a:solidFill>
              </a:rPr>
              <a:t> programos projektų vadovė,</a:t>
            </a:r>
          </a:p>
          <a:p>
            <a:pPr algn="l"/>
            <a:r>
              <a:rPr lang="en-US" sz="1600" dirty="0" err="1">
                <a:solidFill>
                  <a:srgbClr val="05233B"/>
                </a:solidFill>
              </a:rPr>
              <a:t>Egl</a:t>
            </a:r>
            <a:r>
              <a:rPr lang="lt-LT" sz="1600" dirty="0">
                <a:solidFill>
                  <a:srgbClr val="05233B"/>
                </a:solidFill>
              </a:rPr>
              <a:t>ė Čeponytė</a:t>
            </a:r>
            <a:endParaRPr lang="lt" sz="1600" dirty="0">
              <a:solidFill>
                <a:srgbClr val="05233B"/>
              </a:solidFill>
            </a:endParaRPr>
          </a:p>
        </p:txBody>
      </p:sp>
      <p:pic>
        <p:nvPicPr>
          <p:cNvPr id="1028" name="Picture 4" descr="Kurk Lietuv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45" y="5489951"/>
            <a:ext cx="3288455" cy="13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lt-LT" sz="4000" dirty="0">
                <a:solidFill>
                  <a:srgbClr val="FFFFFF"/>
                </a:solidFill>
              </a:rPr>
              <a:t>Sprendimai – užsienio praktika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863530"/>
              </p:ext>
            </p:extLst>
          </p:nvPr>
        </p:nvGraphicFramePr>
        <p:xfrm>
          <a:off x="1036168" y="2568540"/>
          <a:ext cx="10119360" cy="415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61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lt-LT" sz="4000" dirty="0">
                <a:solidFill>
                  <a:srgbClr val="FFFFFF"/>
                </a:solidFill>
              </a:rPr>
              <a:t>Užsienio praktikų pavyzdžiai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296530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60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2B535F-0B60-4E71-9728-799C093C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280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Individuali</a:t>
            </a:r>
            <a:r>
              <a:rPr lang="lt-LT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ą veiklą vykdančių asmenų apklausos rezultatai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62926D-67DB-44E7-84BE-104556FEC989}"/>
              </a:ext>
            </a:extLst>
          </p:cNvPr>
          <p:cNvSpPr txBox="1">
            <a:spLocks/>
          </p:cNvSpPr>
          <p:nvPr/>
        </p:nvSpPr>
        <p:spPr>
          <a:xfrm>
            <a:off x="0" y="256970"/>
            <a:ext cx="12192000" cy="775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Metodinė informacija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F911E-1CE7-4324-A38C-9F846E10DE30}"/>
              </a:ext>
            </a:extLst>
          </p:cNvPr>
          <p:cNvSpPr/>
          <p:nvPr/>
        </p:nvSpPr>
        <p:spPr>
          <a:xfrm>
            <a:off x="516000" y="1032092"/>
            <a:ext cx="11160000" cy="267363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I.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Individualią veiklą vyk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dan</a:t>
            </a:r>
            <a:r>
              <a:rPr kumimoji="0" lang="lt-LT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čių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asmenų apklausa.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Apklausoje dalyvavo 358 unikalių respondentų, iš kurių 339 – individualią veiklą vykdantys fiziniai asmenys ir 19 buhalteriai.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Apklausos tikslinės grupės: individualią veiklą pagal pažymą ar verslo liudijimą vykdantiems asmenims bei individualios veiklos apskaitą tvarkantiems buhalteriams/apskaitininkams.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Apklausos priemonės / platforma: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E.pilietis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Apklausos vykdymo periodas: 2020 m. vasario 6 d. – 2020 m. vasario 24 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31175-FCE7-4611-A613-EDE248B48D29}"/>
              </a:ext>
            </a:extLst>
          </p:cNvPr>
          <p:cNvSpPr/>
          <p:nvPr/>
        </p:nvSpPr>
        <p:spPr>
          <a:xfrm>
            <a:off x="516000" y="4106779"/>
            <a:ext cx="11160000" cy="230383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i.APS naudotojų apklausa.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Apklausoje dalyvavo 161 unikalus respondentas, iš kurių 155 – individualią veiklą vykdantys fiziniai asmenys ir 6 buhalteriai. Apklausos tikslinės grupės: i.APS nuolatiniai ir nenuolatiniai naudotojai (mokesčių mokėtojai, vykdantys individualią veiklą pagal pažymą; mokesčių mokėtojai, vykdantys individualią veiklą pagal verslo liudijimą; buhalteriai, tvarkantys individualios veiklos apskaitą).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Apklausos priemonės / platforma: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E.pilietis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Apklausos vykdymo periodas: 2020 m. vasario 6 d. – 2020 m. vasario 24 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7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20FD9-218E-4331-BA95-5E0ADFEEA446}"/>
              </a:ext>
            </a:extLst>
          </p:cNvPr>
          <p:cNvCxnSpPr>
            <a:cxnSpLocks/>
          </p:cNvCxnSpPr>
          <p:nvPr/>
        </p:nvCxnSpPr>
        <p:spPr>
          <a:xfrm>
            <a:off x="4178709" y="1681315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27B73-0723-4A20-9EC6-B753C9C899D3}"/>
              </a:ext>
            </a:extLst>
          </p:cNvPr>
          <p:cNvCxnSpPr>
            <a:cxnSpLocks/>
          </p:cNvCxnSpPr>
          <p:nvPr/>
        </p:nvCxnSpPr>
        <p:spPr>
          <a:xfrm>
            <a:off x="8008374" y="1742767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596447" y="1178641"/>
            <a:ext cx="3456000" cy="53449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b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Dauguma respondentų nurodė apskaitą vedantys 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Excel rinkmenoje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Tačiau taip pat vis labiau populiarėja elektroniniai IV apskaitos sprendimai internete.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211141-A21B-4129-B0E3-3FEE7D6F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541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Individualią veiklą vykdančių asmenų apskaitos vedimo ir atsiskaitymų įpročiai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8132324" y="1178641"/>
            <a:ext cx="3456000" cy="53449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b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74% respondentų beveik visas savo pajamas iš IV gauna elektroninių mokėjimų būdu.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5052237" y="1681315"/>
            <a:ext cx="2612925" cy="484231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Pardavimo sandoriams apskaityti dažniausiai išrašomas dokumentas – Sąskaita faktūra (ypač dažnai naudojamos „išankstinės sąskaitos faktūros“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Net 35% respondentų nurodė nevedantys pajamų ir išlaidų apskaitos žurnalo arba nežinantys,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tai yra.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441" y="1419988"/>
            <a:ext cx="3395766" cy="437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5" y="1419988"/>
            <a:ext cx="3578662" cy="4096867"/>
          </a:xfrm>
          <a:prstGeom prst="rect">
            <a:avLst/>
          </a:prstGeom>
        </p:spPr>
      </p:pic>
      <p:sp>
        <p:nvSpPr>
          <p:cNvPr id="19" name="Google Shape;9469;p76"/>
          <p:cNvSpPr>
            <a:spLocks noChangeAspect="1"/>
          </p:cNvSpPr>
          <p:nvPr/>
        </p:nvSpPr>
        <p:spPr>
          <a:xfrm>
            <a:off x="4571497" y="2194990"/>
            <a:ext cx="166460" cy="759072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oogle Shape;9504;p76"/>
          <p:cNvGrpSpPr>
            <a:grpSpLocks noChangeAspect="1"/>
          </p:cNvGrpSpPr>
          <p:nvPr/>
        </p:nvGrpSpPr>
        <p:grpSpPr>
          <a:xfrm>
            <a:off x="4257753" y="4568068"/>
            <a:ext cx="715440" cy="710296"/>
            <a:chOff x="1952836" y="3680964"/>
            <a:chExt cx="357720" cy="355148"/>
          </a:xfrm>
        </p:grpSpPr>
        <p:sp>
          <p:nvSpPr>
            <p:cNvPr id="21" name="Google Shape;9505;p76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9506;p76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9507;p76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9508;p76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9509;p76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72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20FD9-218E-4331-BA95-5E0ADFEEA446}"/>
              </a:ext>
            </a:extLst>
          </p:cNvPr>
          <p:cNvCxnSpPr>
            <a:cxnSpLocks/>
          </p:cNvCxnSpPr>
          <p:nvPr/>
        </p:nvCxnSpPr>
        <p:spPr>
          <a:xfrm>
            <a:off x="4178709" y="1681315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27B73-0723-4A20-9EC6-B753C9C899D3}"/>
              </a:ext>
            </a:extLst>
          </p:cNvPr>
          <p:cNvCxnSpPr>
            <a:cxnSpLocks/>
          </p:cNvCxnSpPr>
          <p:nvPr/>
        </p:nvCxnSpPr>
        <p:spPr>
          <a:xfrm>
            <a:off x="8008374" y="1742767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439261" y="1178641"/>
            <a:ext cx="3613186" cy="53449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b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Dauguma (56%) savo gebėjimus vesti apskaitą vertino kaip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vidutinius ir žemesnius.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211141-A21B-4129-B0E3-3FEE7D6F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5417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Individualią veiklą vykdančių asmenų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geb</a:t>
            </a:r>
            <a:r>
              <a:rPr lang="lt-LT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ėjimai, administracinė našta, pagrindinės problemos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8132324" y="1178641"/>
            <a:ext cx="3456000" cy="53449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b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Respondentas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 m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ėnesį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vidutiniškai skyrė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1h 36 min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arba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18h 12 min per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5160776" y="1296537"/>
            <a:ext cx="2612422" cy="522709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Pagrindinės respondentų įvardintos IV apskaitos problemos: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nepatogus/sudėtingas deklaracijų pateikimo procesas (56%);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sunku apskaičiuoti mokėtinus mokesčius (55%);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trūksta apskaitos vedimo žinių (43%);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daug laiko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30%).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0" name="Google Shape;9504;p76"/>
          <p:cNvGrpSpPr>
            <a:grpSpLocks noChangeAspect="1"/>
          </p:cNvGrpSpPr>
          <p:nvPr/>
        </p:nvGrpSpPr>
        <p:grpSpPr>
          <a:xfrm>
            <a:off x="4288152" y="1961345"/>
            <a:ext cx="715440" cy="710296"/>
            <a:chOff x="1952836" y="3680964"/>
            <a:chExt cx="357720" cy="355148"/>
          </a:xfrm>
        </p:grpSpPr>
        <p:sp>
          <p:nvSpPr>
            <p:cNvPr id="21" name="Google Shape;9505;p76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9506;p76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9507;p76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9508;p76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9509;p76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3" y="1208578"/>
            <a:ext cx="3529141" cy="4349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324" y="1208578"/>
            <a:ext cx="3818479" cy="43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8F5AB-492F-4524-8A64-E996656B7A76}"/>
              </a:ext>
            </a:extLst>
          </p:cNvPr>
          <p:cNvSpPr/>
          <p:nvPr/>
        </p:nvSpPr>
        <p:spPr>
          <a:xfrm>
            <a:off x="8178181" y="1178640"/>
            <a:ext cx="3456000" cy="47807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211141-A21B-4129-B0E3-3FEE7D6F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54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lt-LT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utomatini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lt-LT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mokesčių surinkim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b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lt-LT" sz="36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27" y="1178640"/>
            <a:ext cx="8557146" cy="5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20FD9-218E-4331-BA95-5E0ADFEEA446}"/>
              </a:ext>
            </a:extLst>
          </p:cNvPr>
          <p:cNvCxnSpPr>
            <a:cxnSpLocks/>
          </p:cNvCxnSpPr>
          <p:nvPr/>
        </p:nvCxnSpPr>
        <p:spPr>
          <a:xfrm>
            <a:off x="4178709" y="1681315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727B73-0723-4A20-9EC6-B753C9C899D3}"/>
              </a:ext>
            </a:extLst>
          </p:cNvPr>
          <p:cNvCxnSpPr>
            <a:cxnSpLocks/>
          </p:cNvCxnSpPr>
          <p:nvPr/>
        </p:nvCxnSpPr>
        <p:spPr>
          <a:xfrm>
            <a:off x="8008374" y="1742767"/>
            <a:ext cx="0" cy="41098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C38F5AB-492F-4524-8A64-E996656B7A76}"/>
              </a:ext>
            </a:extLst>
          </p:cNvPr>
          <p:cNvSpPr/>
          <p:nvPr/>
        </p:nvSpPr>
        <p:spPr>
          <a:xfrm>
            <a:off x="8178181" y="1178640"/>
            <a:ext cx="3456000" cy="47807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596447" y="1178641"/>
            <a:ext cx="3456000" cy="47807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i.APS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buvo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gird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ėję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67%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espond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entų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Dažniausiai apie 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i.APS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respondentai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sužinodavo iš: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internetinio puslapio;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Žiniasklaidos.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211141-A21B-4129-B0E3-3FEE7D6F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5417"/>
          </a:xfrm>
        </p:spPr>
        <p:txBody>
          <a:bodyPr>
            <a:normAutofit/>
          </a:bodyPr>
          <a:lstStyle/>
          <a:p>
            <a:pPr algn="ctr"/>
            <a:r>
              <a:rPr lang="lt-L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i.APS</a:t>
            </a:r>
            <a:r>
              <a:rPr lang="lt-L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vertinimas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10C0F0-7FE2-4240-AD21-8CF5E1798D50}"/>
              </a:ext>
            </a:extLst>
          </p:cNvPr>
          <p:cNvSpPr/>
          <p:nvPr/>
        </p:nvSpPr>
        <p:spPr>
          <a:xfrm>
            <a:off x="4324182" y="1178640"/>
            <a:ext cx="3456000" cy="47807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i.APS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buvo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išbandę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21%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espond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entų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7,6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%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likusių respondentų buvo apsisprendę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išmėginti i.APS ateityje.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Didelė dalis savarankiškai dirbančių asmenų nesinaudoja i.APS, nes darbo vietoje neturi kompiuterio.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6" name="Google Shape;9504;p76"/>
          <p:cNvGrpSpPr>
            <a:grpSpLocks noChangeAspect="1"/>
          </p:cNvGrpSpPr>
          <p:nvPr/>
        </p:nvGrpSpPr>
        <p:grpSpPr>
          <a:xfrm>
            <a:off x="4450445" y="2370778"/>
            <a:ext cx="715440" cy="710296"/>
            <a:chOff x="1952836" y="3680964"/>
            <a:chExt cx="357720" cy="355148"/>
          </a:xfrm>
        </p:grpSpPr>
        <p:sp>
          <p:nvSpPr>
            <p:cNvPr id="17" name="Google Shape;9505;p76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9506;p76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9507;p76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9508;p76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9509;p76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oogle Shape;9498;p76"/>
          <p:cNvGrpSpPr>
            <a:grpSpLocks noChangeAspect="1"/>
          </p:cNvGrpSpPr>
          <p:nvPr/>
        </p:nvGrpSpPr>
        <p:grpSpPr>
          <a:xfrm>
            <a:off x="596447" y="2380366"/>
            <a:ext cx="715440" cy="710296"/>
            <a:chOff x="1408777" y="3680964"/>
            <a:chExt cx="357720" cy="355148"/>
          </a:xfrm>
        </p:grpSpPr>
        <p:sp>
          <p:nvSpPr>
            <p:cNvPr id="23" name="Google Shape;9499;p76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9500;p76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9501;p76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9502;p76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9503;p76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992" t="14311" r="30037" b="6048"/>
          <a:stretch/>
        </p:blipFill>
        <p:spPr>
          <a:xfrm>
            <a:off x="8178181" y="2380366"/>
            <a:ext cx="3650778" cy="29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58073F-22BE-4ED5-A6EF-7F21B62E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70"/>
            <a:ext cx="12192000" cy="775417"/>
          </a:xfrm>
        </p:spPr>
        <p:txBody>
          <a:bodyPr>
            <a:normAutofit/>
          </a:bodyPr>
          <a:lstStyle/>
          <a:p>
            <a:pPr algn="ctr"/>
            <a:r>
              <a:rPr lang="lt-LT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i.APS</a:t>
            </a:r>
            <a:r>
              <a:rPr lang="lt-L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vertinimas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ECBFBD-ACBE-4E08-803E-990C38BC72A2}"/>
              </a:ext>
            </a:extLst>
          </p:cNvPr>
          <p:cNvSpPr txBox="1">
            <a:spLocks/>
          </p:cNvSpPr>
          <p:nvPr/>
        </p:nvSpPr>
        <p:spPr>
          <a:xfrm>
            <a:off x="555171" y="1360712"/>
            <a:ext cx="3918857" cy="49715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Sistemos vertinimas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3.4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</a:t>
            </a:r>
            <a:endParaRPr kumimoji="0" lang="lt-LT" sz="11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124 respond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entų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kurie išbandė i.APS, įvertinimas nuo 1 iki 5,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kur 1 – esu labai nepatenkintas sistema, 5 – esu labai patenkintas.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Palyginimui, i.APS tinkamumo testavimo metu naudotojai skyrė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3,4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balus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iš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5.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1026" name="Picture 2" descr="VMI (Valstybinė mokesčių inspekcija) nuotrauk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13" y="2017665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7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2B535F-0B60-4E71-9728-799C093C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280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lt-LT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Fokus grupės su verslo atstovais rezultatai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768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532C-89CC-474F-A1DF-D7B3A172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FFFFFF"/>
                </a:solidFill>
              </a:rPr>
              <a:t>Priemonė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B4F7-58F1-451A-8BAB-2B8B7918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2400" dirty="0">
                <a:solidFill>
                  <a:srgbClr val="000000"/>
                </a:solidFill>
              </a:rPr>
              <a:t>iki 2020 m. spalio 5 dienos išanalizuoti galimybes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lt-LT" sz="2400" dirty="0">
                <a:solidFill>
                  <a:srgbClr val="000000"/>
                </a:solidFill>
              </a:rPr>
              <a:t>mokesčių administravimo priemonėmis, nekeičiant apmokestinimo taisyklių, automatizuoti </a:t>
            </a:r>
            <a:r>
              <a:rPr lang="lt-LT" sz="2400" dirty="0" err="1">
                <a:solidFill>
                  <a:srgbClr val="000000"/>
                </a:solidFill>
              </a:rPr>
              <a:t>lab</a:t>
            </a:r>
            <a:r>
              <a:rPr lang="en-US" sz="2400" dirty="0">
                <a:solidFill>
                  <a:srgbClr val="000000"/>
                </a:solidFill>
              </a:rPr>
              <a:t>ai </a:t>
            </a:r>
            <a:r>
              <a:rPr lang="lt-LT" sz="2400" dirty="0">
                <a:solidFill>
                  <a:srgbClr val="000000"/>
                </a:solidFill>
              </a:rPr>
              <a:t>mažų įmonių ir individualią veiklą vykdančių asmenų mokesčių surinkimą, ir įvertinti reikalingų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lt-LT" sz="2400" dirty="0">
                <a:solidFill>
                  <a:srgbClr val="000000"/>
                </a:solidFill>
              </a:rPr>
              <a:t>teisės aktų pakeitimų poreikį</a:t>
            </a:r>
          </a:p>
        </p:txBody>
      </p:sp>
    </p:spTree>
    <p:extLst>
      <p:ext uri="{BB962C8B-B14F-4D97-AF65-F5344CB8AC3E}">
        <p14:creationId xmlns:p14="http://schemas.microsoft.com/office/powerpoint/2010/main" val="361968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3AE3-FEE2-4FBB-AA4F-61C97866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Pagrindin</a:t>
            </a:r>
            <a:r>
              <a:rPr lang="lt-LT" dirty="0"/>
              <a:t>ės įvardytos problemos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A552-0029-47A6-A2AE-27A8DCAA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dirty="0"/>
              <a:t>Teikiama informacija VMI, Sodrai ir Statistikos departamentui dubliuojasi. Norėtų vienos ataskaitos. Atsisakyti metinės GPM deklaracijos;</a:t>
            </a:r>
          </a:p>
          <a:p>
            <a:r>
              <a:rPr lang="lt-LT" dirty="0"/>
              <a:t>Sudėtingos Sodrai ir VMI teikiamos mokestinės formos, dalis informacijos galbūt yra perteklinė; ypač sudėtingas GPM deklaravimas ir Statistikos departamentui teikiamos ataskaitos; </a:t>
            </a:r>
          </a:p>
          <a:p>
            <a:r>
              <a:rPr lang="lt-LT" dirty="0"/>
              <a:t>Gana nemažai mažų įmonių apskaitą veda „</a:t>
            </a:r>
            <a:r>
              <a:rPr lang="lt-LT" dirty="0" err="1"/>
              <a:t>exceliuose</a:t>
            </a:r>
            <a:r>
              <a:rPr lang="lt-LT" dirty="0"/>
              <a:t>“ ir deklaruoja pačios. Būtų naudinga turėti nemokamą viešai prieinamą „konverterį“ iš </a:t>
            </a:r>
            <a:r>
              <a:rPr lang="lt-LT" dirty="0" err="1"/>
              <a:t>excel</a:t>
            </a:r>
            <a:r>
              <a:rPr lang="lt-LT" dirty="0"/>
              <a:t> failų į deklaracijos formas.</a:t>
            </a:r>
          </a:p>
          <a:p>
            <a:r>
              <a:rPr lang="lt-LT" dirty="0"/>
              <a:t>Atsisakyti avansų deklaravimo;</a:t>
            </a:r>
          </a:p>
          <a:p>
            <a:r>
              <a:rPr lang="lt-LT" dirty="0"/>
              <a:t>Individualią veiklą vykdantiems asmenims reikia pateikti labai sudėtingas ilgalaikio turto deklaravimo formas;</a:t>
            </a:r>
          </a:p>
          <a:p>
            <a:r>
              <a:rPr lang="lt-LT" dirty="0"/>
              <a:t>Pelno mokesčio skaičiavimas mažoms įmonėms – itin sudėtingas;</a:t>
            </a:r>
          </a:p>
          <a:p>
            <a:r>
              <a:rPr lang="lt-LT" dirty="0"/>
              <a:t>Būtų naudinga, jei VMI ir Sodra patys automatiškai nuskaičiuotų mokėtinus mokesčius (su MM sutikimu);</a:t>
            </a:r>
          </a:p>
          <a:p>
            <a:r>
              <a:rPr lang="lt-LT" dirty="0"/>
              <a:t>Pakeitimai apskaitos taisyklėse ar ataskaitinėse formose sukuria papildomus kaštus įmonėms, kurios naudoja apskaitos programas (reikia perprogramuoti);</a:t>
            </a:r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4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2B535F-0B60-4E71-9728-799C093C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280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t-LT" sz="6000" dirty="0">
                <a:solidFill>
                  <a:srgbClr val="FFFFFF"/>
                </a:solidFill>
              </a:rPr>
              <a:t>Koncepciniai modeliai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932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7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1. </a:t>
            </a:r>
            <a:r>
              <a:rPr lang="en-US" sz="4000" dirty="0" err="1">
                <a:solidFill>
                  <a:srgbClr val="FFFFFF"/>
                </a:solidFill>
              </a:rPr>
              <a:t>Individualios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veiklos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pagal</a:t>
            </a:r>
            <a:r>
              <a:rPr lang="en-US" sz="4000" dirty="0">
                <a:solidFill>
                  <a:srgbClr val="FFFFFF"/>
                </a:solidFill>
              </a:rPr>
              <a:t> pa</a:t>
            </a:r>
            <a:r>
              <a:rPr lang="lt-LT" sz="4000" dirty="0">
                <a:solidFill>
                  <a:srgbClr val="FFFFFF"/>
                </a:solidFill>
              </a:rPr>
              <a:t>žymą mokesčių surinkimo </a:t>
            </a:r>
            <a:r>
              <a:rPr lang="lt-LT" sz="4000" dirty="0" err="1">
                <a:solidFill>
                  <a:srgbClr val="FFFFFF"/>
                </a:solidFill>
              </a:rPr>
              <a:t>atomatizavimo</a:t>
            </a:r>
            <a:r>
              <a:rPr lang="lt-LT" sz="4000" dirty="0">
                <a:solidFill>
                  <a:srgbClr val="FFFFFF"/>
                </a:solidFill>
              </a:rPr>
              <a:t> pasiūlymai: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BFA7FBE-3C5C-48B7-BB39-2EF9B6FC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280"/>
            <a:ext cx="10515600" cy="35556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1.1. </a:t>
            </a:r>
            <a:r>
              <a:rPr lang="en-US" dirty="0" err="1"/>
              <a:t>Speciali</a:t>
            </a:r>
            <a:r>
              <a:rPr lang="lt-LT" dirty="0"/>
              <a:t>z</a:t>
            </a:r>
            <a:r>
              <a:rPr lang="en-US" dirty="0" err="1"/>
              <a:t>uota</a:t>
            </a:r>
            <a:r>
              <a:rPr lang="en-US" dirty="0"/>
              <a:t> </a:t>
            </a:r>
            <a:r>
              <a:rPr lang="en-US" dirty="0" err="1"/>
              <a:t>individualios</a:t>
            </a:r>
            <a:r>
              <a:rPr lang="en-US" dirty="0"/>
              <a:t> </a:t>
            </a:r>
            <a:r>
              <a:rPr lang="en-US" dirty="0" err="1"/>
              <a:t>veiklos</a:t>
            </a:r>
            <a:r>
              <a:rPr lang="en-US" dirty="0"/>
              <a:t> </a:t>
            </a:r>
            <a:r>
              <a:rPr lang="en-US" dirty="0" err="1"/>
              <a:t>bankin</a:t>
            </a:r>
            <a:r>
              <a:rPr lang="lt-LT" dirty="0"/>
              <a:t>ė sąskaita, sukurta bendradarbiaujant su privačiomis kredito įstaigomis ir naudojantis jų infrastruktūra</a:t>
            </a:r>
          </a:p>
          <a:p>
            <a:r>
              <a:rPr lang="en-US" dirty="0"/>
              <a:t>1.2. </a:t>
            </a:r>
            <a:r>
              <a:rPr lang="lt-LT" dirty="0" err="1"/>
              <a:t>Request</a:t>
            </a:r>
            <a:r>
              <a:rPr lang="lt-LT" dirty="0"/>
              <a:t>-to-</a:t>
            </a:r>
            <a:r>
              <a:rPr lang="lt-LT" dirty="0" err="1"/>
              <a:t>pay</a:t>
            </a:r>
            <a:r>
              <a:rPr lang="lt-LT" dirty="0"/>
              <a:t> technologijos panaudojimas automatizuotam mokesčių nuskaitymui nuo </a:t>
            </a:r>
            <a:r>
              <a:rPr lang="lt-LT" dirty="0" err="1"/>
              <a:t>ind</a:t>
            </a:r>
            <a:r>
              <a:rPr lang="lt-LT" dirty="0"/>
              <a:t>. veiklos vykdytojo asmeninės mokėjimų sąskaitos kredito įstaigoje.</a:t>
            </a:r>
            <a:endParaRPr lang="en-US" dirty="0"/>
          </a:p>
          <a:p>
            <a:r>
              <a:rPr lang="en-US" dirty="0"/>
              <a:t>1.3. </a:t>
            </a:r>
            <a:r>
              <a:rPr lang="en-US" dirty="0" err="1"/>
              <a:t>Viena</a:t>
            </a:r>
            <a:r>
              <a:rPr lang="en-US" dirty="0"/>
              <a:t> </a:t>
            </a:r>
            <a:r>
              <a:rPr lang="lt-LT" dirty="0"/>
              <a:t>mokesčių </a:t>
            </a:r>
            <a:r>
              <a:rPr lang="en-US" dirty="0"/>
              <a:t>s</a:t>
            </a:r>
            <a:r>
              <a:rPr lang="lt-LT" dirty="0" err="1"/>
              <a:t>ąskaita</a:t>
            </a:r>
            <a:r>
              <a:rPr lang="lt-LT" dirty="0"/>
              <a:t> (galbūt valstybiniame banke), nuo kurios būtų nuskaičiuojami visi mokesčiai automatiškai (Lenkijos pavyzdys)</a:t>
            </a:r>
          </a:p>
          <a:p>
            <a:r>
              <a:rPr lang="en-US" dirty="0"/>
              <a:t>1.4. </a:t>
            </a:r>
            <a:r>
              <a:rPr lang="en-US" dirty="0" err="1"/>
              <a:t>Tolimesnis</a:t>
            </a:r>
            <a:r>
              <a:rPr lang="en-US" dirty="0"/>
              <a:t> </a:t>
            </a:r>
            <a:r>
              <a:rPr lang="en-US" dirty="0" err="1"/>
              <a:t>i.APS</a:t>
            </a:r>
            <a:r>
              <a:rPr lang="en-US" dirty="0"/>
              <a:t> pl</a:t>
            </a:r>
            <a:r>
              <a:rPr lang="lt-LT" dirty="0" err="1"/>
              <a:t>ėtojimas</a:t>
            </a:r>
            <a:r>
              <a:rPr lang="lt-LT" dirty="0"/>
              <a:t> bei glaudesnis VMI ir SODRA bendradarbiavimas su kitais </a:t>
            </a:r>
            <a:r>
              <a:rPr lang="lt-LT" dirty="0" err="1"/>
              <a:t>privači</a:t>
            </a:r>
            <a:r>
              <a:rPr lang="en-US" dirty="0"/>
              <a:t>ais</a:t>
            </a:r>
            <a:r>
              <a:rPr lang="lt-LT" dirty="0"/>
              <a:t> </a:t>
            </a:r>
            <a:r>
              <a:rPr lang="lt-LT" dirty="0" err="1"/>
              <a:t>ind</a:t>
            </a:r>
            <a:r>
              <a:rPr lang="lt-LT" dirty="0"/>
              <a:t>. veiklos elektroninės apskaitos paslaugų teikėjais, įtraukiant juos į vieningą elektroninės apskaitos sistemą.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1.1. Specializuota individualios veiklos bankinė sąskaita, sukurta bendradarbiaujant su privačiomis kredito įstaigomis ir naudojantis jų infrastruktūra</a:t>
            </a:r>
          </a:p>
        </p:txBody>
      </p:sp>
    </p:spTree>
    <p:extLst>
      <p:ext uri="{BB962C8B-B14F-4D97-AF65-F5344CB8AC3E}">
        <p14:creationId xmlns:p14="http://schemas.microsoft.com/office/powerpoint/2010/main" val="50268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Diagonal Corners Rounded 51">
            <a:extLst>
              <a:ext uri="{FF2B5EF4-FFF2-40B4-BE49-F238E27FC236}">
                <a16:creationId xmlns:a16="http://schemas.microsoft.com/office/drawing/2014/main" id="{4799A06F-3216-4C7A-8AB3-A6A515FDAF02}"/>
              </a:ext>
            </a:extLst>
          </p:cNvPr>
          <p:cNvSpPr/>
          <p:nvPr/>
        </p:nvSpPr>
        <p:spPr>
          <a:xfrm>
            <a:off x="8023269" y="1551343"/>
            <a:ext cx="3294397" cy="464759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5C5C5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1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177B42-3590-41C5-AD5F-55E3FDF8282E}"/>
              </a:ext>
            </a:extLst>
          </p:cNvPr>
          <p:cNvSpPr/>
          <p:nvPr/>
        </p:nvSpPr>
        <p:spPr>
          <a:xfrm>
            <a:off x="6096001" y="3007381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07506"/>
            <a:ext cx="10972800" cy="595386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1.1. </a:t>
            </a:r>
            <a:r>
              <a:rPr lang="en-US" sz="2133" b="1" dirty="0" err="1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Individualios</a:t>
            </a:r>
            <a:r>
              <a:rPr lang="en-US" sz="2133" b="1" dirty="0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33" b="1" dirty="0" err="1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veiklos</a:t>
            </a:r>
            <a:r>
              <a:rPr lang="en-US" sz="2133" b="1" dirty="0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33" b="1" dirty="0" err="1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bankin</a:t>
            </a:r>
            <a:r>
              <a:rPr lang="lt-LT" sz="2133" b="1" dirty="0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ė</a:t>
            </a:r>
            <a:r>
              <a:rPr lang="en-US" sz="2133" b="1" dirty="0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lt-LT" sz="2133" b="1" dirty="0" err="1">
                <a:solidFill>
                  <a:srgbClr val="3965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ąskaita</a:t>
            </a:r>
            <a:endParaRPr lang="lt" sz="2133" b="1" dirty="0">
              <a:solidFill>
                <a:srgbClr val="3965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438CE3-97FF-4CD3-AD62-26D231BC42BD}"/>
              </a:ext>
            </a:extLst>
          </p:cNvPr>
          <p:cNvSpPr/>
          <p:nvPr/>
        </p:nvSpPr>
        <p:spPr>
          <a:xfrm>
            <a:off x="3604829" y="1115555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A99E0C-E19E-45DE-BFF8-5338A8F93589}"/>
              </a:ext>
            </a:extLst>
          </p:cNvPr>
          <p:cNvSpPr/>
          <p:nvPr/>
        </p:nvSpPr>
        <p:spPr>
          <a:xfrm rot="2208881">
            <a:off x="5336041" y="2609991"/>
            <a:ext cx="730007" cy="585340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22B4A6-EABD-479D-A295-A5FDB4FBEE89}"/>
              </a:ext>
            </a:extLst>
          </p:cNvPr>
          <p:cNvSpPr/>
          <p:nvPr/>
        </p:nvSpPr>
        <p:spPr>
          <a:xfrm rot="19433805">
            <a:off x="5368215" y="4552598"/>
            <a:ext cx="785920" cy="585341"/>
          </a:xfrm>
          <a:custGeom>
            <a:avLst/>
            <a:gdLst>
              <a:gd name="connsiteX0" fmla="*/ 0 w 536209"/>
              <a:gd name="connsiteY0" fmla="*/ 87801 h 439005"/>
              <a:gd name="connsiteX1" fmla="*/ 316707 w 536209"/>
              <a:gd name="connsiteY1" fmla="*/ 87801 h 439005"/>
              <a:gd name="connsiteX2" fmla="*/ 316707 w 536209"/>
              <a:gd name="connsiteY2" fmla="*/ 0 h 439005"/>
              <a:gd name="connsiteX3" fmla="*/ 536209 w 536209"/>
              <a:gd name="connsiteY3" fmla="*/ 219503 h 439005"/>
              <a:gd name="connsiteX4" fmla="*/ 316707 w 536209"/>
              <a:gd name="connsiteY4" fmla="*/ 439005 h 439005"/>
              <a:gd name="connsiteX5" fmla="*/ 316707 w 536209"/>
              <a:gd name="connsiteY5" fmla="*/ 351204 h 439005"/>
              <a:gd name="connsiteX6" fmla="*/ 0 w 536209"/>
              <a:gd name="connsiteY6" fmla="*/ 351204 h 439005"/>
              <a:gd name="connsiteX7" fmla="*/ 0 w 53620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09" h="439005">
                <a:moveTo>
                  <a:pt x="53620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536209" y="87801"/>
                </a:lnTo>
                <a:lnTo>
                  <a:pt x="53620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0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F2E20A-FABE-4C1D-B33E-75632D2FFA50}"/>
              </a:ext>
            </a:extLst>
          </p:cNvPr>
          <p:cNvSpPr/>
          <p:nvPr/>
        </p:nvSpPr>
        <p:spPr>
          <a:xfrm>
            <a:off x="3604829" y="4796994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A6334B-0AFE-4834-ABFF-504435E55B5A}"/>
              </a:ext>
            </a:extLst>
          </p:cNvPr>
          <p:cNvSpPr/>
          <p:nvPr/>
        </p:nvSpPr>
        <p:spPr>
          <a:xfrm rot="2056260">
            <a:off x="2454067" y="4853566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A0C6EB-BCA9-44ED-B642-37023F583E07}"/>
              </a:ext>
            </a:extLst>
          </p:cNvPr>
          <p:cNvSpPr/>
          <p:nvPr/>
        </p:nvSpPr>
        <p:spPr>
          <a:xfrm>
            <a:off x="925819" y="2959150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aphic 26" descr="Female Profile">
            <a:extLst>
              <a:ext uri="{FF2B5EF4-FFF2-40B4-BE49-F238E27FC236}">
                <a16:creationId xmlns:a16="http://schemas.microsoft.com/office/drawing/2014/main" id="{2F8062E1-89DF-4075-B56D-BFC590DE5C44}"/>
              </a:ext>
            </a:extLst>
          </p:cNvPr>
          <p:cNvGrpSpPr/>
          <p:nvPr/>
        </p:nvGrpSpPr>
        <p:grpSpPr>
          <a:xfrm>
            <a:off x="4065599" y="1218556"/>
            <a:ext cx="812800" cy="958720"/>
            <a:chOff x="4745947" y="2297147"/>
            <a:chExt cx="609600" cy="719040"/>
          </a:xfrm>
          <a:solidFill>
            <a:srgbClr val="00000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3051C4-B63D-4930-BAA4-F5C3B9E70982}"/>
                </a:ext>
              </a:extLst>
            </p:cNvPr>
            <p:cNvSpPr/>
            <p:nvPr/>
          </p:nvSpPr>
          <p:spPr>
            <a:xfrm>
              <a:off x="4843998" y="2297147"/>
              <a:ext cx="413222" cy="427995"/>
            </a:xfrm>
            <a:custGeom>
              <a:avLst/>
              <a:gdLst>
                <a:gd name="connsiteX0" fmla="*/ 9514 w 413222"/>
                <a:gd name="connsiteY0" fmla="*/ 427995 h 427995"/>
                <a:gd name="connsiteX1" fmla="*/ 9657 w 413222"/>
                <a:gd name="connsiteY1" fmla="*/ 427995 h 427995"/>
                <a:gd name="connsiteX2" fmla="*/ 114203 w 413222"/>
                <a:gd name="connsiteY2" fmla="*/ 409031 h 427995"/>
                <a:gd name="connsiteX3" fmla="*/ 115061 w 413222"/>
                <a:gd name="connsiteY3" fmla="*/ 408516 h 427995"/>
                <a:gd name="connsiteX4" fmla="*/ 154199 w 413222"/>
                <a:gd name="connsiteY4" fmla="*/ 374808 h 427995"/>
                <a:gd name="connsiteX5" fmla="*/ 160571 w 413222"/>
                <a:gd name="connsiteY5" fmla="*/ 368769 h 427995"/>
                <a:gd name="connsiteX6" fmla="*/ 199538 w 413222"/>
                <a:gd name="connsiteY6" fmla="*/ 375970 h 427995"/>
                <a:gd name="connsiteX7" fmla="*/ 206863 w 413222"/>
                <a:gd name="connsiteY7" fmla="*/ 376141 h 427995"/>
                <a:gd name="connsiteX8" fmla="*/ 245915 w 413222"/>
                <a:gd name="connsiteY8" fmla="*/ 370978 h 427995"/>
                <a:gd name="connsiteX9" fmla="*/ 251316 w 413222"/>
                <a:gd name="connsiteY9" fmla="*/ 376055 h 427995"/>
                <a:gd name="connsiteX10" fmla="*/ 288016 w 413222"/>
                <a:gd name="connsiteY10" fmla="*/ 407993 h 427995"/>
                <a:gd name="connsiteX11" fmla="*/ 405916 w 413222"/>
                <a:gd name="connsiteY11" fmla="*/ 411555 h 427995"/>
                <a:gd name="connsiteX12" fmla="*/ 413088 w 413222"/>
                <a:gd name="connsiteY12" fmla="*/ 403935 h 427995"/>
                <a:gd name="connsiteX13" fmla="*/ 408831 w 413222"/>
                <a:gd name="connsiteY13" fmla="*/ 394229 h 427995"/>
                <a:gd name="connsiteX14" fmla="*/ 376912 w 413222"/>
                <a:gd name="connsiteY14" fmla="*/ 332021 h 427995"/>
                <a:gd name="connsiteX15" fmla="*/ 387390 w 413222"/>
                <a:gd name="connsiteY15" fmla="*/ 250373 h 427995"/>
                <a:gd name="connsiteX16" fmla="*/ 402287 w 413222"/>
                <a:gd name="connsiteY16" fmla="*/ 153932 h 427995"/>
                <a:gd name="connsiteX17" fmla="*/ 357377 w 413222"/>
                <a:gd name="connsiteY17" fmla="*/ 60787 h 427995"/>
                <a:gd name="connsiteX18" fmla="*/ 307913 w 413222"/>
                <a:gd name="connsiteY18" fmla="*/ 57806 h 427995"/>
                <a:gd name="connsiteX19" fmla="*/ 228761 w 413222"/>
                <a:gd name="connsiteY19" fmla="*/ 7152 h 427995"/>
                <a:gd name="connsiteX20" fmla="*/ 75694 w 413222"/>
                <a:gd name="connsiteY20" fmla="*/ 26888 h 427995"/>
                <a:gd name="connsiteX21" fmla="*/ 15810 w 413222"/>
                <a:gd name="connsiteY21" fmla="*/ 174954 h 427995"/>
                <a:gd name="connsiteX22" fmla="*/ 19830 w 413222"/>
                <a:gd name="connsiteY22" fmla="*/ 283606 h 427995"/>
                <a:gd name="connsiteX23" fmla="*/ 21211 w 413222"/>
                <a:gd name="connsiteY23" fmla="*/ 364397 h 427995"/>
                <a:gd name="connsiteX24" fmla="*/ 1856 w 413222"/>
                <a:gd name="connsiteY24" fmla="*/ 412822 h 427995"/>
                <a:gd name="connsiteX25" fmla="*/ 3877 w 413222"/>
                <a:gd name="connsiteY25" fmla="*/ 426140 h 427995"/>
                <a:gd name="connsiteX26" fmla="*/ 9476 w 413222"/>
                <a:gd name="connsiteY26" fmla="*/ 427995 h 427995"/>
                <a:gd name="connsiteX27" fmla="*/ 200414 w 413222"/>
                <a:gd name="connsiteY27" fmla="*/ 356939 h 427995"/>
                <a:gd name="connsiteX28" fmla="*/ 73656 w 413222"/>
                <a:gd name="connsiteY28" fmla="*/ 230980 h 427995"/>
                <a:gd name="connsiteX29" fmla="*/ 73656 w 413222"/>
                <a:gd name="connsiteY29" fmla="*/ 217150 h 427995"/>
                <a:gd name="connsiteX30" fmla="*/ 91591 w 413222"/>
                <a:gd name="connsiteY30" fmla="*/ 199405 h 427995"/>
                <a:gd name="connsiteX31" fmla="*/ 112051 w 413222"/>
                <a:gd name="connsiteY31" fmla="*/ 197500 h 427995"/>
                <a:gd name="connsiteX32" fmla="*/ 201776 w 413222"/>
                <a:gd name="connsiteY32" fmla="*/ 172173 h 427995"/>
                <a:gd name="connsiteX33" fmla="*/ 288387 w 413222"/>
                <a:gd name="connsiteY33" fmla="*/ 112994 h 427995"/>
                <a:gd name="connsiteX34" fmla="*/ 303913 w 413222"/>
                <a:gd name="connsiteY34" fmla="*/ 154856 h 427995"/>
                <a:gd name="connsiteX35" fmla="*/ 304522 w 413222"/>
                <a:gd name="connsiteY35" fmla="*/ 155733 h 427995"/>
                <a:gd name="connsiteX36" fmla="*/ 317486 w 413222"/>
                <a:gd name="connsiteY36" fmla="*/ 167505 h 427995"/>
                <a:gd name="connsiteX37" fmla="*/ 319039 w 413222"/>
                <a:gd name="connsiteY37" fmla="*/ 168677 h 427995"/>
                <a:gd name="connsiteX38" fmla="*/ 323982 w 413222"/>
                <a:gd name="connsiteY38" fmla="*/ 173344 h 427995"/>
                <a:gd name="connsiteX39" fmla="*/ 339403 w 413222"/>
                <a:gd name="connsiteY39" fmla="*/ 209787 h 427995"/>
                <a:gd name="connsiteX40" fmla="*/ 340098 w 413222"/>
                <a:gd name="connsiteY40" fmla="*/ 223741 h 427995"/>
                <a:gd name="connsiteX41" fmla="*/ 206746 w 413222"/>
                <a:gd name="connsiteY41" fmla="*/ 357089 h 427995"/>
                <a:gd name="connsiteX42" fmla="*/ 200414 w 413222"/>
                <a:gd name="connsiteY42" fmla="*/ 356939 h 427995"/>
                <a:gd name="connsiteX43" fmla="*/ 38851 w 413222"/>
                <a:gd name="connsiteY43" fmla="*/ 282396 h 427995"/>
                <a:gd name="connsiteX44" fmla="*/ 34860 w 413222"/>
                <a:gd name="connsiteY44" fmla="*/ 175125 h 427995"/>
                <a:gd name="connsiteX45" fmla="*/ 85600 w 413222"/>
                <a:gd name="connsiteY45" fmla="*/ 43157 h 427995"/>
                <a:gd name="connsiteX46" fmla="*/ 223389 w 413222"/>
                <a:gd name="connsiteY46" fmla="*/ 25402 h 427995"/>
                <a:gd name="connsiteX47" fmla="*/ 295245 w 413222"/>
                <a:gd name="connsiteY47" fmla="*/ 73027 h 427995"/>
                <a:gd name="connsiteX48" fmla="*/ 306427 w 413222"/>
                <a:gd name="connsiteY48" fmla="*/ 77694 h 427995"/>
                <a:gd name="connsiteX49" fmla="*/ 348871 w 413222"/>
                <a:gd name="connsiteY49" fmla="*/ 77780 h 427995"/>
                <a:gd name="connsiteX50" fmla="*/ 383161 w 413222"/>
                <a:gd name="connsiteY50" fmla="*/ 153808 h 427995"/>
                <a:gd name="connsiteX51" fmla="*/ 368711 w 413222"/>
                <a:gd name="connsiteY51" fmla="*/ 246201 h 427995"/>
                <a:gd name="connsiteX52" fmla="*/ 358405 w 413222"/>
                <a:gd name="connsiteY52" fmla="*/ 336688 h 427995"/>
                <a:gd name="connsiteX53" fmla="*/ 384513 w 413222"/>
                <a:gd name="connsiteY53" fmla="*/ 396296 h 427995"/>
                <a:gd name="connsiteX54" fmla="*/ 299141 w 413222"/>
                <a:gd name="connsiteY54" fmla="*/ 392581 h 427995"/>
                <a:gd name="connsiteX55" fmla="*/ 266270 w 413222"/>
                <a:gd name="connsiteY55" fmla="*/ 364006 h 427995"/>
                <a:gd name="connsiteX56" fmla="*/ 359148 w 413222"/>
                <a:gd name="connsiteY56" fmla="*/ 223741 h 427995"/>
                <a:gd name="connsiteX57" fmla="*/ 358329 w 413222"/>
                <a:gd name="connsiteY57" fmla="*/ 207796 h 427995"/>
                <a:gd name="connsiteX58" fmla="*/ 338127 w 413222"/>
                <a:gd name="connsiteY58" fmla="*/ 160590 h 427995"/>
                <a:gd name="connsiteX59" fmla="*/ 330507 w 413222"/>
                <a:gd name="connsiteY59" fmla="*/ 153456 h 427995"/>
                <a:gd name="connsiteX60" fmla="*/ 328878 w 413222"/>
                <a:gd name="connsiteY60" fmla="*/ 152237 h 427995"/>
                <a:gd name="connsiteX61" fmla="*/ 319829 w 413222"/>
                <a:gd name="connsiteY61" fmla="*/ 144379 h 427995"/>
                <a:gd name="connsiteX62" fmla="*/ 306942 w 413222"/>
                <a:gd name="connsiteY62" fmla="*/ 108412 h 427995"/>
                <a:gd name="connsiteX63" fmla="*/ 286394 w 413222"/>
                <a:gd name="connsiteY63" fmla="*/ 93154 h 427995"/>
                <a:gd name="connsiteX64" fmla="*/ 276576 w 413222"/>
                <a:gd name="connsiteY64" fmla="*/ 97935 h 427995"/>
                <a:gd name="connsiteX65" fmla="*/ 193613 w 413222"/>
                <a:gd name="connsiteY65" fmla="*/ 154904 h 427995"/>
                <a:gd name="connsiteX66" fmla="*/ 109136 w 413222"/>
                <a:gd name="connsiteY66" fmla="*/ 178631 h 427995"/>
                <a:gd name="connsiteX67" fmla="*/ 91105 w 413222"/>
                <a:gd name="connsiteY67" fmla="*/ 180336 h 427995"/>
                <a:gd name="connsiteX68" fmla="*/ 54606 w 413222"/>
                <a:gd name="connsiteY68" fmla="*/ 216188 h 427995"/>
                <a:gd name="connsiteX69" fmla="*/ 54606 w 413222"/>
                <a:gd name="connsiteY69" fmla="*/ 216188 h 427995"/>
                <a:gd name="connsiteX70" fmla="*/ 54606 w 413222"/>
                <a:gd name="connsiteY70" fmla="*/ 231952 h 427995"/>
                <a:gd name="connsiteX71" fmla="*/ 141169 w 413222"/>
                <a:gd name="connsiteY71" fmla="*/ 360901 h 427995"/>
                <a:gd name="connsiteX72" fmla="*/ 141064 w 413222"/>
                <a:gd name="connsiteY72" fmla="*/ 361006 h 427995"/>
                <a:gd name="connsiteX73" fmla="*/ 104869 w 413222"/>
                <a:gd name="connsiteY73" fmla="*/ 392438 h 427995"/>
                <a:gd name="connsiteX74" fmla="*/ 27183 w 413222"/>
                <a:gd name="connsiteY74" fmla="*/ 408145 h 427995"/>
                <a:gd name="connsiteX75" fmla="*/ 40061 w 413222"/>
                <a:gd name="connsiteY75" fmla="*/ 367016 h 427995"/>
                <a:gd name="connsiteX76" fmla="*/ 38851 w 413222"/>
                <a:gd name="connsiteY76" fmla="*/ 282396 h 4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3222" h="427995">
                  <a:moveTo>
                    <a:pt x="9514" y="427995"/>
                  </a:moveTo>
                  <a:lnTo>
                    <a:pt x="9657" y="427995"/>
                  </a:lnTo>
                  <a:cubicBezTo>
                    <a:pt x="12515" y="427995"/>
                    <a:pt x="80656" y="426757"/>
                    <a:pt x="114203" y="409031"/>
                  </a:cubicBezTo>
                  <a:cubicBezTo>
                    <a:pt x="114489" y="408869"/>
                    <a:pt x="114784" y="408697"/>
                    <a:pt x="115061" y="408516"/>
                  </a:cubicBezTo>
                  <a:cubicBezTo>
                    <a:pt x="128964" y="398316"/>
                    <a:pt x="142050" y="387045"/>
                    <a:pt x="154199" y="374808"/>
                  </a:cubicBezTo>
                  <a:cubicBezTo>
                    <a:pt x="156390" y="372722"/>
                    <a:pt x="158504" y="370712"/>
                    <a:pt x="160571" y="368769"/>
                  </a:cubicBezTo>
                  <a:cubicBezTo>
                    <a:pt x="173179" y="372903"/>
                    <a:pt x="186285" y="375325"/>
                    <a:pt x="199538" y="375970"/>
                  </a:cubicBezTo>
                  <a:cubicBezTo>
                    <a:pt x="201986" y="376084"/>
                    <a:pt x="204434" y="376141"/>
                    <a:pt x="206863" y="376141"/>
                  </a:cubicBezTo>
                  <a:cubicBezTo>
                    <a:pt x="220048" y="376111"/>
                    <a:pt x="233174" y="374377"/>
                    <a:pt x="245915" y="370978"/>
                  </a:cubicBezTo>
                  <a:cubicBezTo>
                    <a:pt x="247658" y="372607"/>
                    <a:pt x="249420" y="374265"/>
                    <a:pt x="251316" y="376055"/>
                  </a:cubicBezTo>
                  <a:cubicBezTo>
                    <a:pt x="262889" y="387437"/>
                    <a:pt x="275145" y="398102"/>
                    <a:pt x="288016" y="407993"/>
                  </a:cubicBezTo>
                  <a:cubicBezTo>
                    <a:pt x="319181" y="430557"/>
                    <a:pt x="397125" y="413565"/>
                    <a:pt x="405916" y="411555"/>
                  </a:cubicBezTo>
                  <a:cubicBezTo>
                    <a:pt x="409613" y="410673"/>
                    <a:pt x="412432" y="407678"/>
                    <a:pt x="413088" y="403935"/>
                  </a:cubicBezTo>
                  <a:cubicBezTo>
                    <a:pt x="413727" y="400140"/>
                    <a:pt x="412055" y="396329"/>
                    <a:pt x="408831" y="394229"/>
                  </a:cubicBezTo>
                  <a:cubicBezTo>
                    <a:pt x="408631" y="394105"/>
                    <a:pt x="389324" y="381075"/>
                    <a:pt x="376912" y="332021"/>
                  </a:cubicBezTo>
                  <a:cubicBezTo>
                    <a:pt x="372845" y="316105"/>
                    <a:pt x="379894" y="284177"/>
                    <a:pt x="387390" y="250373"/>
                  </a:cubicBezTo>
                  <a:cubicBezTo>
                    <a:pt x="395576" y="218807"/>
                    <a:pt x="400567" y="186497"/>
                    <a:pt x="402287" y="153932"/>
                  </a:cubicBezTo>
                  <a:cubicBezTo>
                    <a:pt x="402287" y="105593"/>
                    <a:pt x="388000" y="75989"/>
                    <a:pt x="357377" y="60787"/>
                  </a:cubicBezTo>
                  <a:cubicBezTo>
                    <a:pt x="341603" y="54661"/>
                    <a:pt x="324309" y="53619"/>
                    <a:pt x="307913" y="57806"/>
                  </a:cubicBezTo>
                  <a:cubicBezTo>
                    <a:pt x="299341" y="46290"/>
                    <a:pt x="276538" y="22040"/>
                    <a:pt x="228761" y="7152"/>
                  </a:cubicBezTo>
                  <a:cubicBezTo>
                    <a:pt x="177155" y="-7041"/>
                    <a:pt x="122012" y="69"/>
                    <a:pt x="75694" y="26888"/>
                  </a:cubicBezTo>
                  <a:cubicBezTo>
                    <a:pt x="35822" y="52605"/>
                    <a:pt x="16696" y="81371"/>
                    <a:pt x="15810" y="174954"/>
                  </a:cubicBezTo>
                  <a:cubicBezTo>
                    <a:pt x="15448" y="214407"/>
                    <a:pt x="17772" y="251154"/>
                    <a:pt x="19830" y="283606"/>
                  </a:cubicBezTo>
                  <a:cubicBezTo>
                    <a:pt x="22602" y="310447"/>
                    <a:pt x="23064" y="337476"/>
                    <a:pt x="21211" y="364397"/>
                  </a:cubicBezTo>
                  <a:cubicBezTo>
                    <a:pt x="18992" y="381925"/>
                    <a:pt x="12330" y="398593"/>
                    <a:pt x="1856" y="412822"/>
                  </a:cubicBezTo>
                  <a:cubicBezTo>
                    <a:pt x="-1263" y="417058"/>
                    <a:pt x="-359" y="423020"/>
                    <a:pt x="3877" y="426140"/>
                  </a:cubicBezTo>
                  <a:cubicBezTo>
                    <a:pt x="5500" y="427335"/>
                    <a:pt x="7461" y="427985"/>
                    <a:pt x="9476" y="427995"/>
                  </a:cubicBezTo>
                  <a:close/>
                  <a:moveTo>
                    <a:pt x="200414" y="356939"/>
                  </a:moveTo>
                  <a:cubicBezTo>
                    <a:pt x="132307" y="353232"/>
                    <a:pt x="77792" y="299063"/>
                    <a:pt x="73656" y="230980"/>
                  </a:cubicBezTo>
                  <a:cubicBezTo>
                    <a:pt x="73422" y="226373"/>
                    <a:pt x="73422" y="221757"/>
                    <a:pt x="73656" y="217150"/>
                  </a:cubicBezTo>
                  <a:cubicBezTo>
                    <a:pt x="74101" y="207467"/>
                    <a:pt x="81904" y="199747"/>
                    <a:pt x="91591" y="199405"/>
                  </a:cubicBezTo>
                  <a:cubicBezTo>
                    <a:pt x="98450" y="199293"/>
                    <a:pt x="105290" y="198656"/>
                    <a:pt x="112051" y="197500"/>
                  </a:cubicBezTo>
                  <a:cubicBezTo>
                    <a:pt x="143020" y="193409"/>
                    <a:pt x="173238" y="184879"/>
                    <a:pt x="201776" y="172173"/>
                  </a:cubicBezTo>
                  <a:cubicBezTo>
                    <a:pt x="233151" y="156387"/>
                    <a:pt x="262278" y="136485"/>
                    <a:pt x="288387" y="112994"/>
                  </a:cubicBezTo>
                  <a:cubicBezTo>
                    <a:pt x="290754" y="127835"/>
                    <a:pt x="296031" y="142061"/>
                    <a:pt x="303913" y="154856"/>
                  </a:cubicBezTo>
                  <a:cubicBezTo>
                    <a:pt x="304097" y="155162"/>
                    <a:pt x="304300" y="155454"/>
                    <a:pt x="304522" y="155733"/>
                  </a:cubicBezTo>
                  <a:cubicBezTo>
                    <a:pt x="308292" y="160225"/>
                    <a:pt x="312652" y="164186"/>
                    <a:pt x="317486" y="167505"/>
                  </a:cubicBezTo>
                  <a:lnTo>
                    <a:pt x="319039" y="168677"/>
                  </a:lnTo>
                  <a:cubicBezTo>
                    <a:pt x="320833" y="170070"/>
                    <a:pt x="322489" y="171633"/>
                    <a:pt x="323982" y="173344"/>
                  </a:cubicBezTo>
                  <a:cubicBezTo>
                    <a:pt x="332859" y="183547"/>
                    <a:pt x="338260" y="196311"/>
                    <a:pt x="339403" y="209787"/>
                  </a:cubicBezTo>
                  <a:cubicBezTo>
                    <a:pt x="339878" y="214423"/>
                    <a:pt x="340111" y="219080"/>
                    <a:pt x="340098" y="223741"/>
                  </a:cubicBezTo>
                  <a:cubicBezTo>
                    <a:pt x="340097" y="297388"/>
                    <a:pt x="280394" y="357090"/>
                    <a:pt x="206746" y="357089"/>
                  </a:cubicBezTo>
                  <a:cubicBezTo>
                    <a:pt x="204635" y="357089"/>
                    <a:pt x="202523" y="357039"/>
                    <a:pt x="200414" y="356939"/>
                  </a:cubicBezTo>
                  <a:close/>
                  <a:moveTo>
                    <a:pt x="38851" y="282396"/>
                  </a:moveTo>
                  <a:cubicBezTo>
                    <a:pt x="36813" y="250287"/>
                    <a:pt x="34498" y="213883"/>
                    <a:pt x="34860" y="175125"/>
                  </a:cubicBezTo>
                  <a:cubicBezTo>
                    <a:pt x="35670" y="89753"/>
                    <a:pt x="51300" y="65331"/>
                    <a:pt x="85600" y="43157"/>
                  </a:cubicBezTo>
                  <a:cubicBezTo>
                    <a:pt x="127317" y="19080"/>
                    <a:pt x="176930" y="12688"/>
                    <a:pt x="223389" y="25402"/>
                  </a:cubicBezTo>
                  <a:cubicBezTo>
                    <a:pt x="277957" y="42404"/>
                    <a:pt x="295102" y="72817"/>
                    <a:pt x="295245" y="73027"/>
                  </a:cubicBezTo>
                  <a:cubicBezTo>
                    <a:pt x="297375" y="77059"/>
                    <a:pt x="302063" y="79015"/>
                    <a:pt x="306427" y="77694"/>
                  </a:cubicBezTo>
                  <a:cubicBezTo>
                    <a:pt x="313743" y="75494"/>
                    <a:pt x="335641" y="71208"/>
                    <a:pt x="348871" y="77780"/>
                  </a:cubicBezTo>
                  <a:cubicBezTo>
                    <a:pt x="364854" y="85705"/>
                    <a:pt x="383161" y="101526"/>
                    <a:pt x="383161" y="153808"/>
                  </a:cubicBezTo>
                  <a:cubicBezTo>
                    <a:pt x="381401" y="185007"/>
                    <a:pt x="376561" y="215955"/>
                    <a:pt x="368711" y="246201"/>
                  </a:cubicBezTo>
                  <a:cubicBezTo>
                    <a:pt x="360396" y="283844"/>
                    <a:pt x="353214" y="316362"/>
                    <a:pt x="358405" y="336688"/>
                  </a:cubicBezTo>
                  <a:cubicBezTo>
                    <a:pt x="363061" y="358095"/>
                    <a:pt x="371937" y="378358"/>
                    <a:pt x="384513" y="396296"/>
                  </a:cubicBezTo>
                  <a:cubicBezTo>
                    <a:pt x="357367" y="400763"/>
                    <a:pt x="315543" y="404449"/>
                    <a:pt x="299141" y="392581"/>
                  </a:cubicBezTo>
                  <a:cubicBezTo>
                    <a:pt x="287623" y="383721"/>
                    <a:pt x="276647" y="374179"/>
                    <a:pt x="266270" y="364006"/>
                  </a:cubicBezTo>
                  <a:cubicBezTo>
                    <a:pt x="322585" y="340141"/>
                    <a:pt x="359162" y="284904"/>
                    <a:pt x="359148" y="223741"/>
                  </a:cubicBezTo>
                  <a:cubicBezTo>
                    <a:pt x="359148" y="218416"/>
                    <a:pt x="358875" y="213094"/>
                    <a:pt x="358329" y="207796"/>
                  </a:cubicBezTo>
                  <a:cubicBezTo>
                    <a:pt x="356771" y="190317"/>
                    <a:pt x="349696" y="173785"/>
                    <a:pt x="338127" y="160590"/>
                  </a:cubicBezTo>
                  <a:cubicBezTo>
                    <a:pt x="335819" y="157976"/>
                    <a:pt x="333267" y="155587"/>
                    <a:pt x="330507" y="153456"/>
                  </a:cubicBezTo>
                  <a:lnTo>
                    <a:pt x="328878" y="152237"/>
                  </a:lnTo>
                  <a:cubicBezTo>
                    <a:pt x="325569" y="149975"/>
                    <a:pt x="322532" y="147338"/>
                    <a:pt x="319829" y="144379"/>
                  </a:cubicBezTo>
                  <a:cubicBezTo>
                    <a:pt x="313148" y="133383"/>
                    <a:pt x="308764" y="121148"/>
                    <a:pt x="306942" y="108412"/>
                  </a:cubicBezTo>
                  <a:cubicBezTo>
                    <a:pt x="305481" y="98524"/>
                    <a:pt x="296281" y="91693"/>
                    <a:pt x="286394" y="93154"/>
                  </a:cubicBezTo>
                  <a:cubicBezTo>
                    <a:pt x="282706" y="93699"/>
                    <a:pt x="279278" y="95369"/>
                    <a:pt x="276576" y="97935"/>
                  </a:cubicBezTo>
                  <a:cubicBezTo>
                    <a:pt x="251607" y="120566"/>
                    <a:pt x="223702" y="139729"/>
                    <a:pt x="193613" y="154904"/>
                  </a:cubicBezTo>
                  <a:cubicBezTo>
                    <a:pt x="166736" y="166818"/>
                    <a:pt x="138286" y="174808"/>
                    <a:pt x="109136" y="178631"/>
                  </a:cubicBezTo>
                  <a:cubicBezTo>
                    <a:pt x="103178" y="179660"/>
                    <a:pt x="97151" y="180230"/>
                    <a:pt x="91105" y="180336"/>
                  </a:cubicBezTo>
                  <a:cubicBezTo>
                    <a:pt x="71458" y="180957"/>
                    <a:pt x="55578" y="196555"/>
                    <a:pt x="54606" y="216188"/>
                  </a:cubicBezTo>
                  <a:lnTo>
                    <a:pt x="54606" y="216188"/>
                  </a:lnTo>
                  <a:cubicBezTo>
                    <a:pt x="54358" y="221445"/>
                    <a:pt x="54367" y="226741"/>
                    <a:pt x="54606" y="231952"/>
                  </a:cubicBezTo>
                  <a:cubicBezTo>
                    <a:pt x="57989" y="287436"/>
                    <a:pt x="91099" y="336757"/>
                    <a:pt x="141169" y="360901"/>
                  </a:cubicBezTo>
                  <a:lnTo>
                    <a:pt x="141064" y="361006"/>
                  </a:lnTo>
                  <a:cubicBezTo>
                    <a:pt x="129788" y="372359"/>
                    <a:pt x="117691" y="382865"/>
                    <a:pt x="104869" y="392438"/>
                  </a:cubicBezTo>
                  <a:cubicBezTo>
                    <a:pt x="84866" y="402792"/>
                    <a:pt x="48805" y="406726"/>
                    <a:pt x="27183" y="408145"/>
                  </a:cubicBezTo>
                  <a:cubicBezTo>
                    <a:pt x="33884" y="395309"/>
                    <a:pt x="38244" y="381382"/>
                    <a:pt x="40061" y="367016"/>
                  </a:cubicBezTo>
                  <a:cubicBezTo>
                    <a:pt x="42207" y="338831"/>
                    <a:pt x="41802" y="310509"/>
                    <a:pt x="38851" y="2823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D353D6-5B22-433C-9E22-F47CC014F145}"/>
                </a:ext>
              </a:extLst>
            </p:cNvPr>
            <p:cNvSpPr/>
            <p:nvPr/>
          </p:nvSpPr>
          <p:spPr>
            <a:xfrm>
              <a:off x="4745947" y="271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aphic 28" descr="Male profile">
            <a:extLst>
              <a:ext uri="{FF2B5EF4-FFF2-40B4-BE49-F238E27FC236}">
                <a16:creationId xmlns:a16="http://schemas.microsoft.com/office/drawing/2014/main" id="{4CFEAA7E-D0F4-4D8D-B52E-D469BE9DEE7D}"/>
              </a:ext>
            </a:extLst>
          </p:cNvPr>
          <p:cNvGrpSpPr/>
          <p:nvPr/>
        </p:nvGrpSpPr>
        <p:grpSpPr>
          <a:xfrm>
            <a:off x="6527929" y="3309002"/>
            <a:ext cx="812800" cy="912581"/>
            <a:chOff x="4895947" y="2481751"/>
            <a:chExt cx="609600" cy="684436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80822E-7B96-4D95-AEC6-2BBC37194127}"/>
                </a:ext>
              </a:extLst>
            </p:cNvPr>
            <p:cNvSpPr/>
            <p:nvPr/>
          </p:nvSpPr>
          <p:spPr>
            <a:xfrm>
              <a:off x="5009212" y="2481751"/>
              <a:ext cx="343839" cy="341395"/>
            </a:xfrm>
            <a:custGeom>
              <a:avLst/>
              <a:gdLst>
                <a:gd name="connsiteX0" fmla="*/ 9435 w 343839"/>
                <a:gd name="connsiteY0" fmla="*/ 191994 h 341395"/>
                <a:gd name="connsiteX1" fmla="*/ 29752 w 343839"/>
                <a:gd name="connsiteY1" fmla="*/ 191994 h 341395"/>
                <a:gd name="connsiteX2" fmla="*/ 184934 w 343839"/>
                <a:gd name="connsiteY2" fmla="*/ 341367 h 341395"/>
                <a:gd name="connsiteX3" fmla="*/ 334324 w 343839"/>
                <a:gd name="connsiteY3" fmla="*/ 190870 h 341395"/>
                <a:gd name="connsiteX4" fmla="*/ 333543 w 343839"/>
                <a:gd name="connsiteY4" fmla="*/ 76761 h 341395"/>
                <a:gd name="connsiteX5" fmla="*/ 258838 w 343839"/>
                <a:gd name="connsiteY5" fmla="*/ 31679 h 341395"/>
                <a:gd name="connsiteX6" fmla="*/ 86159 w 343839"/>
                <a:gd name="connsiteY6" fmla="*/ 18677 h 341395"/>
                <a:gd name="connsiteX7" fmla="*/ 8826 w 343839"/>
                <a:gd name="connsiteY7" fmla="*/ 143712 h 341395"/>
                <a:gd name="connsiteX8" fmla="*/ 253 w 343839"/>
                <a:gd name="connsiteY8" fmla="*/ 180336 h 341395"/>
                <a:gd name="connsiteX9" fmla="*/ 7355 w 343839"/>
                <a:gd name="connsiteY9" fmla="*/ 191782 h 341395"/>
                <a:gd name="connsiteX10" fmla="*/ 9416 w 343839"/>
                <a:gd name="connsiteY10" fmla="*/ 192032 h 341395"/>
                <a:gd name="connsiteX11" fmla="*/ 182009 w 343839"/>
                <a:gd name="connsiteY11" fmla="*/ 322487 h 341395"/>
                <a:gd name="connsiteX12" fmla="*/ 48774 w 343839"/>
                <a:gd name="connsiteY12" fmla="*/ 191404 h 341395"/>
                <a:gd name="connsiteX13" fmla="*/ 152834 w 343839"/>
                <a:gd name="connsiteY13" fmla="*/ 172820 h 341395"/>
                <a:gd name="connsiteX14" fmla="*/ 244884 w 343839"/>
                <a:gd name="connsiteY14" fmla="*/ 107774 h 341395"/>
                <a:gd name="connsiteX15" fmla="*/ 279107 w 343839"/>
                <a:gd name="connsiteY15" fmla="*/ 133949 h 341395"/>
                <a:gd name="connsiteX16" fmla="*/ 299243 w 343839"/>
                <a:gd name="connsiteY16" fmla="*/ 164800 h 341395"/>
                <a:gd name="connsiteX17" fmla="*/ 315226 w 343839"/>
                <a:gd name="connsiteY17" fmla="*/ 191718 h 341395"/>
                <a:gd name="connsiteX18" fmla="*/ 182009 w 343839"/>
                <a:gd name="connsiteY18" fmla="*/ 322487 h 341395"/>
                <a:gd name="connsiteX19" fmla="*/ 27647 w 343839"/>
                <a:gd name="connsiteY19" fmla="*/ 146827 h 341395"/>
                <a:gd name="connsiteX20" fmla="*/ 27895 w 343839"/>
                <a:gd name="connsiteY20" fmla="*/ 144322 h 341395"/>
                <a:gd name="connsiteX21" fmla="*/ 94294 w 343839"/>
                <a:gd name="connsiteY21" fmla="*/ 35841 h 341395"/>
                <a:gd name="connsiteX22" fmla="*/ 165455 w 343839"/>
                <a:gd name="connsiteY22" fmla="*/ 18696 h 341395"/>
                <a:gd name="connsiteX23" fmla="*/ 249275 w 343839"/>
                <a:gd name="connsiteY23" fmla="*/ 48405 h 341395"/>
                <a:gd name="connsiteX24" fmla="*/ 257381 w 343839"/>
                <a:gd name="connsiteY24" fmla="*/ 50900 h 341395"/>
                <a:gd name="connsiteX25" fmla="*/ 316626 w 343839"/>
                <a:gd name="connsiteY25" fmla="*/ 85486 h 341395"/>
                <a:gd name="connsiteX26" fmla="*/ 320912 w 343839"/>
                <a:gd name="connsiteY26" fmla="*/ 164438 h 341395"/>
                <a:gd name="connsiteX27" fmla="*/ 315836 w 343839"/>
                <a:gd name="connsiteY27" fmla="*/ 155456 h 341395"/>
                <a:gd name="connsiteX28" fmla="*/ 293452 w 343839"/>
                <a:gd name="connsiteY28" fmla="*/ 121376 h 341395"/>
                <a:gd name="connsiteX29" fmla="*/ 245065 w 343839"/>
                <a:gd name="connsiteY29" fmla="*/ 87667 h 341395"/>
                <a:gd name="connsiteX30" fmla="*/ 236492 w 343839"/>
                <a:gd name="connsiteY30" fmla="*/ 89829 h 341395"/>
                <a:gd name="connsiteX31" fmla="*/ 144748 w 343839"/>
                <a:gd name="connsiteY31" fmla="*/ 155552 h 341395"/>
                <a:gd name="connsiteX32" fmla="*/ 21580 w 343839"/>
                <a:gd name="connsiteY32" fmla="*/ 172906 h 3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3839" h="341395">
                  <a:moveTo>
                    <a:pt x="9435" y="191994"/>
                  </a:moveTo>
                  <a:cubicBezTo>
                    <a:pt x="15474" y="192070"/>
                    <a:pt x="22370" y="192061"/>
                    <a:pt x="29752" y="191994"/>
                  </a:cubicBezTo>
                  <a:cubicBezTo>
                    <a:pt x="31356" y="276094"/>
                    <a:pt x="100834" y="342971"/>
                    <a:pt x="184934" y="341367"/>
                  </a:cubicBezTo>
                  <a:cubicBezTo>
                    <a:pt x="267211" y="339797"/>
                    <a:pt x="333362" y="273157"/>
                    <a:pt x="334324" y="190870"/>
                  </a:cubicBezTo>
                  <a:cubicBezTo>
                    <a:pt x="337095" y="181479"/>
                    <a:pt x="354736" y="117328"/>
                    <a:pt x="333543" y="76761"/>
                  </a:cubicBezTo>
                  <a:cubicBezTo>
                    <a:pt x="319898" y="48146"/>
                    <a:pt x="290514" y="30413"/>
                    <a:pt x="258838" y="31679"/>
                  </a:cubicBezTo>
                  <a:cubicBezTo>
                    <a:pt x="243265" y="19354"/>
                    <a:pt x="177971" y="-24671"/>
                    <a:pt x="86159" y="18677"/>
                  </a:cubicBezTo>
                  <a:cubicBezTo>
                    <a:pt x="10912" y="54177"/>
                    <a:pt x="8731" y="132025"/>
                    <a:pt x="8826" y="143712"/>
                  </a:cubicBezTo>
                  <a:lnTo>
                    <a:pt x="253" y="180336"/>
                  </a:lnTo>
                  <a:cubicBezTo>
                    <a:pt x="-947" y="185457"/>
                    <a:pt x="2233" y="190583"/>
                    <a:pt x="7355" y="191782"/>
                  </a:cubicBezTo>
                  <a:cubicBezTo>
                    <a:pt x="8030" y="191940"/>
                    <a:pt x="8722" y="192025"/>
                    <a:pt x="9416" y="192032"/>
                  </a:cubicBezTo>
                  <a:close/>
                  <a:moveTo>
                    <a:pt x="182009" y="322487"/>
                  </a:moveTo>
                  <a:cubicBezTo>
                    <a:pt x="109304" y="322384"/>
                    <a:pt x="50060" y="264098"/>
                    <a:pt x="48774" y="191404"/>
                  </a:cubicBezTo>
                  <a:cubicBezTo>
                    <a:pt x="84388" y="189927"/>
                    <a:pt x="126402" y="185308"/>
                    <a:pt x="152834" y="172820"/>
                  </a:cubicBezTo>
                  <a:cubicBezTo>
                    <a:pt x="187420" y="156495"/>
                    <a:pt x="231130" y="119719"/>
                    <a:pt x="244884" y="107774"/>
                  </a:cubicBezTo>
                  <a:cubicBezTo>
                    <a:pt x="258087" y="113861"/>
                    <a:pt x="269776" y="122800"/>
                    <a:pt x="279107" y="133949"/>
                  </a:cubicBezTo>
                  <a:cubicBezTo>
                    <a:pt x="286906" y="143482"/>
                    <a:pt x="293657" y="153825"/>
                    <a:pt x="299243" y="164800"/>
                  </a:cubicBezTo>
                  <a:cubicBezTo>
                    <a:pt x="303701" y="172754"/>
                    <a:pt x="308768" y="181745"/>
                    <a:pt x="315226" y="191718"/>
                  </a:cubicBezTo>
                  <a:cubicBezTo>
                    <a:pt x="313775" y="264284"/>
                    <a:pt x="254590" y="322382"/>
                    <a:pt x="182009" y="322487"/>
                  </a:cubicBezTo>
                  <a:close/>
                  <a:moveTo>
                    <a:pt x="27647" y="146827"/>
                  </a:moveTo>
                  <a:cubicBezTo>
                    <a:pt x="27839" y="146006"/>
                    <a:pt x="27922" y="145164"/>
                    <a:pt x="27895" y="144322"/>
                  </a:cubicBezTo>
                  <a:cubicBezTo>
                    <a:pt x="27800" y="141216"/>
                    <a:pt x="26161" y="68007"/>
                    <a:pt x="94294" y="35841"/>
                  </a:cubicBezTo>
                  <a:cubicBezTo>
                    <a:pt x="116440" y="24896"/>
                    <a:pt x="140754" y="19038"/>
                    <a:pt x="165455" y="18696"/>
                  </a:cubicBezTo>
                  <a:cubicBezTo>
                    <a:pt x="196043" y="18293"/>
                    <a:pt x="225768" y="28829"/>
                    <a:pt x="249275" y="48405"/>
                  </a:cubicBezTo>
                  <a:cubicBezTo>
                    <a:pt x="251442" y="50453"/>
                    <a:pt x="254437" y="51375"/>
                    <a:pt x="257381" y="50900"/>
                  </a:cubicBezTo>
                  <a:cubicBezTo>
                    <a:pt x="282476" y="48648"/>
                    <a:pt x="306249" y="62526"/>
                    <a:pt x="316626" y="85486"/>
                  </a:cubicBezTo>
                  <a:cubicBezTo>
                    <a:pt x="328513" y="108241"/>
                    <a:pt x="325084" y="142321"/>
                    <a:pt x="320912" y="164438"/>
                  </a:cubicBezTo>
                  <a:cubicBezTo>
                    <a:pt x="319122" y="161314"/>
                    <a:pt x="317445" y="158323"/>
                    <a:pt x="315836" y="155456"/>
                  </a:cubicBezTo>
                  <a:cubicBezTo>
                    <a:pt x="309630" y="143320"/>
                    <a:pt x="302124" y="131892"/>
                    <a:pt x="293452" y="121376"/>
                  </a:cubicBezTo>
                  <a:cubicBezTo>
                    <a:pt x="280898" y="105722"/>
                    <a:pt x="264099" y="94019"/>
                    <a:pt x="245065" y="87667"/>
                  </a:cubicBezTo>
                  <a:cubicBezTo>
                    <a:pt x="242025" y="86937"/>
                    <a:pt x="238822" y="87746"/>
                    <a:pt x="236492" y="89829"/>
                  </a:cubicBezTo>
                  <a:cubicBezTo>
                    <a:pt x="235959" y="90305"/>
                    <a:pt x="182971" y="137549"/>
                    <a:pt x="144748" y="155552"/>
                  </a:cubicBezTo>
                  <a:cubicBezTo>
                    <a:pt x="113725" y="170192"/>
                    <a:pt x="54870" y="172697"/>
                    <a:pt x="21580" y="1729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6EE4F4-CAA9-421C-AB24-378B3A0105C1}"/>
                </a:ext>
              </a:extLst>
            </p:cNvPr>
            <p:cNvSpPr/>
            <p:nvPr/>
          </p:nvSpPr>
          <p:spPr>
            <a:xfrm>
              <a:off x="4895947" y="286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D1E8BF-D79A-436E-A5FA-F13441CBD805}"/>
              </a:ext>
            </a:extLst>
          </p:cNvPr>
          <p:cNvSpPr txBox="1"/>
          <p:nvPr/>
        </p:nvSpPr>
        <p:spPr>
          <a:xfrm>
            <a:off x="3694873" y="2163830"/>
            <a:ext cx="15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Savarankiškai dirbantis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AF786C-7B2E-4CC6-B9C1-25F0DB469EC3}"/>
              </a:ext>
            </a:extLst>
          </p:cNvPr>
          <p:cNvSpPr txBox="1"/>
          <p:nvPr/>
        </p:nvSpPr>
        <p:spPr>
          <a:xfrm>
            <a:off x="6206653" y="4141212"/>
            <a:ext cx="155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Klientas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95723E-00E4-49FE-B02C-983A82DCD941}"/>
              </a:ext>
            </a:extLst>
          </p:cNvPr>
          <p:cNvSpPr txBox="1"/>
          <p:nvPr/>
        </p:nvSpPr>
        <p:spPr>
          <a:xfrm>
            <a:off x="3604643" y="5744731"/>
            <a:ext cx="173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</a:t>
            </a: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veiklos sąskaita banke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1EEEE0-C98B-4EB2-9A9D-26D858220051}"/>
              </a:ext>
            </a:extLst>
          </p:cNvPr>
          <p:cNvSpPr txBox="1"/>
          <p:nvPr/>
        </p:nvSpPr>
        <p:spPr>
          <a:xfrm>
            <a:off x="1025809" y="4101254"/>
            <a:ext cx="151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Sodra ir VMI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213206-0D76-4EF4-9BA4-D092330F4D30}"/>
              </a:ext>
            </a:extLst>
          </p:cNvPr>
          <p:cNvSpPr txBox="1"/>
          <p:nvPr/>
        </p:nvSpPr>
        <p:spPr>
          <a:xfrm rot="19286946">
            <a:off x="5776341" y="5089261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95EE04-E2FE-473F-8CDA-9A7C78A5A2F2}"/>
              </a:ext>
            </a:extLst>
          </p:cNvPr>
          <p:cNvSpPr txBox="1"/>
          <p:nvPr/>
        </p:nvSpPr>
        <p:spPr>
          <a:xfrm rot="2182395">
            <a:off x="5313754" y="2308341"/>
            <a:ext cx="16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Prekės ir paslaugos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749F1-B70E-4BC9-ACF2-A37BACBF792F}"/>
              </a:ext>
            </a:extLst>
          </p:cNvPr>
          <p:cNvSpPr/>
          <p:nvPr/>
        </p:nvSpPr>
        <p:spPr>
          <a:xfrm rot="12852294">
            <a:off x="2836855" y="4465199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F55618-FAC8-42C4-B92E-911C1DCA8CCF}"/>
              </a:ext>
            </a:extLst>
          </p:cNvPr>
          <p:cNvSpPr txBox="1"/>
          <p:nvPr/>
        </p:nvSpPr>
        <p:spPr>
          <a:xfrm rot="2182395">
            <a:off x="2594607" y="3940444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Apskai</a:t>
            </a:r>
            <a:r>
              <a:rPr lang="lt-LT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čiuojami</a:t>
            </a:r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mokesčiai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236193-17D1-4E72-A311-0A59542BCC7B}"/>
              </a:ext>
            </a:extLst>
          </p:cNvPr>
          <p:cNvSpPr txBox="1"/>
          <p:nvPr/>
        </p:nvSpPr>
        <p:spPr>
          <a:xfrm rot="2182395">
            <a:off x="1793583" y="5188310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 (GPM, PSD, VSD)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A0BA352-8617-4377-AB0E-C6A50CFC04AE}"/>
              </a:ext>
            </a:extLst>
          </p:cNvPr>
          <p:cNvSpPr/>
          <p:nvPr/>
        </p:nvSpPr>
        <p:spPr>
          <a:xfrm rot="5400000">
            <a:off x="3638927" y="3606340"/>
            <a:ext cx="1513208" cy="295200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A0C4CA-C6AF-4C35-9DE4-546EB4AB6350}"/>
              </a:ext>
            </a:extLst>
          </p:cNvPr>
          <p:cNvSpPr txBox="1"/>
          <p:nvPr/>
        </p:nvSpPr>
        <p:spPr>
          <a:xfrm rot="5400000">
            <a:off x="4422043" y="353596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</a:t>
            </a:r>
          </a:p>
        </p:txBody>
      </p:sp>
      <p:sp>
        <p:nvSpPr>
          <p:cNvPr id="42" name="Oval Callout 11">
            <a:extLst>
              <a:ext uri="{FF2B5EF4-FFF2-40B4-BE49-F238E27FC236}">
                <a16:creationId xmlns:a16="http://schemas.microsoft.com/office/drawing/2014/main" id="{F681AF58-F31B-462D-B518-194059FB1124}"/>
              </a:ext>
            </a:extLst>
          </p:cNvPr>
          <p:cNvSpPr/>
          <p:nvPr/>
        </p:nvSpPr>
        <p:spPr>
          <a:xfrm>
            <a:off x="206962" y="1128622"/>
            <a:ext cx="2780129" cy="1406431"/>
          </a:xfrm>
          <a:prstGeom prst="wedgeEllipseCallout">
            <a:avLst>
              <a:gd name="adj1" fmla="val 67419"/>
              <a:gd name="adj2" fmla="val 17912"/>
            </a:avLst>
          </a:prstGeom>
          <a:ln>
            <a:solidFill>
              <a:srgbClr val="C5C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6030" y="1271278"/>
            <a:ext cx="2665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3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3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 PVM </a:t>
            </a:r>
            <a:r>
              <a:rPr lang="en-US" sz="13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</a:t>
            </a:r>
            <a:r>
              <a:rPr lang="lt-LT" sz="13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ėtojai</a:t>
            </a:r>
            <a:r>
              <a:rPr lang="lt-LT" sz="13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r>
              <a:rPr lang="lt-LT" sz="13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Nereikia</a:t>
            </a:r>
            <a:r>
              <a:rPr lang="en-US" sz="13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lt-LT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šrašyti</a:t>
            </a:r>
            <a:r>
              <a:rPr lang="lt-LT" sz="13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sąskait</a:t>
            </a:r>
            <a:r>
              <a:rPr lang="en-US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lt-LT" sz="13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lt-LT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faktūr</a:t>
            </a:r>
            <a:r>
              <a:rPr lang="en-US" sz="13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lt-LT" sz="13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nebent pageidauja klientas</a:t>
            </a:r>
            <a:endParaRPr lang="en-US" sz="13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Graphic 36" descr="Tax">
            <a:extLst>
              <a:ext uri="{FF2B5EF4-FFF2-40B4-BE49-F238E27FC236}">
                <a16:creationId xmlns:a16="http://schemas.microsoft.com/office/drawing/2014/main" id="{0ECC585A-656F-45F8-AFD1-33E549DBB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472" y="2916091"/>
            <a:ext cx="1219200" cy="1219200"/>
          </a:xfrm>
          <a:prstGeom prst="rect">
            <a:avLst/>
          </a:prstGeom>
        </p:spPr>
      </p:pic>
      <p:pic>
        <p:nvPicPr>
          <p:cNvPr id="44" name="Graphic 43" descr="Bank">
            <a:extLst>
              <a:ext uri="{FF2B5EF4-FFF2-40B4-BE49-F238E27FC236}">
                <a16:creationId xmlns:a16="http://schemas.microsoft.com/office/drawing/2014/main" id="{B358CECF-AACA-4805-809C-3EC84C77B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5711" y="4706032"/>
            <a:ext cx="1135599" cy="11355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5A5B4FD-D31A-4BCD-92D0-C970A962F995}"/>
              </a:ext>
            </a:extLst>
          </p:cNvPr>
          <p:cNvSpPr txBox="1"/>
          <p:nvPr/>
        </p:nvSpPr>
        <p:spPr>
          <a:xfrm>
            <a:off x="8151620" y="1695237"/>
            <a:ext cx="3114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Automatinis m</a:t>
            </a:r>
            <a:r>
              <a:rPr lang="en-US" sz="1200" b="1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okes</a:t>
            </a:r>
            <a:r>
              <a:rPr lang="lt-LT" sz="1200" b="1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čių</a:t>
            </a:r>
            <a:r>
              <a:rPr lang="lt-LT" sz="1200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apskaičiavimo procesas:</a:t>
            </a:r>
          </a:p>
          <a:p>
            <a:pPr marL="285750" indent="-285750">
              <a:buFontTx/>
              <a:buChar char="-"/>
            </a:pP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Bankas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 VMI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gauna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GPM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algoritm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ą ir automatiškai apskaičiuoja mokėtiną GPM (GPM 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(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tarifas 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ėja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apm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pajamoms viršijus 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20 000 EUR);</a:t>
            </a:r>
            <a:endParaRPr lang="lt-LT" sz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Bankas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persiun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čia apyvartos duomenis Sodrai -&gt; Sodra automatiškai apskaičiuoja mokėtinus VSD ir PSD pasinaudodama </a:t>
            </a:r>
            <a:r>
              <a:rPr lang="lt-LT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i.APS‘ui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sukurta infrastruktūra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VSD 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90%*12,52%; 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PSD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90%*6,98%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kita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papildoma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info)</a:t>
            </a:r>
          </a:p>
          <a:p>
            <a:pPr marL="285750" indent="-285750">
              <a:buFontTx/>
              <a:buChar char="-"/>
            </a:pP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Bankas automatiškai perveda mokėtinus mokesčius mėnesio gale arba realiu laiku.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F3AD7C-DCDD-4ADD-A58F-058D5420CFED}"/>
              </a:ext>
            </a:extLst>
          </p:cNvPr>
          <p:cNvSpPr txBox="1"/>
          <p:nvPr/>
        </p:nvSpPr>
        <p:spPr>
          <a:xfrm>
            <a:off x="8160575" y="4597302"/>
            <a:ext cx="3105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Nauda vartotojui:</a:t>
            </a:r>
          </a:p>
          <a:p>
            <a:pPr marL="228594" indent="-228594">
              <a:buFontTx/>
              <a:buChar char="-"/>
            </a:pP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Automatizuota IV apskaita, </a:t>
            </a:r>
          </a:p>
          <a:p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</a:t>
            </a:r>
            <a:r>
              <a:rPr lang="lt-LT" sz="1200" dirty="0">
                <a:latin typeface="Segoe UI" panose="020B0502040204020203" pitchFamily="34" charset="0"/>
                <a:cs typeface="Segoe UI" panose="020B0502040204020203" pitchFamily="34" charset="0"/>
              </a:rPr>
              <a:t>Nebereikia sąskaitų faktūrų;</a:t>
            </a:r>
          </a:p>
          <a:p>
            <a:pPr lvl="1"/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Nebereikia apskaitos žurnalo;</a:t>
            </a:r>
          </a:p>
          <a:p>
            <a:pPr marL="380990" indent="-380990">
              <a:buFontTx/>
              <a:buChar char="-"/>
            </a:pP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Automatizuotas pajamų deklaravimas, </a:t>
            </a:r>
          </a:p>
          <a:p>
            <a:pPr marL="380990" indent="-380990">
              <a:buFontTx/>
              <a:buChar char="-"/>
            </a:pPr>
            <a:r>
              <a:rPr lang="lt-LT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lt-LT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zuotas</a:t>
            </a: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mokesčių sumokėjimas.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54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9" grpId="0" animBg="1"/>
      <p:bldP spid="21" grpId="0" animBg="1"/>
      <p:bldP spid="23" grpId="0" animBg="1"/>
      <p:bldP spid="48" grpId="0"/>
      <p:bldP spid="55" grpId="0"/>
      <p:bldP spid="58" grpId="0" animBg="1"/>
      <p:bldP spid="59" grpId="0"/>
      <p:bldP spid="60" grpId="0"/>
      <p:bldP spid="61" grpId="0" animBg="1"/>
      <p:bldP spid="62" grpId="0"/>
      <p:bldP spid="42" grpId="0" animBg="1"/>
      <p:bldP spid="43" grpId="0"/>
      <p:bldP spid="46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Diagonal Corners Rounded 48">
            <a:extLst>
              <a:ext uri="{FF2B5EF4-FFF2-40B4-BE49-F238E27FC236}">
                <a16:creationId xmlns:a16="http://schemas.microsoft.com/office/drawing/2014/main" id="{F2A154ED-15FD-49A9-B180-682AB95EBDF5}"/>
              </a:ext>
            </a:extLst>
          </p:cNvPr>
          <p:cNvSpPr/>
          <p:nvPr/>
        </p:nvSpPr>
        <p:spPr>
          <a:xfrm>
            <a:off x="8192464" y="1658314"/>
            <a:ext cx="3626840" cy="36803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5C5C5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sz="24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177B42-3590-41C5-AD5F-55E3FDF8282E}"/>
              </a:ext>
            </a:extLst>
          </p:cNvPr>
          <p:cNvSpPr/>
          <p:nvPr/>
        </p:nvSpPr>
        <p:spPr>
          <a:xfrm>
            <a:off x="6096001" y="3007381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07505"/>
            <a:ext cx="10972800" cy="63643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1.1. </a:t>
            </a:r>
            <a:r>
              <a:rPr lang="lt-LT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Atsiskaitymai grynaisiais pinigais </a:t>
            </a:r>
            <a:endParaRPr lang="lt" sz="2133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438CE3-97FF-4CD3-AD62-26D231BC42BD}"/>
              </a:ext>
            </a:extLst>
          </p:cNvPr>
          <p:cNvSpPr/>
          <p:nvPr/>
        </p:nvSpPr>
        <p:spPr>
          <a:xfrm>
            <a:off x="3604829" y="1115555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A99E0C-E19E-45DE-BFF8-5338A8F93589}"/>
              </a:ext>
            </a:extLst>
          </p:cNvPr>
          <p:cNvSpPr/>
          <p:nvPr/>
        </p:nvSpPr>
        <p:spPr>
          <a:xfrm rot="2208881">
            <a:off x="5331265" y="2498605"/>
            <a:ext cx="1143529" cy="330419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F2E20A-FABE-4C1D-B33E-75632D2FFA50}"/>
              </a:ext>
            </a:extLst>
          </p:cNvPr>
          <p:cNvSpPr/>
          <p:nvPr/>
        </p:nvSpPr>
        <p:spPr>
          <a:xfrm>
            <a:off x="3573925" y="5016029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A6334B-0AFE-4834-ABFF-504435E55B5A}"/>
              </a:ext>
            </a:extLst>
          </p:cNvPr>
          <p:cNvSpPr/>
          <p:nvPr/>
        </p:nvSpPr>
        <p:spPr>
          <a:xfrm rot="2056260">
            <a:off x="2454067" y="4853566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A0C6EB-BCA9-44ED-B642-37023F583E07}"/>
              </a:ext>
            </a:extLst>
          </p:cNvPr>
          <p:cNvSpPr/>
          <p:nvPr/>
        </p:nvSpPr>
        <p:spPr>
          <a:xfrm>
            <a:off x="925819" y="2959150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aphic 26" descr="Female Profile">
            <a:extLst>
              <a:ext uri="{FF2B5EF4-FFF2-40B4-BE49-F238E27FC236}">
                <a16:creationId xmlns:a16="http://schemas.microsoft.com/office/drawing/2014/main" id="{2F8062E1-89DF-4075-B56D-BFC590DE5C44}"/>
              </a:ext>
            </a:extLst>
          </p:cNvPr>
          <p:cNvGrpSpPr/>
          <p:nvPr/>
        </p:nvGrpSpPr>
        <p:grpSpPr>
          <a:xfrm>
            <a:off x="4065599" y="1218556"/>
            <a:ext cx="812800" cy="958720"/>
            <a:chOff x="4745947" y="2297147"/>
            <a:chExt cx="609600" cy="719040"/>
          </a:xfrm>
          <a:solidFill>
            <a:srgbClr val="00000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3051C4-B63D-4930-BAA4-F5C3B9E70982}"/>
                </a:ext>
              </a:extLst>
            </p:cNvPr>
            <p:cNvSpPr/>
            <p:nvPr/>
          </p:nvSpPr>
          <p:spPr>
            <a:xfrm>
              <a:off x="4843998" y="2297147"/>
              <a:ext cx="413222" cy="427995"/>
            </a:xfrm>
            <a:custGeom>
              <a:avLst/>
              <a:gdLst>
                <a:gd name="connsiteX0" fmla="*/ 9514 w 413222"/>
                <a:gd name="connsiteY0" fmla="*/ 427995 h 427995"/>
                <a:gd name="connsiteX1" fmla="*/ 9657 w 413222"/>
                <a:gd name="connsiteY1" fmla="*/ 427995 h 427995"/>
                <a:gd name="connsiteX2" fmla="*/ 114203 w 413222"/>
                <a:gd name="connsiteY2" fmla="*/ 409031 h 427995"/>
                <a:gd name="connsiteX3" fmla="*/ 115061 w 413222"/>
                <a:gd name="connsiteY3" fmla="*/ 408516 h 427995"/>
                <a:gd name="connsiteX4" fmla="*/ 154199 w 413222"/>
                <a:gd name="connsiteY4" fmla="*/ 374808 h 427995"/>
                <a:gd name="connsiteX5" fmla="*/ 160571 w 413222"/>
                <a:gd name="connsiteY5" fmla="*/ 368769 h 427995"/>
                <a:gd name="connsiteX6" fmla="*/ 199538 w 413222"/>
                <a:gd name="connsiteY6" fmla="*/ 375970 h 427995"/>
                <a:gd name="connsiteX7" fmla="*/ 206863 w 413222"/>
                <a:gd name="connsiteY7" fmla="*/ 376141 h 427995"/>
                <a:gd name="connsiteX8" fmla="*/ 245915 w 413222"/>
                <a:gd name="connsiteY8" fmla="*/ 370978 h 427995"/>
                <a:gd name="connsiteX9" fmla="*/ 251316 w 413222"/>
                <a:gd name="connsiteY9" fmla="*/ 376055 h 427995"/>
                <a:gd name="connsiteX10" fmla="*/ 288016 w 413222"/>
                <a:gd name="connsiteY10" fmla="*/ 407993 h 427995"/>
                <a:gd name="connsiteX11" fmla="*/ 405916 w 413222"/>
                <a:gd name="connsiteY11" fmla="*/ 411555 h 427995"/>
                <a:gd name="connsiteX12" fmla="*/ 413088 w 413222"/>
                <a:gd name="connsiteY12" fmla="*/ 403935 h 427995"/>
                <a:gd name="connsiteX13" fmla="*/ 408831 w 413222"/>
                <a:gd name="connsiteY13" fmla="*/ 394229 h 427995"/>
                <a:gd name="connsiteX14" fmla="*/ 376912 w 413222"/>
                <a:gd name="connsiteY14" fmla="*/ 332021 h 427995"/>
                <a:gd name="connsiteX15" fmla="*/ 387390 w 413222"/>
                <a:gd name="connsiteY15" fmla="*/ 250373 h 427995"/>
                <a:gd name="connsiteX16" fmla="*/ 402287 w 413222"/>
                <a:gd name="connsiteY16" fmla="*/ 153932 h 427995"/>
                <a:gd name="connsiteX17" fmla="*/ 357377 w 413222"/>
                <a:gd name="connsiteY17" fmla="*/ 60787 h 427995"/>
                <a:gd name="connsiteX18" fmla="*/ 307913 w 413222"/>
                <a:gd name="connsiteY18" fmla="*/ 57806 h 427995"/>
                <a:gd name="connsiteX19" fmla="*/ 228761 w 413222"/>
                <a:gd name="connsiteY19" fmla="*/ 7152 h 427995"/>
                <a:gd name="connsiteX20" fmla="*/ 75694 w 413222"/>
                <a:gd name="connsiteY20" fmla="*/ 26888 h 427995"/>
                <a:gd name="connsiteX21" fmla="*/ 15810 w 413222"/>
                <a:gd name="connsiteY21" fmla="*/ 174954 h 427995"/>
                <a:gd name="connsiteX22" fmla="*/ 19830 w 413222"/>
                <a:gd name="connsiteY22" fmla="*/ 283606 h 427995"/>
                <a:gd name="connsiteX23" fmla="*/ 21211 w 413222"/>
                <a:gd name="connsiteY23" fmla="*/ 364397 h 427995"/>
                <a:gd name="connsiteX24" fmla="*/ 1856 w 413222"/>
                <a:gd name="connsiteY24" fmla="*/ 412822 h 427995"/>
                <a:gd name="connsiteX25" fmla="*/ 3877 w 413222"/>
                <a:gd name="connsiteY25" fmla="*/ 426140 h 427995"/>
                <a:gd name="connsiteX26" fmla="*/ 9476 w 413222"/>
                <a:gd name="connsiteY26" fmla="*/ 427995 h 427995"/>
                <a:gd name="connsiteX27" fmla="*/ 200414 w 413222"/>
                <a:gd name="connsiteY27" fmla="*/ 356939 h 427995"/>
                <a:gd name="connsiteX28" fmla="*/ 73656 w 413222"/>
                <a:gd name="connsiteY28" fmla="*/ 230980 h 427995"/>
                <a:gd name="connsiteX29" fmla="*/ 73656 w 413222"/>
                <a:gd name="connsiteY29" fmla="*/ 217150 h 427995"/>
                <a:gd name="connsiteX30" fmla="*/ 91591 w 413222"/>
                <a:gd name="connsiteY30" fmla="*/ 199405 h 427995"/>
                <a:gd name="connsiteX31" fmla="*/ 112051 w 413222"/>
                <a:gd name="connsiteY31" fmla="*/ 197500 h 427995"/>
                <a:gd name="connsiteX32" fmla="*/ 201776 w 413222"/>
                <a:gd name="connsiteY32" fmla="*/ 172173 h 427995"/>
                <a:gd name="connsiteX33" fmla="*/ 288387 w 413222"/>
                <a:gd name="connsiteY33" fmla="*/ 112994 h 427995"/>
                <a:gd name="connsiteX34" fmla="*/ 303913 w 413222"/>
                <a:gd name="connsiteY34" fmla="*/ 154856 h 427995"/>
                <a:gd name="connsiteX35" fmla="*/ 304522 w 413222"/>
                <a:gd name="connsiteY35" fmla="*/ 155733 h 427995"/>
                <a:gd name="connsiteX36" fmla="*/ 317486 w 413222"/>
                <a:gd name="connsiteY36" fmla="*/ 167505 h 427995"/>
                <a:gd name="connsiteX37" fmla="*/ 319039 w 413222"/>
                <a:gd name="connsiteY37" fmla="*/ 168677 h 427995"/>
                <a:gd name="connsiteX38" fmla="*/ 323982 w 413222"/>
                <a:gd name="connsiteY38" fmla="*/ 173344 h 427995"/>
                <a:gd name="connsiteX39" fmla="*/ 339403 w 413222"/>
                <a:gd name="connsiteY39" fmla="*/ 209787 h 427995"/>
                <a:gd name="connsiteX40" fmla="*/ 340098 w 413222"/>
                <a:gd name="connsiteY40" fmla="*/ 223741 h 427995"/>
                <a:gd name="connsiteX41" fmla="*/ 206746 w 413222"/>
                <a:gd name="connsiteY41" fmla="*/ 357089 h 427995"/>
                <a:gd name="connsiteX42" fmla="*/ 200414 w 413222"/>
                <a:gd name="connsiteY42" fmla="*/ 356939 h 427995"/>
                <a:gd name="connsiteX43" fmla="*/ 38851 w 413222"/>
                <a:gd name="connsiteY43" fmla="*/ 282396 h 427995"/>
                <a:gd name="connsiteX44" fmla="*/ 34860 w 413222"/>
                <a:gd name="connsiteY44" fmla="*/ 175125 h 427995"/>
                <a:gd name="connsiteX45" fmla="*/ 85600 w 413222"/>
                <a:gd name="connsiteY45" fmla="*/ 43157 h 427995"/>
                <a:gd name="connsiteX46" fmla="*/ 223389 w 413222"/>
                <a:gd name="connsiteY46" fmla="*/ 25402 h 427995"/>
                <a:gd name="connsiteX47" fmla="*/ 295245 w 413222"/>
                <a:gd name="connsiteY47" fmla="*/ 73027 h 427995"/>
                <a:gd name="connsiteX48" fmla="*/ 306427 w 413222"/>
                <a:gd name="connsiteY48" fmla="*/ 77694 h 427995"/>
                <a:gd name="connsiteX49" fmla="*/ 348871 w 413222"/>
                <a:gd name="connsiteY49" fmla="*/ 77780 h 427995"/>
                <a:gd name="connsiteX50" fmla="*/ 383161 w 413222"/>
                <a:gd name="connsiteY50" fmla="*/ 153808 h 427995"/>
                <a:gd name="connsiteX51" fmla="*/ 368711 w 413222"/>
                <a:gd name="connsiteY51" fmla="*/ 246201 h 427995"/>
                <a:gd name="connsiteX52" fmla="*/ 358405 w 413222"/>
                <a:gd name="connsiteY52" fmla="*/ 336688 h 427995"/>
                <a:gd name="connsiteX53" fmla="*/ 384513 w 413222"/>
                <a:gd name="connsiteY53" fmla="*/ 396296 h 427995"/>
                <a:gd name="connsiteX54" fmla="*/ 299141 w 413222"/>
                <a:gd name="connsiteY54" fmla="*/ 392581 h 427995"/>
                <a:gd name="connsiteX55" fmla="*/ 266270 w 413222"/>
                <a:gd name="connsiteY55" fmla="*/ 364006 h 427995"/>
                <a:gd name="connsiteX56" fmla="*/ 359148 w 413222"/>
                <a:gd name="connsiteY56" fmla="*/ 223741 h 427995"/>
                <a:gd name="connsiteX57" fmla="*/ 358329 w 413222"/>
                <a:gd name="connsiteY57" fmla="*/ 207796 h 427995"/>
                <a:gd name="connsiteX58" fmla="*/ 338127 w 413222"/>
                <a:gd name="connsiteY58" fmla="*/ 160590 h 427995"/>
                <a:gd name="connsiteX59" fmla="*/ 330507 w 413222"/>
                <a:gd name="connsiteY59" fmla="*/ 153456 h 427995"/>
                <a:gd name="connsiteX60" fmla="*/ 328878 w 413222"/>
                <a:gd name="connsiteY60" fmla="*/ 152237 h 427995"/>
                <a:gd name="connsiteX61" fmla="*/ 319829 w 413222"/>
                <a:gd name="connsiteY61" fmla="*/ 144379 h 427995"/>
                <a:gd name="connsiteX62" fmla="*/ 306942 w 413222"/>
                <a:gd name="connsiteY62" fmla="*/ 108412 h 427995"/>
                <a:gd name="connsiteX63" fmla="*/ 286394 w 413222"/>
                <a:gd name="connsiteY63" fmla="*/ 93154 h 427995"/>
                <a:gd name="connsiteX64" fmla="*/ 276576 w 413222"/>
                <a:gd name="connsiteY64" fmla="*/ 97935 h 427995"/>
                <a:gd name="connsiteX65" fmla="*/ 193613 w 413222"/>
                <a:gd name="connsiteY65" fmla="*/ 154904 h 427995"/>
                <a:gd name="connsiteX66" fmla="*/ 109136 w 413222"/>
                <a:gd name="connsiteY66" fmla="*/ 178631 h 427995"/>
                <a:gd name="connsiteX67" fmla="*/ 91105 w 413222"/>
                <a:gd name="connsiteY67" fmla="*/ 180336 h 427995"/>
                <a:gd name="connsiteX68" fmla="*/ 54606 w 413222"/>
                <a:gd name="connsiteY68" fmla="*/ 216188 h 427995"/>
                <a:gd name="connsiteX69" fmla="*/ 54606 w 413222"/>
                <a:gd name="connsiteY69" fmla="*/ 216188 h 427995"/>
                <a:gd name="connsiteX70" fmla="*/ 54606 w 413222"/>
                <a:gd name="connsiteY70" fmla="*/ 231952 h 427995"/>
                <a:gd name="connsiteX71" fmla="*/ 141169 w 413222"/>
                <a:gd name="connsiteY71" fmla="*/ 360901 h 427995"/>
                <a:gd name="connsiteX72" fmla="*/ 141064 w 413222"/>
                <a:gd name="connsiteY72" fmla="*/ 361006 h 427995"/>
                <a:gd name="connsiteX73" fmla="*/ 104869 w 413222"/>
                <a:gd name="connsiteY73" fmla="*/ 392438 h 427995"/>
                <a:gd name="connsiteX74" fmla="*/ 27183 w 413222"/>
                <a:gd name="connsiteY74" fmla="*/ 408145 h 427995"/>
                <a:gd name="connsiteX75" fmla="*/ 40061 w 413222"/>
                <a:gd name="connsiteY75" fmla="*/ 367016 h 427995"/>
                <a:gd name="connsiteX76" fmla="*/ 38851 w 413222"/>
                <a:gd name="connsiteY76" fmla="*/ 282396 h 4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3222" h="427995">
                  <a:moveTo>
                    <a:pt x="9514" y="427995"/>
                  </a:moveTo>
                  <a:lnTo>
                    <a:pt x="9657" y="427995"/>
                  </a:lnTo>
                  <a:cubicBezTo>
                    <a:pt x="12515" y="427995"/>
                    <a:pt x="80656" y="426757"/>
                    <a:pt x="114203" y="409031"/>
                  </a:cubicBezTo>
                  <a:cubicBezTo>
                    <a:pt x="114489" y="408869"/>
                    <a:pt x="114784" y="408697"/>
                    <a:pt x="115061" y="408516"/>
                  </a:cubicBezTo>
                  <a:cubicBezTo>
                    <a:pt x="128964" y="398316"/>
                    <a:pt x="142050" y="387045"/>
                    <a:pt x="154199" y="374808"/>
                  </a:cubicBezTo>
                  <a:cubicBezTo>
                    <a:pt x="156390" y="372722"/>
                    <a:pt x="158504" y="370712"/>
                    <a:pt x="160571" y="368769"/>
                  </a:cubicBezTo>
                  <a:cubicBezTo>
                    <a:pt x="173179" y="372903"/>
                    <a:pt x="186285" y="375325"/>
                    <a:pt x="199538" y="375970"/>
                  </a:cubicBezTo>
                  <a:cubicBezTo>
                    <a:pt x="201986" y="376084"/>
                    <a:pt x="204434" y="376141"/>
                    <a:pt x="206863" y="376141"/>
                  </a:cubicBezTo>
                  <a:cubicBezTo>
                    <a:pt x="220048" y="376111"/>
                    <a:pt x="233174" y="374377"/>
                    <a:pt x="245915" y="370978"/>
                  </a:cubicBezTo>
                  <a:cubicBezTo>
                    <a:pt x="247658" y="372607"/>
                    <a:pt x="249420" y="374265"/>
                    <a:pt x="251316" y="376055"/>
                  </a:cubicBezTo>
                  <a:cubicBezTo>
                    <a:pt x="262889" y="387437"/>
                    <a:pt x="275145" y="398102"/>
                    <a:pt x="288016" y="407993"/>
                  </a:cubicBezTo>
                  <a:cubicBezTo>
                    <a:pt x="319181" y="430557"/>
                    <a:pt x="397125" y="413565"/>
                    <a:pt x="405916" y="411555"/>
                  </a:cubicBezTo>
                  <a:cubicBezTo>
                    <a:pt x="409613" y="410673"/>
                    <a:pt x="412432" y="407678"/>
                    <a:pt x="413088" y="403935"/>
                  </a:cubicBezTo>
                  <a:cubicBezTo>
                    <a:pt x="413727" y="400140"/>
                    <a:pt x="412055" y="396329"/>
                    <a:pt x="408831" y="394229"/>
                  </a:cubicBezTo>
                  <a:cubicBezTo>
                    <a:pt x="408631" y="394105"/>
                    <a:pt x="389324" y="381075"/>
                    <a:pt x="376912" y="332021"/>
                  </a:cubicBezTo>
                  <a:cubicBezTo>
                    <a:pt x="372845" y="316105"/>
                    <a:pt x="379894" y="284177"/>
                    <a:pt x="387390" y="250373"/>
                  </a:cubicBezTo>
                  <a:cubicBezTo>
                    <a:pt x="395576" y="218807"/>
                    <a:pt x="400567" y="186497"/>
                    <a:pt x="402287" y="153932"/>
                  </a:cubicBezTo>
                  <a:cubicBezTo>
                    <a:pt x="402287" y="105593"/>
                    <a:pt x="388000" y="75989"/>
                    <a:pt x="357377" y="60787"/>
                  </a:cubicBezTo>
                  <a:cubicBezTo>
                    <a:pt x="341603" y="54661"/>
                    <a:pt x="324309" y="53619"/>
                    <a:pt x="307913" y="57806"/>
                  </a:cubicBezTo>
                  <a:cubicBezTo>
                    <a:pt x="299341" y="46290"/>
                    <a:pt x="276538" y="22040"/>
                    <a:pt x="228761" y="7152"/>
                  </a:cubicBezTo>
                  <a:cubicBezTo>
                    <a:pt x="177155" y="-7041"/>
                    <a:pt x="122012" y="69"/>
                    <a:pt x="75694" y="26888"/>
                  </a:cubicBezTo>
                  <a:cubicBezTo>
                    <a:pt x="35822" y="52605"/>
                    <a:pt x="16696" y="81371"/>
                    <a:pt x="15810" y="174954"/>
                  </a:cubicBezTo>
                  <a:cubicBezTo>
                    <a:pt x="15448" y="214407"/>
                    <a:pt x="17772" y="251154"/>
                    <a:pt x="19830" y="283606"/>
                  </a:cubicBezTo>
                  <a:cubicBezTo>
                    <a:pt x="22602" y="310447"/>
                    <a:pt x="23064" y="337476"/>
                    <a:pt x="21211" y="364397"/>
                  </a:cubicBezTo>
                  <a:cubicBezTo>
                    <a:pt x="18992" y="381925"/>
                    <a:pt x="12330" y="398593"/>
                    <a:pt x="1856" y="412822"/>
                  </a:cubicBezTo>
                  <a:cubicBezTo>
                    <a:pt x="-1263" y="417058"/>
                    <a:pt x="-359" y="423020"/>
                    <a:pt x="3877" y="426140"/>
                  </a:cubicBezTo>
                  <a:cubicBezTo>
                    <a:pt x="5500" y="427335"/>
                    <a:pt x="7461" y="427985"/>
                    <a:pt x="9476" y="427995"/>
                  </a:cubicBezTo>
                  <a:close/>
                  <a:moveTo>
                    <a:pt x="200414" y="356939"/>
                  </a:moveTo>
                  <a:cubicBezTo>
                    <a:pt x="132307" y="353232"/>
                    <a:pt x="77792" y="299063"/>
                    <a:pt x="73656" y="230980"/>
                  </a:cubicBezTo>
                  <a:cubicBezTo>
                    <a:pt x="73422" y="226373"/>
                    <a:pt x="73422" y="221757"/>
                    <a:pt x="73656" y="217150"/>
                  </a:cubicBezTo>
                  <a:cubicBezTo>
                    <a:pt x="74101" y="207467"/>
                    <a:pt x="81904" y="199747"/>
                    <a:pt x="91591" y="199405"/>
                  </a:cubicBezTo>
                  <a:cubicBezTo>
                    <a:pt x="98450" y="199293"/>
                    <a:pt x="105290" y="198656"/>
                    <a:pt x="112051" y="197500"/>
                  </a:cubicBezTo>
                  <a:cubicBezTo>
                    <a:pt x="143020" y="193409"/>
                    <a:pt x="173238" y="184879"/>
                    <a:pt x="201776" y="172173"/>
                  </a:cubicBezTo>
                  <a:cubicBezTo>
                    <a:pt x="233151" y="156387"/>
                    <a:pt x="262278" y="136485"/>
                    <a:pt x="288387" y="112994"/>
                  </a:cubicBezTo>
                  <a:cubicBezTo>
                    <a:pt x="290754" y="127835"/>
                    <a:pt x="296031" y="142061"/>
                    <a:pt x="303913" y="154856"/>
                  </a:cubicBezTo>
                  <a:cubicBezTo>
                    <a:pt x="304097" y="155162"/>
                    <a:pt x="304300" y="155454"/>
                    <a:pt x="304522" y="155733"/>
                  </a:cubicBezTo>
                  <a:cubicBezTo>
                    <a:pt x="308292" y="160225"/>
                    <a:pt x="312652" y="164186"/>
                    <a:pt x="317486" y="167505"/>
                  </a:cubicBezTo>
                  <a:lnTo>
                    <a:pt x="319039" y="168677"/>
                  </a:lnTo>
                  <a:cubicBezTo>
                    <a:pt x="320833" y="170070"/>
                    <a:pt x="322489" y="171633"/>
                    <a:pt x="323982" y="173344"/>
                  </a:cubicBezTo>
                  <a:cubicBezTo>
                    <a:pt x="332859" y="183547"/>
                    <a:pt x="338260" y="196311"/>
                    <a:pt x="339403" y="209787"/>
                  </a:cubicBezTo>
                  <a:cubicBezTo>
                    <a:pt x="339878" y="214423"/>
                    <a:pt x="340111" y="219080"/>
                    <a:pt x="340098" y="223741"/>
                  </a:cubicBezTo>
                  <a:cubicBezTo>
                    <a:pt x="340097" y="297388"/>
                    <a:pt x="280394" y="357090"/>
                    <a:pt x="206746" y="357089"/>
                  </a:cubicBezTo>
                  <a:cubicBezTo>
                    <a:pt x="204635" y="357089"/>
                    <a:pt x="202523" y="357039"/>
                    <a:pt x="200414" y="356939"/>
                  </a:cubicBezTo>
                  <a:close/>
                  <a:moveTo>
                    <a:pt x="38851" y="282396"/>
                  </a:moveTo>
                  <a:cubicBezTo>
                    <a:pt x="36813" y="250287"/>
                    <a:pt x="34498" y="213883"/>
                    <a:pt x="34860" y="175125"/>
                  </a:cubicBezTo>
                  <a:cubicBezTo>
                    <a:pt x="35670" y="89753"/>
                    <a:pt x="51300" y="65331"/>
                    <a:pt x="85600" y="43157"/>
                  </a:cubicBezTo>
                  <a:cubicBezTo>
                    <a:pt x="127317" y="19080"/>
                    <a:pt x="176930" y="12688"/>
                    <a:pt x="223389" y="25402"/>
                  </a:cubicBezTo>
                  <a:cubicBezTo>
                    <a:pt x="277957" y="42404"/>
                    <a:pt x="295102" y="72817"/>
                    <a:pt x="295245" y="73027"/>
                  </a:cubicBezTo>
                  <a:cubicBezTo>
                    <a:pt x="297375" y="77059"/>
                    <a:pt x="302063" y="79015"/>
                    <a:pt x="306427" y="77694"/>
                  </a:cubicBezTo>
                  <a:cubicBezTo>
                    <a:pt x="313743" y="75494"/>
                    <a:pt x="335641" y="71208"/>
                    <a:pt x="348871" y="77780"/>
                  </a:cubicBezTo>
                  <a:cubicBezTo>
                    <a:pt x="364854" y="85705"/>
                    <a:pt x="383161" y="101526"/>
                    <a:pt x="383161" y="153808"/>
                  </a:cubicBezTo>
                  <a:cubicBezTo>
                    <a:pt x="381401" y="185007"/>
                    <a:pt x="376561" y="215955"/>
                    <a:pt x="368711" y="246201"/>
                  </a:cubicBezTo>
                  <a:cubicBezTo>
                    <a:pt x="360396" y="283844"/>
                    <a:pt x="353214" y="316362"/>
                    <a:pt x="358405" y="336688"/>
                  </a:cubicBezTo>
                  <a:cubicBezTo>
                    <a:pt x="363061" y="358095"/>
                    <a:pt x="371937" y="378358"/>
                    <a:pt x="384513" y="396296"/>
                  </a:cubicBezTo>
                  <a:cubicBezTo>
                    <a:pt x="357367" y="400763"/>
                    <a:pt x="315543" y="404449"/>
                    <a:pt x="299141" y="392581"/>
                  </a:cubicBezTo>
                  <a:cubicBezTo>
                    <a:pt x="287623" y="383721"/>
                    <a:pt x="276647" y="374179"/>
                    <a:pt x="266270" y="364006"/>
                  </a:cubicBezTo>
                  <a:cubicBezTo>
                    <a:pt x="322585" y="340141"/>
                    <a:pt x="359162" y="284904"/>
                    <a:pt x="359148" y="223741"/>
                  </a:cubicBezTo>
                  <a:cubicBezTo>
                    <a:pt x="359148" y="218416"/>
                    <a:pt x="358875" y="213094"/>
                    <a:pt x="358329" y="207796"/>
                  </a:cubicBezTo>
                  <a:cubicBezTo>
                    <a:pt x="356771" y="190317"/>
                    <a:pt x="349696" y="173785"/>
                    <a:pt x="338127" y="160590"/>
                  </a:cubicBezTo>
                  <a:cubicBezTo>
                    <a:pt x="335819" y="157976"/>
                    <a:pt x="333267" y="155587"/>
                    <a:pt x="330507" y="153456"/>
                  </a:cubicBezTo>
                  <a:lnTo>
                    <a:pt x="328878" y="152237"/>
                  </a:lnTo>
                  <a:cubicBezTo>
                    <a:pt x="325569" y="149975"/>
                    <a:pt x="322532" y="147338"/>
                    <a:pt x="319829" y="144379"/>
                  </a:cubicBezTo>
                  <a:cubicBezTo>
                    <a:pt x="313148" y="133383"/>
                    <a:pt x="308764" y="121148"/>
                    <a:pt x="306942" y="108412"/>
                  </a:cubicBezTo>
                  <a:cubicBezTo>
                    <a:pt x="305481" y="98524"/>
                    <a:pt x="296281" y="91693"/>
                    <a:pt x="286394" y="93154"/>
                  </a:cubicBezTo>
                  <a:cubicBezTo>
                    <a:pt x="282706" y="93699"/>
                    <a:pt x="279278" y="95369"/>
                    <a:pt x="276576" y="97935"/>
                  </a:cubicBezTo>
                  <a:cubicBezTo>
                    <a:pt x="251607" y="120566"/>
                    <a:pt x="223702" y="139729"/>
                    <a:pt x="193613" y="154904"/>
                  </a:cubicBezTo>
                  <a:cubicBezTo>
                    <a:pt x="166736" y="166818"/>
                    <a:pt x="138286" y="174808"/>
                    <a:pt x="109136" y="178631"/>
                  </a:cubicBezTo>
                  <a:cubicBezTo>
                    <a:pt x="103178" y="179660"/>
                    <a:pt x="97151" y="180230"/>
                    <a:pt x="91105" y="180336"/>
                  </a:cubicBezTo>
                  <a:cubicBezTo>
                    <a:pt x="71458" y="180957"/>
                    <a:pt x="55578" y="196555"/>
                    <a:pt x="54606" y="216188"/>
                  </a:cubicBezTo>
                  <a:lnTo>
                    <a:pt x="54606" y="216188"/>
                  </a:lnTo>
                  <a:cubicBezTo>
                    <a:pt x="54358" y="221445"/>
                    <a:pt x="54367" y="226741"/>
                    <a:pt x="54606" y="231952"/>
                  </a:cubicBezTo>
                  <a:cubicBezTo>
                    <a:pt x="57989" y="287436"/>
                    <a:pt x="91099" y="336757"/>
                    <a:pt x="141169" y="360901"/>
                  </a:cubicBezTo>
                  <a:lnTo>
                    <a:pt x="141064" y="361006"/>
                  </a:lnTo>
                  <a:cubicBezTo>
                    <a:pt x="129788" y="372359"/>
                    <a:pt x="117691" y="382865"/>
                    <a:pt x="104869" y="392438"/>
                  </a:cubicBezTo>
                  <a:cubicBezTo>
                    <a:pt x="84866" y="402792"/>
                    <a:pt x="48805" y="406726"/>
                    <a:pt x="27183" y="408145"/>
                  </a:cubicBezTo>
                  <a:cubicBezTo>
                    <a:pt x="33884" y="395309"/>
                    <a:pt x="38244" y="381382"/>
                    <a:pt x="40061" y="367016"/>
                  </a:cubicBezTo>
                  <a:cubicBezTo>
                    <a:pt x="42207" y="338831"/>
                    <a:pt x="41802" y="310509"/>
                    <a:pt x="38851" y="2823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D353D6-5B22-433C-9E22-F47CC014F145}"/>
                </a:ext>
              </a:extLst>
            </p:cNvPr>
            <p:cNvSpPr/>
            <p:nvPr/>
          </p:nvSpPr>
          <p:spPr>
            <a:xfrm>
              <a:off x="4745947" y="271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aphic 28" descr="Male profile">
            <a:extLst>
              <a:ext uri="{FF2B5EF4-FFF2-40B4-BE49-F238E27FC236}">
                <a16:creationId xmlns:a16="http://schemas.microsoft.com/office/drawing/2014/main" id="{4CFEAA7E-D0F4-4D8D-B52E-D469BE9DEE7D}"/>
              </a:ext>
            </a:extLst>
          </p:cNvPr>
          <p:cNvGrpSpPr/>
          <p:nvPr/>
        </p:nvGrpSpPr>
        <p:grpSpPr>
          <a:xfrm>
            <a:off x="6527929" y="3309002"/>
            <a:ext cx="812800" cy="912581"/>
            <a:chOff x="4895947" y="2481751"/>
            <a:chExt cx="609600" cy="684436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80822E-7B96-4D95-AEC6-2BBC37194127}"/>
                </a:ext>
              </a:extLst>
            </p:cNvPr>
            <p:cNvSpPr/>
            <p:nvPr/>
          </p:nvSpPr>
          <p:spPr>
            <a:xfrm>
              <a:off x="5009212" y="2481751"/>
              <a:ext cx="343839" cy="341395"/>
            </a:xfrm>
            <a:custGeom>
              <a:avLst/>
              <a:gdLst>
                <a:gd name="connsiteX0" fmla="*/ 9435 w 343839"/>
                <a:gd name="connsiteY0" fmla="*/ 191994 h 341395"/>
                <a:gd name="connsiteX1" fmla="*/ 29752 w 343839"/>
                <a:gd name="connsiteY1" fmla="*/ 191994 h 341395"/>
                <a:gd name="connsiteX2" fmla="*/ 184934 w 343839"/>
                <a:gd name="connsiteY2" fmla="*/ 341367 h 341395"/>
                <a:gd name="connsiteX3" fmla="*/ 334324 w 343839"/>
                <a:gd name="connsiteY3" fmla="*/ 190870 h 341395"/>
                <a:gd name="connsiteX4" fmla="*/ 333543 w 343839"/>
                <a:gd name="connsiteY4" fmla="*/ 76761 h 341395"/>
                <a:gd name="connsiteX5" fmla="*/ 258838 w 343839"/>
                <a:gd name="connsiteY5" fmla="*/ 31679 h 341395"/>
                <a:gd name="connsiteX6" fmla="*/ 86159 w 343839"/>
                <a:gd name="connsiteY6" fmla="*/ 18677 h 341395"/>
                <a:gd name="connsiteX7" fmla="*/ 8826 w 343839"/>
                <a:gd name="connsiteY7" fmla="*/ 143712 h 341395"/>
                <a:gd name="connsiteX8" fmla="*/ 253 w 343839"/>
                <a:gd name="connsiteY8" fmla="*/ 180336 h 341395"/>
                <a:gd name="connsiteX9" fmla="*/ 7355 w 343839"/>
                <a:gd name="connsiteY9" fmla="*/ 191782 h 341395"/>
                <a:gd name="connsiteX10" fmla="*/ 9416 w 343839"/>
                <a:gd name="connsiteY10" fmla="*/ 192032 h 341395"/>
                <a:gd name="connsiteX11" fmla="*/ 182009 w 343839"/>
                <a:gd name="connsiteY11" fmla="*/ 322487 h 341395"/>
                <a:gd name="connsiteX12" fmla="*/ 48774 w 343839"/>
                <a:gd name="connsiteY12" fmla="*/ 191404 h 341395"/>
                <a:gd name="connsiteX13" fmla="*/ 152834 w 343839"/>
                <a:gd name="connsiteY13" fmla="*/ 172820 h 341395"/>
                <a:gd name="connsiteX14" fmla="*/ 244884 w 343839"/>
                <a:gd name="connsiteY14" fmla="*/ 107774 h 341395"/>
                <a:gd name="connsiteX15" fmla="*/ 279107 w 343839"/>
                <a:gd name="connsiteY15" fmla="*/ 133949 h 341395"/>
                <a:gd name="connsiteX16" fmla="*/ 299243 w 343839"/>
                <a:gd name="connsiteY16" fmla="*/ 164800 h 341395"/>
                <a:gd name="connsiteX17" fmla="*/ 315226 w 343839"/>
                <a:gd name="connsiteY17" fmla="*/ 191718 h 341395"/>
                <a:gd name="connsiteX18" fmla="*/ 182009 w 343839"/>
                <a:gd name="connsiteY18" fmla="*/ 322487 h 341395"/>
                <a:gd name="connsiteX19" fmla="*/ 27647 w 343839"/>
                <a:gd name="connsiteY19" fmla="*/ 146827 h 341395"/>
                <a:gd name="connsiteX20" fmla="*/ 27895 w 343839"/>
                <a:gd name="connsiteY20" fmla="*/ 144322 h 341395"/>
                <a:gd name="connsiteX21" fmla="*/ 94294 w 343839"/>
                <a:gd name="connsiteY21" fmla="*/ 35841 h 341395"/>
                <a:gd name="connsiteX22" fmla="*/ 165455 w 343839"/>
                <a:gd name="connsiteY22" fmla="*/ 18696 h 341395"/>
                <a:gd name="connsiteX23" fmla="*/ 249275 w 343839"/>
                <a:gd name="connsiteY23" fmla="*/ 48405 h 341395"/>
                <a:gd name="connsiteX24" fmla="*/ 257381 w 343839"/>
                <a:gd name="connsiteY24" fmla="*/ 50900 h 341395"/>
                <a:gd name="connsiteX25" fmla="*/ 316626 w 343839"/>
                <a:gd name="connsiteY25" fmla="*/ 85486 h 341395"/>
                <a:gd name="connsiteX26" fmla="*/ 320912 w 343839"/>
                <a:gd name="connsiteY26" fmla="*/ 164438 h 341395"/>
                <a:gd name="connsiteX27" fmla="*/ 315836 w 343839"/>
                <a:gd name="connsiteY27" fmla="*/ 155456 h 341395"/>
                <a:gd name="connsiteX28" fmla="*/ 293452 w 343839"/>
                <a:gd name="connsiteY28" fmla="*/ 121376 h 341395"/>
                <a:gd name="connsiteX29" fmla="*/ 245065 w 343839"/>
                <a:gd name="connsiteY29" fmla="*/ 87667 h 341395"/>
                <a:gd name="connsiteX30" fmla="*/ 236492 w 343839"/>
                <a:gd name="connsiteY30" fmla="*/ 89829 h 341395"/>
                <a:gd name="connsiteX31" fmla="*/ 144748 w 343839"/>
                <a:gd name="connsiteY31" fmla="*/ 155552 h 341395"/>
                <a:gd name="connsiteX32" fmla="*/ 21580 w 343839"/>
                <a:gd name="connsiteY32" fmla="*/ 172906 h 3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3839" h="341395">
                  <a:moveTo>
                    <a:pt x="9435" y="191994"/>
                  </a:moveTo>
                  <a:cubicBezTo>
                    <a:pt x="15474" y="192070"/>
                    <a:pt x="22370" y="192061"/>
                    <a:pt x="29752" y="191994"/>
                  </a:cubicBezTo>
                  <a:cubicBezTo>
                    <a:pt x="31356" y="276094"/>
                    <a:pt x="100834" y="342971"/>
                    <a:pt x="184934" y="341367"/>
                  </a:cubicBezTo>
                  <a:cubicBezTo>
                    <a:pt x="267211" y="339797"/>
                    <a:pt x="333362" y="273157"/>
                    <a:pt x="334324" y="190870"/>
                  </a:cubicBezTo>
                  <a:cubicBezTo>
                    <a:pt x="337095" y="181479"/>
                    <a:pt x="354736" y="117328"/>
                    <a:pt x="333543" y="76761"/>
                  </a:cubicBezTo>
                  <a:cubicBezTo>
                    <a:pt x="319898" y="48146"/>
                    <a:pt x="290514" y="30413"/>
                    <a:pt x="258838" y="31679"/>
                  </a:cubicBezTo>
                  <a:cubicBezTo>
                    <a:pt x="243265" y="19354"/>
                    <a:pt x="177971" y="-24671"/>
                    <a:pt x="86159" y="18677"/>
                  </a:cubicBezTo>
                  <a:cubicBezTo>
                    <a:pt x="10912" y="54177"/>
                    <a:pt x="8731" y="132025"/>
                    <a:pt x="8826" y="143712"/>
                  </a:cubicBezTo>
                  <a:lnTo>
                    <a:pt x="253" y="180336"/>
                  </a:lnTo>
                  <a:cubicBezTo>
                    <a:pt x="-947" y="185457"/>
                    <a:pt x="2233" y="190583"/>
                    <a:pt x="7355" y="191782"/>
                  </a:cubicBezTo>
                  <a:cubicBezTo>
                    <a:pt x="8030" y="191940"/>
                    <a:pt x="8722" y="192025"/>
                    <a:pt x="9416" y="192032"/>
                  </a:cubicBezTo>
                  <a:close/>
                  <a:moveTo>
                    <a:pt x="182009" y="322487"/>
                  </a:moveTo>
                  <a:cubicBezTo>
                    <a:pt x="109304" y="322384"/>
                    <a:pt x="50060" y="264098"/>
                    <a:pt x="48774" y="191404"/>
                  </a:cubicBezTo>
                  <a:cubicBezTo>
                    <a:pt x="84388" y="189927"/>
                    <a:pt x="126402" y="185308"/>
                    <a:pt x="152834" y="172820"/>
                  </a:cubicBezTo>
                  <a:cubicBezTo>
                    <a:pt x="187420" y="156495"/>
                    <a:pt x="231130" y="119719"/>
                    <a:pt x="244884" y="107774"/>
                  </a:cubicBezTo>
                  <a:cubicBezTo>
                    <a:pt x="258087" y="113861"/>
                    <a:pt x="269776" y="122800"/>
                    <a:pt x="279107" y="133949"/>
                  </a:cubicBezTo>
                  <a:cubicBezTo>
                    <a:pt x="286906" y="143482"/>
                    <a:pt x="293657" y="153825"/>
                    <a:pt x="299243" y="164800"/>
                  </a:cubicBezTo>
                  <a:cubicBezTo>
                    <a:pt x="303701" y="172754"/>
                    <a:pt x="308768" y="181745"/>
                    <a:pt x="315226" y="191718"/>
                  </a:cubicBezTo>
                  <a:cubicBezTo>
                    <a:pt x="313775" y="264284"/>
                    <a:pt x="254590" y="322382"/>
                    <a:pt x="182009" y="322487"/>
                  </a:cubicBezTo>
                  <a:close/>
                  <a:moveTo>
                    <a:pt x="27647" y="146827"/>
                  </a:moveTo>
                  <a:cubicBezTo>
                    <a:pt x="27839" y="146006"/>
                    <a:pt x="27922" y="145164"/>
                    <a:pt x="27895" y="144322"/>
                  </a:cubicBezTo>
                  <a:cubicBezTo>
                    <a:pt x="27800" y="141216"/>
                    <a:pt x="26161" y="68007"/>
                    <a:pt x="94294" y="35841"/>
                  </a:cubicBezTo>
                  <a:cubicBezTo>
                    <a:pt x="116440" y="24896"/>
                    <a:pt x="140754" y="19038"/>
                    <a:pt x="165455" y="18696"/>
                  </a:cubicBezTo>
                  <a:cubicBezTo>
                    <a:pt x="196043" y="18293"/>
                    <a:pt x="225768" y="28829"/>
                    <a:pt x="249275" y="48405"/>
                  </a:cubicBezTo>
                  <a:cubicBezTo>
                    <a:pt x="251442" y="50453"/>
                    <a:pt x="254437" y="51375"/>
                    <a:pt x="257381" y="50900"/>
                  </a:cubicBezTo>
                  <a:cubicBezTo>
                    <a:pt x="282476" y="48648"/>
                    <a:pt x="306249" y="62526"/>
                    <a:pt x="316626" y="85486"/>
                  </a:cubicBezTo>
                  <a:cubicBezTo>
                    <a:pt x="328513" y="108241"/>
                    <a:pt x="325084" y="142321"/>
                    <a:pt x="320912" y="164438"/>
                  </a:cubicBezTo>
                  <a:cubicBezTo>
                    <a:pt x="319122" y="161314"/>
                    <a:pt x="317445" y="158323"/>
                    <a:pt x="315836" y="155456"/>
                  </a:cubicBezTo>
                  <a:cubicBezTo>
                    <a:pt x="309630" y="143320"/>
                    <a:pt x="302124" y="131892"/>
                    <a:pt x="293452" y="121376"/>
                  </a:cubicBezTo>
                  <a:cubicBezTo>
                    <a:pt x="280898" y="105722"/>
                    <a:pt x="264099" y="94019"/>
                    <a:pt x="245065" y="87667"/>
                  </a:cubicBezTo>
                  <a:cubicBezTo>
                    <a:pt x="242025" y="86937"/>
                    <a:pt x="238822" y="87746"/>
                    <a:pt x="236492" y="89829"/>
                  </a:cubicBezTo>
                  <a:cubicBezTo>
                    <a:pt x="235959" y="90305"/>
                    <a:pt x="182971" y="137549"/>
                    <a:pt x="144748" y="155552"/>
                  </a:cubicBezTo>
                  <a:cubicBezTo>
                    <a:pt x="113725" y="170192"/>
                    <a:pt x="54870" y="172697"/>
                    <a:pt x="21580" y="1729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6EE4F4-CAA9-421C-AB24-378B3A0105C1}"/>
                </a:ext>
              </a:extLst>
            </p:cNvPr>
            <p:cNvSpPr/>
            <p:nvPr/>
          </p:nvSpPr>
          <p:spPr>
            <a:xfrm>
              <a:off x="4895947" y="286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D1E8BF-D79A-436E-A5FA-F13441CBD805}"/>
              </a:ext>
            </a:extLst>
          </p:cNvPr>
          <p:cNvSpPr txBox="1"/>
          <p:nvPr/>
        </p:nvSpPr>
        <p:spPr>
          <a:xfrm>
            <a:off x="3694873" y="2163830"/>
            <a:ext cx="15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Savarankiškai dirbantis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AF786C-7B2E-4CC6-B9C1-25F0DB469EC3}"/>
              </a:ext>
            </a:extLst>
          </p:cNvPr>
          <p:cNvSpPr txBox="1"/>
          <p:nvPr/>
        </p:nvSpPr>
        <p:spPr>
          <a:xfrm>
            <a:off x="6206653" y="4141212"/>
            <a:ext cx="155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Klientas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95723E-00E4-49FE-B02C-983A82DCD941}"/>
              </a:ext>
            </a:extLst>
          </p:cNvPr>
          <p:cNvSpPr txBox="1"/>
          <p:nvPr/>
        </p:nvSpPr>
        <p:spPr>
          <a:xfrm>
            <a:off x="3573925" y="5945279"/>
            <a:ext cx="173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</a:t>
            </a: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veiklos sąskaita banke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1EEEE0-C98B-4EB2-9A9D-26D858220051}"/>
              </a:ext>
            </a:extLst>
          </p:cNvPr>
          <p:cNvSpPr txBox="1"/>
          <p:nvPr/>
        </p:nvSpPr>
        <p:spPr>
          <a:xfrm>
            <a:off x="1025809" y="4101254"/>
            <a:ext cx="151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Sodra ir VMI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213206-0D76-4EF4-9BA4-D092330F4D30}"/>
              </a:ext>
            </a:extLst>
          </p:cNvPr>
          <p:cNvSpPr txBox="1"/>
          <p:nvPr/>
        </p:nvSpPr>
        <p:spPr>
          <a:xfrm rot="2583834">
            <a:off x="4944998" y="3190282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95EE04-E2FE-473F-8CDA-9A7C78A5A2F2}"/>
              </a:ext>
            </a:extLst>
          </p:cNvPr>
          <p:cNvSpPr txBox="1"/>
          <p:nvPr/>
        </p:nvSpPr>
        <p:spPr>
          <a:xfrm rot="2182395">
            <a:off x="5313754" y="2308341"/>
            <a:ext cx="16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Prekės ir paslaugos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236193-17D1-4E72-A311-0A59542BCC7B}"/>
              </a:ext>
            </a:extLst>
          </p:cNvPr>
          <p:cNvSpPr txBox="1"/>
          <p:nvPr/>
        </p:nvSpPr>
        <p:spPr>
          <a:xfrm rot="2182395">
            <a:off x="1793583" y="5188310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 (GPM, PSD, VSD)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A0BA352-8617-4377-AB0E-C6A50CFC04AE}"/>
              </a:ext>
            </a:extLst>
          </p:cNvPr>
          <p:cNvSpPr/>
          <p:nvPr/>
        </p:nvSpPr>
        <p:spPr>
          <a:xfrm rot="16200000">
            <a:off x="4213598" y="4487552"/>
            <a:ext cx="423657" cy="440392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A0C4CA-C6AF-4C35-9DE4-546EB4AB6350}"/>
              </a:ext>
            </a:extLst>
          </p:cNvPr>
          <p:cNvSpPr txBox="1"/>
          <p:nvPr/>
        </p:nvSpPr>
        <p:spPr>
          <a:xfrm>
            <a:off x="4588670" y="4501180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EUR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1F0E78D-FE98-4C33-B9F4-9D3CA2985BB0}"/>
              </a:ext>
            </a:extLst>
          </p:cNvPr>
          <p:cNvSpPr/>
          <p:nvPr/>
        </p:nvSpPr>
        <p:spPr>
          <a:xfrm rot="13150543">
            <a:off x="5061477" y="2844000"/>
            <a:ext cx="1143529" cy="330419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Callout 11">
            <a:extLst>
              <a:ext uri="{FF2B5EF4-FFF2-40B4-BE49-F238E27FC236}">
                <a16:creationId xmlns:a16="http://schemas.microsoft.com/office/drawing/2014/main" id="{F681AF58-F31B-462D-B518-194059FB1124}"/>
              </a:ext>
            </a:extLst>
          </p:cNvPr>
          <p:cNvSpPr/>
          <p:nvPr/>
        </p:nvSpPr>
        <p:spPr>
          <a:xfrm>
            <a:off x="737113" y="1097809"/>
            <a:ext cx="2275840" cy="1072896"/>
          </a:xfrm>
          <a:prstGeom prst="wedgeEllipseCallout">
            <a:avLst>
              <a:gd name="adj1" fmla="val 66310"/>
              <a:gd name="adj2" fmla="val 41288"/>
            </a:avLst>
          </a:prstGeom>
          <a:ln>
            <a:solidFill>
              <a:srgbClr val="C5C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41EF6-444B-4083-91FA-CCACFE8F6DFC}"/>
              </a:ext>
            </a:extLst>
          </p:cNvPr>
          <p:cNvSpPr txBox="1"/>
          <p:nvPr/>
        </p:nvSpPr>
        <p:spPr>
          <a:xfrm>
            <a:off x="505698" y="1260835"/>
            <a:ext cx="268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lt-LT" sz="16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šrašoma</a:t>
            </a: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sąskaita-faktūra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D368744-99F2-477F-9953-4A22A0BBB0A5}"/>
              </a:ext>
            </a:extLst>
          </p:cNvPr>
          <p:cNvSpPr/>
          <p:nvPr/>
        </p:nvSpPr>
        <p:spPr>
          <a:xfrm>
            <a:off x="3718037" y="3011996"/>
            <a:ext cx="1387475" cy="1387475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41CC58-93E2-4BB3-BCB5-C2F02B0385B7}"/>
              </a:ext>
            </a:extLst>
          </p:cNvPr>
          <p:cNvSpPr txBox="1"/>
          <p:nvPr/>
        </p:nvSpPr>
        <p:spPr>
          <a:xfrm>
            <a:off x="3766516" y="3166930"/>
            <a:ext cx="131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Asmeninė vartojimo </a:t>
            </a:r>
            <a:r>
              <a:rPr lang="en-US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lt-LT" sz="16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ąskaita</a:t>
            </a: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banke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86A975-4B82-4191-9576-E6369393BFBA}"/>
              </a:ext>
            </a:extLst>
          </p:cNvPr>
          <p:cNvSpPr txBox="1"/>
          <p:nvPr/>
        </p:nvSpPr>
        <p:spPr>
          <a:xfrm>
            <a:off x="8369963" y="2483948"/>
            <a:ext cx="3303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Gavęs mokėjimą už prekes ar paslaugas grynaisiais pinigais, savarankiškai dirbantis asmuo gautą mokėjimą atitinkančia sumą perveda į savo IV sąskaitą. Pervedimas yra apskaitomas kaip IV apyvarta.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Graphic 42" descr="Bank">
            <a:extLst>
              <a:ext uri="{FF2B5EF4-FFF2-40B4-BE49-F238E27FC236}">
                <a16:creationId xmlns:a16="http://schemas.microsoft.com/office/drawing/2014/main" id="{C0699F39-02E5-460C-8BF0-1BFD60B08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622" y="4905409"/>
            <a:ext cx="1135599" cy="1135599"/>
          </a:xfrm>
          <a:prstGeom prst="rect">
            <a:avLst/>
          </a:prstGeom>
        </p:spPr>
      </p:pic>
      <p:pic>
        <p:nvPicPr>
          <p:cNvPr id="44" name="Graphic 43" descr="Tax">
            <a:extLst>
              <a:ext uri="{FF2B5EF4-FFF2-40B4-BE49-F238E27FC236}">
                <a16:creationId xmlns:a16="http://schemas.microsoft.com/office/drawing/2014/main" id="{F243AD9A-489D-4D19-AD19-C6D56B65B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063" y="29585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9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3" grpId="0" animBg="1"/>
      <p:bldP spid="48" grpId="0"/>
      <p:bldP spid="60" grpId="0"/>
      <p:bldP spid="61" grpId="0" animBg="1"/>
      <p:bldP spid="62" grpId="0"/>
      <p:bldP spid="38" grpId="0" animBg="1"/>
      <p:bldP spid="40" grpId="0" animBg="1"/>
      <p:bldP spid="2" grpId="0"/>
      <p:bldP spid="49" grpId="0" animBg="1"/>
      <p:bldP spid="52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177B42-3590-41C5-AD5F-55E3FDF8282E}"/>
              </a:ext>
            </a:extLst>
          </p:cNvPr>
          <p:cNvSpPr/>
          <p:nvPr/>
        </p:nvSpPr>
        <p:spPr>
          <a:xfrm>
            <a:off x="6096001" y="3007381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07505"/>
            <a:ext cx="10972800" cy="541303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1.1. </a:t>
            </a:r>
            <a:r>
              <a:rPr lang="en-US" sz="21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Kredito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korteli</a:t>
            </a:r>
            <a:r>
              <a:rPr lang="lt-LT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skaitytuvas, surištas su </a:t>
            </a:r>
            <a:r>
              <a:rPr lang="en-US" sz="21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individualios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veiklos</a:t>
            </a:r>
            <a:r>
              <a:rPr lang="lt-LT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sąskaita</a:t>
            </a:r>
            <a:endParaRPr lang="lt" sz="2133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438CE3-97FF-4CD3-AD62-26D231BC42BD}"/>
              </a:ext>
            </a:extLst>
          </p:cNvPr>
          <p:cNvSpPr/>
          <p:nvPr/>
        </p:nvSpPr>
        <p:spPr>
          <a:xfrm>
            <a:off x="3604829" y="1115555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A99E0C-E19E-45DE-BFF8-5338A8F93589}"/>
              </a:ext>
            </a:extLst>
          </p:cNvPr>
          <p:cNvSpPr/>
          <p:nvPr/>
        </p:nvSpPr>
        <p:spPr>
          <a:xfrm rot="2208881">
            <a:off x="5336041" y="2609991"/>
            <a:ext cx="730007" cy="585340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22B4A6-EABD-479D-A295-A5FDB4FBEE89}"/>
              </a:ext>
            </a:extLst>
          </p:cNvPr>
          <p:cNvSpPr/>
          <p:nvPr/>
        </p:nvSpPr>
        <p:spPr>
          <a:xfrm rot="19433805">
            <a:off x="5368215" y="4552598"/>
            <a:ext cx="785920" cy="585341"/>
          </a:xfrm>
          <a:custGeom>
            <a:avLst/>
            <a:gdLst>
              <a:gd name="connsiteX0" fmla="*/ 0 w 536209"/>
              <a:gd name="connsiteY0" fmla="*/ 87801 h 439005"/>
              <a:gd name="connsiteX1" fmla="*/ 316707 w 536209"/>
              <a:gd name="connsiteY1" fmla="*/ 87801 h 439005"/>
              <a:gd name="connsiteX2" fmla="*/ 316707 w 536209"/>
              <a:gd name="connsiteY2" fmla="*/ 0 h 439005"/>
              <a:gd name="connsiteX3" fmla="*/ 536209 w 536209"/>
              <a:gd name="connsiteY3" fmla="*/ 219503 h 439005"/>
              <a:gd name="connsiteX4" fmla="*/ 316707 w 536209"/>
              <a:gd name="connsiteY4" fmla="*/ 439005 h 439005"/>
              <a:gd name="connsiteX5" fmla="*/ 316707 w 536209"/>
              <a:gd name="connsiteY5" fmla="*/ 351204 h 439005"/>
              <a:gd name="connsiteX6" fmla="*/ 0 w 536209"/>
              <a:gd name="connsiteY6" fmla="*/ 351204 h 439005"/>
              <a:gd name="connsiteX7" fmla="*/ 0 w 53620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09" h="439005">
                <a:moveTo>
                  <a:pt x="53620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536209" y="87801"/>
                </a:lnTo>
                <a:lnTo>
                  <a:pt x="53620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0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F2E20A-FABE-4C1D-B33E-75632D2FFA50}"/>
              </a:ext>
            </a:extLst>
          </p:cNvPr>
          <p:cNvSpPr/>
          <p:nvPr/>
        </p:nvSpPr>
        <p:spPr>
          <a:xfrm>
            <a:off x="3604829" y="4796994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A6334B-0AFE-4834-ABFF-504435E55B5A}"/>
              </a:ext>
            </a:extLst>
          </p:cNvPr>
          <p:cNvSpPr/>
          <p:nvPr/>
        </p:nvSpPr>
        <p:spPr>
          <a:xfrm rot="2056260">
            <a:off x="2454067" y="4853566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A0C6EB-BCA9-44ED-B642-37023F583E07}"/>
              </a:ext>
            </a:extLst>
          </p:cNvPr>
          <p:cNvSpPr/>
          <p:nvPr/>
        </p:nvSpPr>
        <p:spPr>
          <a:xfrm>
            <a:off x="925819" y="2959150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aphic 26" descr="Female Profile">
            <a:extLst>
              <a:ext uri="{FF2B5EF4-FFF2-40B4-BE49-F238E27FC236}">
                <a16:creationId xmlns:a16="http://schemas.microsoft.com/office/drawing/2014/main" id="{2F8062E1-89DF-4075-B56D-BFC590DE5C44}"/>
              </a:ext>
            </a:extLst>
          </p:cNvPr>
          <p:cNvGrpSpPr/>
          <p:nvPr/>
        </p:nvGrpSpPr>
        <p:grpSpPr>
          <a:xfrm>
            <a:off x="4065599" y="1218556"/>
            <a:ext cx="812800" cy="958720"/>
            <a:chOff x="4745947" y="2297147"/>
            <a:chExt cx="609600" cy="719040"/>
          </a:xfrm>
          <a:solidFill>
            <a:srgbClr val="00000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3051C4-B63D-4930-BAA4-F5C3B9E70982}"/>
                </a:ext>
              </a:extLst>
            </p:cNvPr>
            <p:cNvSpPr/>
            <p:nvPr/>
          </p:nvSpPr>
          <p:spPr>
            <a:xfrm>
              <a:off x="4843998" y="2297147"/>
              <a:ext cx="413222" cy="427995"/>
            </a:xfrm>
            <a:custGeom>
              <a:avLst/>
              <a:gdLst>
                <a:gd name="connsiteX0" fmla="*/ 9514 w 413222"/>
                <a:gd name="connsiteY0" fmla="*/ 427995 h 427995"/>
                <a:gd name="connsiteX1" fmla="*/ 9657 w 413222"/>
                <a:gd name="connsiteY1" fmla="*/ 427995 h 427995"/>
                <a:gd name="connsiteX2" fmla="*/ 114203 w 413222"/>
                <a:gd name="connsiteY2" fmla="*/ 409031 h 427995"/>
                <a:gd name="connsiteX3" fmla="*/ 115061 w 413222"/>
                <a:gd name="connsiteY3" fmla="*/ 408516 h 427995"/>
                <a:gd name="connsiteX4" fmla="*/ 154199 w 413222"/>
                <a:gd name="connsiteY4" fmla="*/ 374808 h 427995"/>
                <a:gd name="connsiteX5" fmla="*/ 160571 w 413222"/>
                <a:gd name="connsiteY5" fmla="*/ 368769 h 427995"/>
                <a:gd name="connsiteX6" fmla="*/ 199538 w 413222"/>
                <a:gd name="connsiteY6" fmla="*/ 375970 h 427995"/>
                <a:gd name="connsiteX7" fmla="*/ 206863 w 413222"/>
                <a:gd name="connsiteY7" fmla="*/ 376141 h 427995"/>
                <a:gd name="connsiteX8" fmla="*/ 245915 w 413222"/>
                <a:gd name="connsiteY8" fmla="*/ 370978 h 427995"/>
                <a:gd name="connsiteX9" fmla="*/ 251316 w 413222"/>
                <a:gd name="connsiteY9" fmla="*/ 376055 h 427995"/>
                <a:gd name="connsiteX10" fmla="*/ 288016 w 413222"/>
                <a:gd name="connsiteY10" fmla="*/ 407993 h 427995"/>
                <a:gd name="connsiteX11" fmla="*/ 405916 w 413222"/>
                <a:gd name="connsiteY11" fmla="*/ 411555 h 427995"/>
                <a:gd name="connsiteX12" fmla="*/ 413088 w 413222"/>
                <a:gd name="connsiteY12" fmla="*/ 403935 h 427995"/>
                <a:gd name="connsiteX13" fmla="*/ 408831 w 413222"/>
                <a:gd name="connsiteY13" fmla="*/ 394229 h 427995"/>
                <a:gd name="connsiteX14" fmla="*/ 376912 w 413222"/>
                <a:gd name="connsiteY14" fmla="*/ 332021 h 427995"/>
                <a:gd name="connsiteX15" fmla="*/ 387390 w 413222"/>
                <a:gd name="connsiteY15" fmla="*/ 250373 h 427995"/>
                <a:gd name="connsiteX16" fmla="*/ 402287 w 413222"/>
                <a:gd name="connsiteY16" fmla="*/ 153932 h 427995"/>
                <a:gd name="connsiteX17" fmla="*/ 357377 w 413222"/>
                <a:gd name="connsiteY17" fmla="*/ 60787 h 427995"/>
                <a:gd name="connsiteX18" fmla="*/ 307913 w 413222"/>
                <a:gd name="connsiteY18" fmla="*/ 57806 h 427995"/>
                <a:gd name="connsiteX19" fmla="*/ 228761 w 413222"/>
                <a:gd name="connsiteY19" fmla="*/ 7152 h 427995"/>
                <a:gd name="connsiteX20" fmla="*/ 75694 w 413222"/>
                <a:gd name="connsiteY20" fmla="*/ 26888 h 427995"/>
                <a:gd name="connsiteX21" fmla="*/ 15810 w 413222"/>
                <a:gd name="connsiteY21" fmla="*/ 174954 h 427995"/>
                <a:gd name="connsiteX22" fmla="*/ 19830 w 413222"/>
                <a:gd name="connsiteY22" fmla="*/ 283606 h 427995"/>
                <a:gd name="connsiteX23" fmla="*/ 21211 w 413222"/>
                <a:gd name="connsiteY23" fmla="*/ 364397 h 427995"/>
                <a:gd name="connsiteX24" fmla="*/ 1856 w 413222"/>
                <a:gd name="connsiteY24" fmla="*/ 412822 h 427995"/>
                <a:gd name="connsiteX25" fmla="*/ 3877 w 413222"/>
                <a:gd name="connsiteY25" fmla="*/ 426140 h 427995"/>
                <a:gd name="connsiteX26" fmla="*/ 9476 w 413222"/>
                <a:gd name="connsiteY26" fmla="*/ 427995 h 427995"/>
                <a:gd name="connsiteX27" fmla="*/ 200414 w 413222"/>
                <a:gd name="connsiteY27" fmla="*/ 356939 h 427995"/>
                <a:gd name="connsiteX28" fmla="*/ 73656 w 413222"/>
                <a:gd name="connsiteY28" fmla="*/ 230980 h 427995"/>
                <a:gd name="connsiteX29" fmla="*/ 73656 w 413222"/>
                <a:gd name="connsiteY29" fmla="*/ 217150 h 427995"/>
                <a:gd name="connsiteX30" fmla="*/ 91591 w 413222"/>
                <a:gd name="connsiteY30" fmla="*/ 199405 h 427995"/>
                <a:gd name="connsiteX31" fmla="*/ 112051 w 413222"/>
                <a:gd name="connsiteY31" fmla="*/ 197500 h 427995"/>
                <a:gd name="connsiteX32" fmla="*/ 201776 w 413222"/>
                <a:gd name="connsiteY32" fmla="*/ 172173 h 427995"/>
                <a:gd name="connsiteX33" fmla="*/ 288387 w 413222"/>
                <a:gd name="connsiteY33" fmla="*/ 112994 h 427995"/>
                <a:gd name="connsiteX34" fmla="*/ 303913 w 413222"/>
                <a:gd name="connsiteY34" fmla="*/ 154856 h 427995"/>
                <a:gd name="connsiteX35" fmla="*/ 304522 w 413222"/>
                <a:gd name="connsiteY35" fmla="*/ 155733 h 427995"/>
                <a:gd name="connsiteX36" fmla="*/ 317486 w 413222"/>
                <a:gd name="connsiteY36" fmla="*/ 167505 h 427995"/>
                <a:gd name="connsiteX37" fmla="*/ 319039 w 413222"/>
                <a:gd name="connsiteY37" fmla="*/ 168677 h 427995"/>
                <a:gd name="connsiteX38" fmla="*/ 323982 w 413222"/>
                <a:gd name="connsiteY38" fmla="*/ 173344 h 427995"/>
                <a:gd name="connsiteX39" fmla="*/ 339403 w 413222"/>
                <a:gd name="connsiteY39" fmla="*/ 209787 h 427995"/>
                <a:gd name="connsiteX40" fmla="*/ 340098 w 413222"/>
                <a:gd name="connsiteY40" fmla="*/ 223741 h 427995"/>
                <a:gd name="connsiteX41" fmla="*/ 206746 w 413222"/>
                <a:gd name="connsiteY41" fmla="*/ 357089 h 427995"/>
                <a:gd name="connsiteX42" fmla="*/ 200414 w 413222"/>
                <a:gd name="connsiteY42" fmla="*/ 356939 h 427995"/>
                <a:gd name="connsiteX43" fmla="*/ 38851 w 413222"/>
                <a:gd name="connsiteY43" fmla="*/ 282396 h 427995"/>
                <a:gd name="connsiteX44" fmla="*/ 34860 w 413222"/>
                <a:gd name="connsiteY44" fmla="*/ 175125 h 427995"/>
                <a:gd name="connsiteX45" fmla="*/ 85600 w 413222"/>
                <a:gd name="connsiteY45" fmla="*/ 43157 h 427995"/>
                <a:gd name="connsiteX46" fmla="*/ 223389 w 413222"/>
                <a:gd name="connsiteY46" fmla="*/ 25402 h 427995"/>
                <a:gd name="connsiteX47" fmla="*/ 295245 w 413222"/>
                <a:gd name="connsiteY47" fmla="*/ 73027 h 427995"/>
                <a:gd name="connsiteX48" fmla="*/ 306427 w 413222"/>
                <a:gd name="connsiteY48" fmla="*/ 77694 h 427995"/>
                <a:gd name="connsiteX49" fmla="*/ 348871 w 413222"/>
                <a:gd name="connsiteY49" fmla="*/ 77780 h 427995"/>
                <a:gd name="connsiteX50" fmla="*/ 383161 w 413222"/>
                <a:gd name="connsiteY50" fmla="*/ 153808 h 427995"/>
                <a:gd name="connsiteX51" fmla="*/ 368711 w 413222"/>
                <a:gd name="connsiteY51" fmla="*/ 246201 h 427995"/>
                <a:gd name="connsiteX52" fmla="*/ 358405 w 413222"/>
                <a:gd name="connsiteY52" fmla="*/ 336688 h 427995"/>
                <a:gd name="connsiteX53" fmla="*/ 384513 w 413222"/>
                <a:gd name="connsiteY53" fmla="*/ 396296 h 427995"/>
                <a:gd name="connsiteX54" fmla="*/ 299141 w 413222"/>
                <a:gd name="connsiteY54" fmla="*/ 392581 h 427995"/>
                <a:gd name="connsiteX55" fmla="*/ 266270 w 413222"/>
                <a:gd name="connsiteY55" fmla="*/ 364006 h 427995"/>
                <a:gd name="connsiteX56" fmla="*/ 359148 w 413222"/>
                <a:gd name="connsiteY56" fmla="*/ 223741 h 427995"/>
                <a:gd name="connsiteX57" fmla="*/ 358329 w 413222"/>
                <a:gd name="connsiteY57" fmla="*/ 207796 h 427995"/>
                <a:gd name="connsiteX58" fmla="*/ 338127 w 413222"/>
                <a:gd name="connsiteY58" fmla="*/ 160590 h 427995"/>
                <a:gd name="connsiteX59" fmla="*/ 330507 w 413222"/>
                <a:gd name="connsiteY59" fmla="*/ 153456 h 427995"/>
                <a:gd name="connsiteX60" fmla="*/ 328878 w 413222"/>
                <a:gd name="connsiteY60" fmla="*/ 152237 h 427995"/>
                <a:gd name="connsiteX61" fmla="*/ 319829 w 413222"/>
                <a:gd name="connsiteY61" fmla="*/ 144379 h 427995"/>
                <a:gd name="connsiteX62" fmla="*/ 306942 w 413222"/>
                <a:gd name="connsiteY62" fmla="*/ 108412 h 427995"/>
                <a:gd name="connsiteX63" fmla="*/ 286394 w 413222"/>
                <a:gd name="connsiteY63" fmla="*/ 93154 h 427995"/>
                <a:gd name="connsiteX64" fmla="*/ 276576 w 413222"/>
                <a:gd name="connsiteY64" fmla="*/ 97935 h 427995"/>
                <a:gd name="connsiteX65" fmla="*/ 193613 w 413222"/>
                <a:gd name="connsiteY65" fmla="*/ 154904 h 427995"/>
                <a:gd name="connsiteX66" fmla="*/ 109136 w 413222"/>
                <a:gd name="connsiteY66" fmla="*/ 178631 h 427995"/>
                <a:gd name="connsiteX67" fmla="*/ 91105 w 413222"/>
                <a:gd name="connsiteY67" fmla="*/ 180336 h 427995"/>
                <a:gd name="connsiteX68" fmla="*/ 54606 w 413222"/>
                <a:gd name="connsiteY68" fmla="*/ 216188 h 427995"/>
                <a:gd name="connsiteX69" fmla="*/ 54606 w 413222"/>
                <a:gd name="connsiteY69" fmla="*/ 216188 h 427995"/>
                <a:gd name="connsiteX70" fmla="*/ 54606 w 413222"/>
                <a:gd name="connsiteY70" fmla="*/ 231952 h 427995"/>
                <a:gd name="connsiteX71" fmla="*/ 141169 w 413222"/>
                <a:gd name="connsiteY71" fmla="*/ 360901 h 427995"/>
                <a:gd name="connsiteX72" fmla="*/ 141064 w 413222"/>
                <a:gd name="connsiteY72" fmla="*/ 361006 h 427995"/>
                <a:gd name="connsiteX73" fmla="*/ 104869 w 413222"/>
                <a:gd name="connsiteY73" fmla="*/ 392438 h 427995"/>
                <a:gd name="connsiteX74" fmla="*/ 27183 w 413222"/>
                <a:gd name="connsiteY74" fmla="*/ 408145 h 427995"/>
                <a:gd name="connsiteX75" fmla="*/ 40061 w 413222"/>
                <a:gd name="connsiteY75" fmla="*/ 367016 h 427995"/>
                <a:gd name="connsiteX76" fmla="*/ 38851 w 413222"/>
                <a:gd name="connsiteY76" fmla="*/ 282396 h 4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3222" h="427995">
                  <a:moveTo>
                    <a:pt x="9514" y="427995"/>
                  </a:moveTo>
                  <a:lnTo>
                    <a:pt x="9657" y="427995"/>
                  </a:lnTo>
                  <a:cubicBezTo>
                    <a:pt x="12515" y="427995"/>
                    <a:pt x="80656" y="426757"/>
                    <a:pt x="114203" y="409031"/>
                  </a:cubicBezTo>
                  <a:cubicBezTo>
                    <a:pt x="114489" y="408869"/>
                    <a:pt x="114784" y="408697"/>
                    <a:pt x="115061" y="408516"/>
                  </a:cubicBezTo>
                  <a:cubicBezTo>
                    <a:pt x="128964" y="398316"/>
                    <a:pt x="142050" y="387045"/>
                    <a:pt x="154199" y="374808"/>
                  </a:cubicBezTo>
                  <a:cubicBezTo>
                    <a:pt x="156390" y="372722"/>
                    <a:pt x="158504" y="370712"/>
                    <a:pt x="160571" y="368769"/>
                  </a:cubicBezTo>
                  <a:cubicBezTo>
                    <a:pt x="173179" y="372903"/>
                    <a:pt x="186285" y="375325"/>
                    <a:pt x="199538" y="375970"/>
                  </a:cubicBezTo>
                  <a:cubicBezTo>
                    <a:pt x="201986" y="376084"/>
                    <a:pt x="204434" y="376141"/>
                    <a:pt x="206863" y="376141"/>
                  </a:cubicBezTo>
                  <a:cubicBezTo>
                    <a:pt x="220048" y="376111"/>
                    <a:pt x="233174" y="374377"/>
                    <a:pt x="245915" y="370978"/>
                  </a:cubicBezTo>
                  <a:cubicBezTo>
                    <a:pt x="247658" y="372607"/>
                    <a:pt x="249420" y="374265"/>
                    <a:pt x="251316" y="376055"/>
                  </a:cubicBezTo>
                  <a:cubicBezTo>
                    <a:pt x="262889" y="387437"/>
                    <a:pt x="275145" y="398102"/>
                    <a:pt x="288016" y="407993"/>
                  </a:cubicBezTo>
                  <a:cubicBezTo>
                    <a:pt x="319181" y="430557"/>
                    <a:pt x="397125" y="413565"/>
                    <a:pt x="405916" y="411555"/>
                  </a:cubicBezTo>
                  <a:cubicBezTo>
                    <a:pt x="409613" y="410673"/>
                    <a:pt x="412432" y="407678"/>
                    <a:pt x="413088" y="403935"/>
                  </a:cubicBezTo>
                  <a:cubicBezTo>
                    <a:pt x="413727" y="400140"/>
                    <a:pt x="412055" y="396329"/>
                    <a:pt x="408831" y="394229"/>
                  </a:cubicBezTo>
                  <a:cubicBezTo>
                    <a:pt x="408631" y="394105"/>
                    <a:pt x="389324" y="381075"/>
                    <a:pt x="376912" y="332021"/>
                  </a:cubicBezTo>
                  <a:cubicBezTo>
                    <a:pt x="372845" y="316105"/>
                    <a:pt x="379894" y="284177"/>
                    <a:pt x="387390" y="250373"/>
                  </a:cubicBezTo>
                  <a:cubicBezTo>
                    <a:pt x="395576" y="218807"/>
                    <a:pt x="400567" y="186497"/>
                    <a:pt x="402287" y="153932"/>
                  </a:cubicBezTo>
                  <a:cubicBezTo>
                    <a:pt x="402287" y="105593"/>
                    <a:pt x="388000" y="75989"/>
                    <a:pt x="357377" y="60787"/>
                  </a:cubicBezTo>
                  <a:cubicBezTo>
                    <a:pt x="341603" y="54661"/>
                    <a:pt x="324309" y="53619"/>
                    <a:pt x="307913" y="57806"/>
                  </a:cubicBezTo>
                  <a:cubicBezTo>
                    <a:pt x="299341" y="46290"/>
                    <a:pt x="276538" y="22040"/>
                    <a:pt x="228761" y="7152"/>
                  </a:cubicBezTo>
                  <a:cubicBezTo>
                    <a:pt x="177155" y="-7041"/>
                    <a:pt x="122012" y="69"/>
                    <a:pt x="75694" y="26888"/>
                  </a:cubicBezTo>
                  <a:cubicBezTo>
                    <a:pt x="35822" y="52605"/>
                    <a:pt x="16696" y="81371"/>
                    <a:pt x="15810" y="174954"/>
                  </a:cubicBezTo>
                  <a:cubicBezTo>
                    <a:pt x="15448" y="214407"/>
                    <a:pt x="17772" y="251154"/>
                    <a:pt x="19830" y="283606"/>
                  </a:cubicBezTo>
                  <a:cubicBezTo>
                    <a:pt x="22602" y="310447"/>
                    <a:pt x="23064" y="337476"/>
                    <a:pt x="21211" y="364397"/>
                  </a:cubicBezTo>
                  <a:cubicBezTo>
                    <a:pt x="18992" y="381925"/>
                    <a:pt x="12330" y="398593"/>
                    <a:pt x="1856" y="412822"/>
                  </a:cubicBezTo>
                  <a:cubicBezTo>
                    <a:pt x="-1263" y="417058"/>
                    <a:pt x="-359" y="423020"/>
                    <a:pt x="3877" y="426140"/>
                  </a:cubicBezTo>
                  <a:cubicBezTo>
                    <a:pt x="5500" y="427335"/>
                    <a:pt x="7461" y="427985"/>
                    <a:pt x="9476" y="427995"/>
                  </a:cubicBezTo>
                  <a:close/>
                  <a:moveTo>
                    <a:pt x="200414" y="356939"/>
                  </a:moveTo>
                  <a:cubicBezTo>
                    <a:pt x="132307" y="353232"/>
                    <a:pt x="77792" y="299063"/>
                    <a:pt x="73656" y="230980"/>
                  </a:cubicBezTo>
                  <a:cubicBezTo>
                    <a:pt x="73422" y="226373"/>
                    <a:pt x="73422" y="221757"/>
                    <a:pt x="73656" y="217150"/>
                  </a:cubicBezTo>
                  <a:cubicBezTo>
                    <a:pt x="74101" y="207467"/>
                    <a:pt x="81904" y="199747"/>
                    <a:pt x="91591" y="199405"/>
                  </a:cubicBezTo>
                  <a:cubicBezTo>
                    <a:pt x="98450" y="199293"/>
                    <a:pt x="105290" y="198656"/>
                    <a:pt x="112051" y="197500"/>
                  </a:cubicBezTo>
                  <a:cubicBezTo>
                    <a:pt x="143020" y="193409"/>
                    <a:pt x="173238" y="184879"/>
                    <a:pt x="201776" y="172173"/>
                  </a:cubicBezTo>
                  <a:cubicBezTo>
                    <a:pt x="233151" y="156387"/>
                    <a:pt x="262278" y="136485"/>
                    <a:pt x="288387" y="112994"/>
                  </a:cubicBezTo>
                  <a:cubicBezTo>
                    <a:pt x="290754" y="127835"/>
                    <a:pt x="296031" y="142061"/>
                    <a:pt x="303913" y="154856"/>
                  </a:cubicBezTo>
                  <a:cubicBezTo>
                    <a:pt x="304097" y="155162"/>
                    <a:pt x="304300" y="155454"/>
                    <a:pt x="304522" y="155733"/>
                  </a:cubicBezTo>
                  <a:cubicBezTo>
                    <a:pt x="308292" y="160225"/>
                    <a:pt x="312652" y="164186"/>
                    <a:pt x="317486" y="167505"/>
                  </a:cubicBezTo>
                  <a:lnTo>
                    <a:pt x="319039" y="168677"/>
                  </a:lnTo>
                  <a:cubicBezTo>
                    <a:pt x="320833" y="170070"/>
                    <a:pt x="322489" y="171633"/>
                    <a:pt x="323982" y="173344"/>
                  </a:cubicBezTo>
                  <a:cubicBezTo>
                    <a:pt x="332859" y="183547"/>
                    <a:pt x="338260" y="196311"/>
                    <a:pt x="339403" y="209787"/>
                  </a:cubicBezTo>
                  <a:cubicBezTo>
                    <a:pt x="339878" y="214423"/>
                    <a:pt x="340111" y="219080"/>
                    <a:pt x="340098" y="223741"/>
                  </a:cubicBezTo>
                  <a:cubicBezTo>
                    <a:pt x="340097" y="297388"/>
                    <a:pt x="280394" y="357090"/>
                    <a:pt x="206746" y="357089"/>
                  </a:cubicBezTo>
                  <a:cubicBezTo>
                    <a:pt x="204635" y="357089"/>
                    <a:pt x="202523" y="357039"/>
                    <a:pt x="200414" y="356939"/>
                  </a:cubicBezTo>
                  <a:close/>
                  <a:moveTo>
                    <a:pt x="38851" y="282396"/>
                  </a:moveTo>
                  <a:cubicBezTo>
                    <a:pt x="36813" y="250287"/>
                    <a:pt x="34498" y="213883"/>
                    <a:pt x="34860" y="175125"/>
                  </a:cubicBezTo>
                  <a:cubicBezTo>
                    <a:pt x="35670" y="89753"/>
                    <a:pt x="51300" y="65331"/>
                    <a:pt x="85600" y="43157"/>
                  </a:cubicBezTo>
                  <a:cubicBezTo>
                    <a:pt x="127317" y="19080"/>
                    <a:pt x="176930" y="12688"/>
                    <a:pt x="223389" y="25402"/>
                  </a:cubicBezTo>
                  <a:cubicBezTo>
                    <a:pt x="277957" y="42404"/>
                    <a:pt x="295102" y="72817"/>
                    <a:pt x="295245" y="73027"/>
                  </a:cubicBezTo>
                  <a:cubicBezTo>
                    <a:pt x="297375" y="77059"/>
                    <a:pt x="302063" y="79015"/>
                    <a:pt x="306427" y="77694"/>
                  </a:cubicBezTo>
                  <a:cubicBezTo>
                    <a:pt x="313743" y="75494"/>
                    <a:pt x="335641" y="71208"/>
                    <a:pt x="348871" y="77780"/>
                  </a:cubicBezTo>
                  <a:cubicBezTo>
                    <a:pt x="364854" y="85705"/>
                    <a:pt x="383161" y="101526"/>
                    <a:pt x="383161" y="153808"/>
                  </a:cubicBezTo>
                  <a:cubicBezTo>
                    <a:pt x="381401" y="185007"/>
                    <a:pt x="376561" y="215955"/>
                    <a:pt x="368711" y="246201"/>
                  </a:cubicBezTo>
                  <a:cubicBezTo>
                    <a:pt x="360396" y="283844"/>
                    <a:pt x="353214" y="316362"/>
                    <a:pt x="358405" y="336688"/>
                  </a:cubicBezTo>
                  <a:cubicBezTo>
                    <a:pt x="363061" y="358095"/>
                    <a:pt x="371937" y="378358"/>
                    <a:pt x="384513" y="396296"/>
                  </a:cubicBezTo>
                  <a:cubicBezTo>
                    <a:pt x="357367" y="400763"/>
                    <a:pt x="315543" y="404449"/>
                    <a:pt x="299141" y="392581"/>
                  </a:cubicBezTo>
                  <a:cubicBezTo>
                    <a:pt x="287623" y="383721"/>
                    <a:pt x="276647" y="374179"/>
                    <a:pt x="266270" y="364006"/>
                  </a:cubicBezTo>
                  <a:cubicBezTo>
                    <a:pt x="322585" y="340141"/>
                    <a:pt x="359162" y="284904"/>
                    <a:pt x="359148" y="223741"/>
                  </a:cubicBezTo>
                  <a:cubicBezTo>
                    <a:pt x="359148" y="218416"/>
                    <a:pt x="358875" y="213094"/>
                    <a:pt x="358329" y="207796"/>
                  </a:cubicBezTo>
                  <a:cubicBezTo>
                    <a:pt x="356771" y="190317"/>
                    <a:pt x="349696" y="173785"/>
                    <a:pt x="338127" y="160590"/>
                  </a:cubicBezTo>
                  <a:cubicBezTo>
                    <a:pt x="335819" y="157976"/>
                    <a:pt x="333267" y="155587"/>
                    <a:pt x="330507" y="153456"/>
                  </a:cubicBezTo>
                  <a:lnTo>
                    <a:pt x="328878" y="152237"/>
                  </a:lnTo>
                  <a:cubicBezTo>
                    <a:pt x="325569" y="149975"/>
                    <a:pt x="322532" y="147338"/>
                    <a:pt x="319829" y="144379"/>
                  </a:cubicBezTo>
                  <a:cubicBezTo>
                    <a:pt x="313148" y="133383"/>
                    <a:pt x="308764" y="121148"/>
                    <a:pt x="306942" y="108412"/>
                  </a:cubicBezTo>
                  <a:cubicBezTo>
                    <a:pt x="305481" y="98524"/>
                    <a:pt x="296281" y="91693"/>
                    <a:pt x="286394" y="93154"/>
                  </a:cubicBezTo>
                  <a:cubicBezTo>
                    <a:pt x="282706" y="93699"/>
                    <a:pt x="279278" y="95369"/>
                    <a:pt x="276576" y="97935"/>
                  </a:cubicBezTo>
                  <a:cubicBezTo>
                    <a:pt x="251607" y="120566"/>
                    <a:pt x="223702" y="139729"/>
                    <a:pt x="193613" y="154904"/>
                  </a:cubicBezTo>
                  <a:cubicBezTo>
                    <a:pt x="166736" y="166818"/>
                    <a:pt x="138286" y="174808"/>
                    <a:pt x="109136" y="178631"/>
                  </a:cubicBezTo>
                  <a:cubicBezTo>
                    <a:pt x="103178" y="179660"/>
                    <a:pt x="97151" y="180230"/>
                    <a:pt x="91105" y="180336"/>
                  </a:cubicBezTo>
                  <a:cubicBezTo>
                    <a:pt x="71458" y="180957"/>
                    <a:pt x="55578" y="196555"/>
                    <a:pt x="54606" y="216188"/>
                  </a:cubicBezTo>
                  <a:lnTo>
                    <a:pt x="54606" y="216188"/>
                  </a:lnTo>
                  <a:cubicBezTo>
                    <a:pt x="54358" y="221445"/>
                    <a:pt x="54367" y="226741"/>
                    <a:pt x="54606" y="231952"/>
                  </a:cubicBezTo>
                  <a:cubicBezTo>
                    <a:pt x="57989" y="287436"/>
                    <a:pt x="91099" y="336757"/>
                    <a:pt x="141169" y="360901"/>
                  </a:cubicBezTo>
                  <a:lnTo>
                    <a:pt x="141064" y="361006"/>
                  </a:lnTo>
                  <a:cubicBezTo>
                    <a:pt x="129788" y="372359"/>
                    <a:pt x="117691" y="382865"/>
                    <a:pt x="104869" y="392438"/>
                  </a:cubicBezTo>
                  <a:cubicBezTo>
                    <a:pt x="84866" y="402792"/>
                    <a:pt x="48805" y="406726"/>
                    <a:pt x="27183" y="408145"/>
                  </a:cubicBezTo>
                  <a:cubicBezTo>
                    <a:pt x="33884" y="395309"/>
                    <a:pt x="38244" y="381382"/>
                    <a:pt x="40061" y="367016"/>
                  </a:cubicBezTo>
                  <a:cubicBezTo>
                    <a:pt x="42207" y="338831"/>
                    <a:pt x="41802" y="310509"/>
                    <a:pt x="38851" y="2823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D353D6-5B22-433C-9E22-F47CC014F145}"/>
                </a:ext>
              </a:extLst>
            </p:cNvPr>
            <p:cNvSpPr/>
            <p:nvPr/>
          </p:nvSpPr>
          <p:spPr>
            <a:xfrm>
              <a:off x="4745947" y="271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aphic 28" descr="Male profile">
            <a:extLst>
              <a:ext uri="{FF2B5EF4-FFF2-40B4-BE49-F238E27FC236}">
                <a16:creationId xmlns:a16="http://schemas.microsoft.com/office/drawing/2014/main" id="{4CFEAA7E-D0F4-4D8D-B52E-D469BE9DEE7D}"/>
              </a:ext>
            </a:extLst>
          </p:cNvPr>
          <p:cNvGrpSpPr/>
          <p:nvPr/>
        </p:nvGrpSpPr>
        <p:grpSpPr>
          <a:xfrm>
            <a:off x="6527929" y="3309002"/>
            <a:ext cx="812800" cy="912581"/>
            <a:chOff x="4895947" y="2481751"/>
            <a:chExt cx="609600" cy="684436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80822E-7B96-4D95-AEC6-2BBC37194127}"/>
                </a:ext>
              </a:extLst>
            </p:cNvPr>
            <p:cNvSpPr/>
            <p:nvPr/>
          </p:nvSpPr>
          <p:spPr>
            <a:xfrm>
              <a:off x="5009212" y="2481751"/>
              <a:ext cx="343839" cy="341395"/>
            </a:xfrm>
            <a:custGeom>
              <a:avLst/>
              <a:gdLst>
                <a:gd name="connsiteX0" fmla="*/ 9435 w 343839"/>
                <a:gd name="connsiteY0" fmla="*/ 191994 h 341395"/>
                <a:gd name="connsiteX1" fmla="*/ 29752 w 343839"/>
                <a:gd name="connsiteY1" fmla="*/ 191994 h 341395"/>
                <a:gd name="connsiteX2" fmla="*/ 184934 w 343839"/>
                <a:gd name="connsiteY2" fmla="*/ 341367 h 341395"/>
                <a:gd name="connsiteX3" fmla="*/ 334324 w 343839"/>
                <a:gd name="connsiteY3" fmla="*/ 190870 h 341395"/>
                <a:gd name="connsiteX4" fmla="*/ 333543 w 343839"/>
                <a:gd name="connsiteY4" fmla="*/ 76761 h 341395"/>
                <a:gd name="connsiteX5" fmla="*/ 258838 w 343839"/>
                <a:gd name="connsiteY5" fmla="*/ 31679 h 341395"/>
                <a:gd name="connsiteX6" fmla="*/ 86159 w 343839"/>
                <a:gd name="connsiteY6" fmla="*/ 18677 h 341395"/>
                <a:gd name="connsiteX7" fmla="*/ 8826 w 343839"/>
                <a:gd name="connsiteY7" fmla="*/ 143712 h 341395"/>
                <a:gd name="connsiteX8" fmla="*/ 253 w 343839"/>
                <a:gd name="connsiteY8" fmla="*/ 180336 h 341395"/>
                <a:gd name="connsiteX9" fmla="*/ 7355 w 343839"/>
                <a:gd name="connsiteY9" fmla="*/ 191782 h 341395"/>
                <a:gd name="connsiteX10" fmla="*/ 9416 w 343839"/>
                <a:gd name="connsiteY10" fmla="*/ 192032 h 341395"/>
                <a:gd name="connsiteX11" fmla="*/ 182009 w 343839"/>
                <a:gd name="connsiteY11" fmla="*/ 322487 h 341395"/>
                <a:gd name="connsiteX12" fmla="*/ 48774 w 343839"/>
                <a:gd name="connsiteY12" fmla="*/ 191404 h 341395"/>
                <a:gd name="connsiteX13" fmla="*/ 152834 w 343839"/>
                <a:gd name="connsiteY13" fmla="*/ 172820 h 341395"/>
                <a:gd name="connsiteX14" fmla="*/ 244884 w 343839"/>
                <a:gd name="connsiteY14" fmla="*/ 107774 h 341395"/>
                <a:gd name="connsiteX15" fmla="*/ 279107 w 343839"/>
                <a:gd name="connsiteY15" fmla="*/ 133949 h 341395"/>
                <a:gd name="connsiteX16" fmla="*/ 299243 w 343839"/>
                <a:gd name="connsiteY16" fmla="*/ 164800 h 341395"/>
                <a:gd name="connsiteX17" fmla="*/ 315226 w 343839"/>
                <a:gd name="connsiteY17" fmla="*/ 191718 h 341395"/>
                <a:gd name="connsiteX18" fmla="*/ 182009 w 343839"/>
                <a:gd name="connsiteY18" fmla="*/ 322487 h 341395"/>
                <a:gd name="connsiteX19" fmla="*/ 27647 w 343839"/>
                <a:gd name="connsiteY19" fmla="*/ 146827 h 341395"/>
                <a:gd name="connsiteX20" fmla="*/ 27895 w 343839"/>
                <a:gd name="connsiteY20" fmla="*/ 144322 h 341395"/>
                <a:gd name="connsiteX21" fmla="*/ 94294 w 343839"/>
                <a:gd name="connsiteY21" fmla="*/ 35841 h 341395"/>
                <a:gd name="connsiteX22" fmla="*/ 165455 w 343839"/>
                <a:gd name="connsiteY22" fmla="*/ 18696 h 341395"/>
                <a:gd name="connsiteX23" fmla="*/ 249275 w 343839"/>
                <a:gd name="connsiteY23" fmla="*/ 48405 h 341395"/>
                <a:gd name="connsiteX24" fmla="*/ 257381 w 343839"/>
                <a:gd name="connsiteY24" fmla="*/ 50900 h 341395"/>
                <a:gd name="connsiteX25" fmla="*/ 316626 w 343839"/>
                <a:gd name="connsiteY25" fmla="*/ 85486 h 341395"/>
                <a:gd name="connsiteX26" fmla="*/ 320912 w 343839"/>
                <a:gd name="connsiteY26" fmla="*/ 164438 h 341395"/>
                <a:gd name="connsiteX27" fmla="*/ 315836 w 343839"/>
                <a:gd name="connsiteY27" fmla="*/ 155456 h 341395"/>
                <a:gd name="connsiteX28" fmla="*/ 293452 w 343839"/>
                <a:gd name="connsiteY28" fmla="*/ 121376 h 341395"/>
                <a:gd name="connsiteX29" fmla="*/ 245065 w 343839"/>
                <a:gd name="connsiteY29" fmla="*/ 87667 h 341395"/>
                <a:gd name="connsiteX30" fmla="*/ 236492 w 343839"/>
                <a:gd name="connsiteY30" fmla="*/ 89829 h 341395"/>
                <a:gd name="connsiteX31" fmla="*/ 144748 w 343839"/>
                <a:gd name="connsiteY31" fmla="*/ 155552 h 341395"/>
                <a:gd name="connsiteX32" fmla="*/ 21580 w 343839"/>
                <a:gd name="connsiteY32" fmla="*/ 172906 h 3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3839" h="341395">
                  <a:moveTo>
                    <a:pt x="9435" y="191994"/>
                  </a:moveTo>
                  <a:cubicBezTo>
                    <a:pt x="15474" y="192070"/>
                    <a:pt x="22370" y="192061"/>
                    <a:pt x="29752" y="191994"/>
                  </a:cubicBezTo>
                  <a:cubicBezTo>
                    <a:pt x="31356" y="276094"/>
                    <a:pt x="100834" y="342971"/>
                    <a:pt x="184934" y="341367"/>
                  </a:cubicBezTo>
                  <a:cubicBezTo>
                    <a:pt x="267211" y="339797"/>
                    <a:pt x="333362" y="273157"/>
                    <a:pt x="334324" y="190870"/>
                  </a:cubicBezTo>
                  <a:cubicBezTo>
                    <a:pt x="337095" y="181479"/>
                    <a:pt x="354736" y="117328"/>
                    <a:pt x="333543" y="76761"/>
                  </a:cubicBezTo>
                  <a:cubicBezTo>
                    <a:pt x="319898" y="48146"/>
                    <a:pt x="290514" y="30413"/>
                    <a:pt x="258838" y="31679"/>
                  </a:cubicBezTo>
                  <a:cubicBezTo>
                    <a:pt x="243265" y="19354"/>
                    <a:pt x="177971" y="-24671"/>
                    <a:pt x="86159" y="18677"/>
                  </a:cubicBezTo>
                  <a:cubicBezTo>
                    <a:pt x="10912" y="54177"/>
                    <a:pt x="8731" y="132025"/>
                    <a:pt x="8826" y="143712"/>
                  </a:cubicBezTo>
                  <a:lnTo>
                    <a:pt x="253" y="180336"/>
                  </a:lnTo>
                  <a:cubicBezTo>
                    <a:pt x="-947" y="185457"/>
                    <a:pt x="2233" y="190583"/>
                    <a:pt x="7355" y="191782"/>
                  </a:cubicBezTo>
                  <a:cubicBezTo>
                    <a:pt x="8030" y="191940"/>
                    <a:pt x="8722" y="192025"/>
                    <a:pt x="9416" y="192032"/>
                  </a:cubicBezTo>
                  <a:close/>
                  <a:moveTo>
                    <a:pt x="182009" y="322487"/>
                  </a:moveTo>
                  <a:cubicBezTo>
                    <a:pt x="109304" y="322384"/>
                    <a:pt x="50060" y="264098"/>
                    <a:pt x="48774" y="191404"/>
                  </a:cubicBezTo>
                  <a:cubicBezTo>
                    <a:pt x="84388" y="189927"/>
                    <a:pt x="126402" y="185308"/>
                    <a:pt x="152834" y="172820"/>
                  </a:cubicBezTo>
                  <a:cubicBezTo>
                    <a:pt x="187420" y="156495"/>
                    <a:pt x="231130" y="119719"/>
                    <a:pt x="244884" y="107774"/>
                  </a:cubicBezTo>
                  <a:cubicBezTo>
                    <a:pt x="258087" y="113861"/>
                    <a:pt x="269776" y="122800"/>
                    <a:pt x="279107" y="133949"/>
                  </a:cubicBezTo>
                  <a:cubicBezTo>
                    <a:pt x="286906" y="143482"/>
                    <a:pt x="293657" y="153825"/>
                    <a:pt x="299243" y="164800"/>
                  </a:cubicBezTo>
                  <a:cubicBezTo>
                    <a:pt x="303701" y="172754"/>
                    <a:pt x="308768" y="181745"/>
                    <a:pt x="315226" y="191718"/>
                  </a:cubicBezTo>
                  <a:cubicBezTo>
                    <a:pt x="313775" y="264284"/>
                    <a:pt x="254590" y="322382"/>
                    <a:pt x="182009" y="322487"/>
                  </a:cubicBezTo>
                  <a:close/>
                  <a:moveTo>
                    <a:pt x="27647" y="146827"/>
                  </a:moveTo>
                  <a:cubicBezTo>
                    <a:pt x="27839" y="146006"/>
                    <a:pt x="27922" y="145164"/>
                    <a:pt x="27895" y="144322"/>
                  </a:cubicBezTo>
                  <a:cubicBezTo>
                    <a:pt x="27800" y="141216"/>
                    <a:pt x="26161" y="68007"/>
                    <a:pt x="94294" y="35841"/>
                  </a:cubicBezTo>
                  <a:cubicBezTo>
                    <a:pt x="116440" y="24896"/>
                    <a:pt x="140754" y="19038"/>
                    <a:pt x="165455" y="18696"/>
                  </a:cubicBezTo>
                  <a:cubicBezTo>
                    <a:pt x="196043" y="18293"/>
                    <a:pt x="225768" y="28829"/>
                    <a:pt x="249275" y="48405"/>
                  </a:cubicBezTo>
                  <a:cubicBezTo>
                    <a:pt x="251442" y="50453"/>
                    <a:pt x="254437" y="51375"/>
                    <a:pt x="257381" y="50900"/>
                  </a:cubicBezTo>
                  <a:cubicBezTo>
                    <a:pt x="282476" y="48648"/>
                    <a:pt x="306249" y="62526"/>
                    <a:pt x="316626" y="85486"/>
                  </a:cubicBezTo>
                  <a:cubicBezTo>
                    <a:pt x="328513" y="108241"/>
                    <a:pt x="325084" y="142321"/>
                    <a:pt x="320912" y="164438"/>
                  </a:cubicBezTo>
                  <a:cubicBezTo>
                    <a:pt x="319122" y="161314"/>
                    <a:pt x="317445" y="158323"/>
                    <a:pt x="315836" y="155456"/>
                  </a:cubicBezTo>
                  <a:cubicBezTo>
                    <a:pt x="309630" y="143320"/>
                    <a:pt x="302124" y="131892"/>
                    <a:pt x="293452" y="121376"/>
                  </a:cubicBezTo>
                  <a:cubicBezTo>
                    <a:pt x="280898" y="105722"/>
                    <a:pt x="264099" y="94019"/>
                    <a:pt x="245065" y="87667"/>
                  </a:cubicBezTo>
                  <a:cubicBezTo>
                    <a:pt x="242025" y="86937"/>
                    <a:pt x="238822" y="87746"/>
                    <a:pt x="236492" y="89829"/>
                  </a:cubicBezTo>
                  <a:cubicBezTo>
                    <a:pt x="235959" y="90305"/>
                    <a:pt x="182971" y="137549"/>
                    <a:pt x="144748" y="155552"/>
                  </a:cubicBezTo>
                  <a:cubicBezTo>
                    <a:pt x="113725" y="170192"/>
                    <a:pt x="54870" y="172697"/>
                    <a:pt x="21580" y="1729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6EE4F4-CAA9-421C-AB24-378B3A0105C1}"/>
                </a:ext>
              </a:extLst>
            </p:cNvPr>
            <p:cNvSpPr/>
            <p:nvPr/>
          </p:nvSpPr>
          <p:spPr>
            <a:xfrm>
              <a:off x="4895947" y="286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D1E8BF-D79A-436E-A5FA-F13441CBD805}"/>
              </a:ext>
            </a:extLst>
          </p:cNvPr>
          <p:cNvSpPr txBox="1"/>
          <p:nvPr/>
        </p:nvSpPr>
        <p:spPr>
          <a:xfrm>
            <a:off x="3694873" y="2163830"/>
            <a:ext cx="15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Savarankiškai dirbantis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AF786C-7B2E-4CC6-B9C1-25F0DB469EC3}"/>
              </a:ext>
            </a:extLst>
          </p:cNvPr>
          <p:cNvSpPr txBox="1"/>
          <p:nvPr/>
        </p:nvSpPr>
        <p:spPr>
          <a:xfrm>
            <a:off x="6206653" y="4141212"/>
            <a:ext cx="155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Klientas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95723E-00E4-49FE-B02C-983A82DCD941}"/>
              </a:ext>
            </a:extLst>
          </p:cNvPr>
          <p:cNvSpPr txBox="1"/>
          <p:nvPr/>
        </p:nvSpPr>
        <p:spPr>
          <a:xfrm>
            <a:off x="3602603" y="5860383"/>
            <a:ext cx="173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sąskaita banke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1EEEE0-C98B-4EB2-9A9D-26D858220051}"/>
              </a:ext>
            </a:extLst>
          </p:cNvPr>
          <p:cNvSpPr txBox="1"/>
          <p:nvPr/>
        </p:nvSpPr>
        <p:spPr>
          <a:xfrm>
            <a:off x="1025809" y="4101254"/>
            <a:ext cx="151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Sodra ir VMI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213206-0D76-4EF4-9BA4-D092330F4D30}"/>
              </a:ext>
            </a:extLst>
          </p:cNvPr>
          <p:cNvSpPr txBox="1"/>
          <p:nvPr/>
        </p:nvSpPr>
        <p:spPr>
          <a:xfrm rot="19286946">
            <a:off x="5776341" y="5089261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95EE04-E2FE-473F-8CDA-9A7C78A5A2F2}"/>
              </a:ext>
            </a:extLst>
          </p:cNvPr>
          <p:cNvSpPr txBox="1"/>
          <p:nvPr/>
        </p:nvSpPr>
        <p:spPr>
          <a:xfrm rot="2182395">
            <a:off x="5313754" y="2308341"/>
            <a:ext cx="16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Prekės ir paslaugos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749F1-B70E-4BC9-ACF2-A37BACBF792F}"/>
              </a:ext>
            </a:extLst>
          </p:cNvPr>
          <p:cNvSpPr/>
          <p:nvPr/>
        </p:nvSpPr>
        <p:spPr>
          <a:xfrm rot="12852294">
            <a:off x="2836855" y="4465199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F55618-FAC8-42C4-B92E-911C1DCA8CCF}"/>
              </a:ext>
            </a:extLst>
          </p:cNvPr>
          <p:cNvSpPr txBox="1"/>
          <p:nvPr/>
        </p:nvSpPr>
        <p:spPr>
          <a:xfrm rot="2182395">
            <a:off x="2594607" y="3940444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Apskai</a:t>
            </a:r>
            <a:r>
              <a:rPr lang="lt-LT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čiuojami</a:t>
            </a:r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mokesčiai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236193-17D1-4E72-A311-0A59542BCC7B}"/>
              </a:ext>
            </a:extLst>
          </p:cNvPr>
          <p:cNvSpPr txBox="1"/>
          <p:nvPr/>
        </p:nvSpPr>
        <p:spPr>
          <a:xfrm rot="2182395">
            <a:off x="1793583" y="5188310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 (GPM, PSD, VSD)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A0BA352-8617-4377-AB0E-C6A50CFC04AE}"/>
              </a:ext>
            </a:extLst>
          </p:cNvPr>
          <p:cNvSpPr/>
          <p:nvPr/>
        </p:nvSpPr>
        <p:spPr>
          <a:xfrm rot="5400000">
            <a:off x="3638927" y="3606340"/>
            <a:ext cx="1513208" cy="295200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A0C4CA-C6AF-4C35-9DE4-546EB4AB6350}"/>
              </a:ext>
            </a:extLst>
          </p:cNvPr>
          <p:cNvSpPr txBox="1"/>
          <p:nvPr/>
        </p:nvSpPr>
        <p:spPr>
          <a:xfrm rot="5400000">
            <a:off x="4422043" y="353596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</a:t>
            </a:r>
          </a:p>
        </p:txBody>
      </p:sp>
      <p:sp>
        <p:nvSpPr>
          <p:cNvPr id="38" name="Oval Callout 5">
            <a:extLst>
              <a:ext uri="{FF2B5EF4-FFF2-40B4-BE49-F238E27FC236}">
                <a16:creationId xmlns:a16="http://schemas.microsoft.com/office/drawing/2014/main" id="{9F2A3AD1-3958-4696-8E01-2D78D5CEBD00}"/>
              </a:ext>
            </a:extLst>
          </p:cNvPr>
          <p:cNvSpPr/>
          <p:nvPr/>
        </p:nvSpPr>
        <p:spPr>
          <a:xfrm>
            <a:off x="6168633" y="1038973"/>
            <a:ext cx="2760474" cy="1072896"/>
          </a:xfrm>
          <a:prstGeom prst="wedgeEllipseCallout">
            <a:avLst>
              <a:gd name="adj1" fmla="val -55119"/>
              <a:gd name="adj2" fmla="val 45833"/>
            </a:avLst>
          </a:prstGeom>
          <a:ln>
            <a:solidFill>
              <a:srgbClr val="C5C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Kiekvienas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savarankiškai dirbantis asmuo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gauna</a:t>
            </a:r>
            <a:r>
              <a:rPr lang="en-US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</a:t>
            </a:r>
            <a:r>
              <a:rPr lang="lt-LT" sz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kredito kortelių skaitytuvą, kuris yra surištas su IV sąskaita</a:t>
            </a:r>
            <a:endParaRPr lang="en-US" sz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Picture 8" descr="Accepting card payments · LHV">
            <a:extLst>
              <a:ext uri="{FF2B5EF4-FFF2-40B4-BE49-F238E27FC236}">
                <a16:creationId xmlns:a16="http://schemas.microsoft.com/office/drawing/2014/main" id="{D135C94A-DBF7-4FB2-AB63-1CC290AB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68" y="1037029"/>
            <a:ext cx="1651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: Diagonal Corners Rounded 48">
            <a:extLst>
              <a:ext uri="{FF2B5EF4-FFF2-40B4-BE49-F238E27FC236}">
                <a16:creationId xmlns:a16="http://schemas.microsoft.com/office/drawing/2014/main" id="{35B93D61-78CA-4188-83C3-3BB420EB1306}"/>
              </a:ext>
            </a:extLst>
          </p:cNvPr>
          <p:cNvSpPr/>
          <p:nvPr/>
        </p:nvSpPr>
        <p:spPr>
          <a:xfrm>
            <a:off x="8258778" y="2958540"/>
            <a:ext cx="3312380" cy="32395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5C5C5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lt-LT" sz="1600" b="1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Privalumai</a:t>
            </a:r>
            <a:r>
              <a:rPr lang="lt-LT" sz="1600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28594" indent="-228594" algn="ctr">
              <a:lnSpc>
                <a:spcPct val="150000"/>
              </a:lnSpc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Sudaromos vienodos sąlygos visur atsiskaityti tiek kortelėmis, tiek ir grynaisiais pinigais;</a:t>
            </a:r>
          </a:p>
          <a:p>
            <a:pPr marL="228594" indent="-228594" algn="ctr">
              <a:lnSpc>
                <a:spcPct val="150000"/>
              </a:lnSpc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Skatinami el. atsiskaitymai;</a:t>
            </a:r>
          </a:p>
          <a:p>
            <a:pPr marL="228594" indent="-228594" algn="ctr">
              <a:lnSpc>
                <a:spcPct val="150000"/>
              </a:lnSpc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Atliktas el. mokėjimas visada apskaitomas.</a:t>
            </a:r>
          </a:p>
        </p:txBody>
      </p:sp>
      <p:pic>
        <p:nvPicPr>
          <p:cNvPr id="42" name="Graphic 41" descr="Bank">
            <a:extLst>
              <a:ext uri="{FF2B5EF4-FFF2-40B4-BE49-F238E27FC236}">
                <a16:creationId xmlns:a16="http://schemas.microsoft.com/office/drawing/2014/main" id="{3226218F-781D-4B76-84A4-EBA1C487D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2465" y="4845752"/>
            <a:ext cx="1135599" cy="1135599"/>
          </a:xfrm>
          <a:prstGeom prst="rect">
            <a:avLst/>
          </a:prstGeom>
        </p:spPr>
      </p:pic>
      <p:pic>
        <p:nvPicPr>
          <p:cNvPr id="43" name="Graphic 42" descr="Tax">
            <a:extLst>
              <a:ext uri="{FF2B5EF4-FFF2-40B4-BE49-F238E27FC236}">
                <a16:creationId xmlns:a16="http://schemas.microsoft.com/office/drawing/2014/main" id="{01D48DE7-D31B-4458-B431-E022D1CEE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063" y="29585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39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4330-746F-48A4-84A0-3CD765AB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Mok</a:t>
            </a:r>
            <a:r>
              <a:rPr lang="lt-LT" dirty="0"/>
              <a:t>ėjimų kortelių skaitytuvas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C5225-7C27-4D9B-92FC-0A3D8514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Aft>
                <a:spcPts val="600"/>
              </a:spcAft>
            </a:pPr>
            <a:r>
              <a:rPr lang="en-US" sz="1700" b="1" dirty="0" err="1"/>
              <a:t>Ateityje</a:t>
            </a:r>
            <a:r>
              <a:rPr lang="en-US" sz="1700" b="1" dirty="0"/>
              <a:t>, </a:t>
            </a:r>
            <a:r>
              <a:rPr lang="en-US" sz="1700" b="1" dirty="0" err="1"/>
              <a:t>pasiteisinus</a:t>
            </a:r>
            <a:r>
              <a:rPr lang="en-US" sz="1700" b="1" dirty="0"/>
              <a:t> </a:t>
            </a:r>
            <a:r>
              <a:rPr lang="en-US" sz="1700" b="1" dirty="0" err="1"/>
              <a:t>sukurtai</a:t>
            </a:r>
            <a:r>
              <a:rPr lang="en-US" sz="1700" b="1" dirty="0"/>
              <a:t> </a:t>
            </a:r>
            <a:r>
              <a:rPr lang="en-US" sz="1700" b="1" dirty="0" err="1"/>
              <a:t>paslaugai</a:t>
            </a:r>
            <a:r>
              <a:rPr lang="en-US" sz="1700" b="1" dirty="0"/>
              <a:t>, </a:t>
            </a:r>
            <a:r>
              <a:rPr lang="en-US" sz="1700" b="1" dirty="0" err="1"/>
              <a:t>įtvirtinama</a:t>
            </a:r>
            <a:r>
              <a:rPr lang="en-US" sz="1700" b="1" dirty="0"/>
              <a:t> </a:t>
            </a:r>
            <a:r>
              <a:rPr lang="en-US" sz="1700" b="1" dirty="0" err="1"/>
              <a:t>vartotojų</a:t>
            </a:r>
            <a:r>
              <a:rPr lang="en-US" sz="1700" b="1" dirty="0"/>
              <a:t> </a:t>
            </a:r>
            <a:r>
              <a:rPr lang="en-US" sz="1700" b="1" dirty="0" err="1"/>
              <a:t>teisė</a:t>
            </a:r>
            <a:r>
              <a:rPr lang="en-US" sz="1700" b="1" dirty="0"/>
              <a:t> </a:t>
            </a:r>
            <a:r>
              <a:rPr lang="en-US" sz="1700" b="1" dirty="0" err="1"/>
              <a:t>visur</a:t>
            </a:r>
            <a:r>
              <a:rPr lang="en-US" sz="1700" b="1" dirty="0"/>
              <a:t> </a:t>
            </a:r>
            <a:r>
              <a:rPr lang="en-US" sz="1700" b="1" dirty="0" err="1"/>
              <a:t>atsiskaityti</a:t>
            </a:r>
            <a:r>
              <a:rPr lang="en-US" sz="1700" b="1" dirty="0"/>
              <a:t> </a:t>
            </a:r>
            <a:r>
              <a:rPr lang="en-US" sz="1700" b="1" dirty="0" err="1"/>
              <a:t>tiek</a:t>
            </a:r>
            <a:r>
              <a:rPr lang="en-US" sz="1700" b="1" dirty="0"/>
              <a:t> </a:t>
            </a:r>
            <a:r>
              <a:rPr lang="en-US" sz="1700" b="1" dirty="0" err="1"/>
              <a:t>kortele</a:t>
            </a:r>
            <a:r>
              <a:rPr lang="en-US" sz="1700" b="1" dirty="0"/>
              <a:t>, </a:t>
            </a:r>
            <a:r>
              <a:rPr lang="en-US" sz="1700" b="1" dirty="0" err="1"/>
              <a:t>tiek</a:t>
            </a:r>
            <a:r>
              <a:rPr lang="en-US" sz="1700" b="1" dirty="0"/>
              <a:t> </a:t>
            </a:r>
            <a:r>
              <a:rPr lang="en-US" sz="1700" b="1" dirty="0" err="1"/>
              <a:t>ir</a:t>
            </a:r>
            <a:r>
              <a:rPr lang="en-US" sz="1700" b="1" dirty="0"/>
              <a:t> </a:t>
            </a:r>
            <a:r>
              <a:rPr lang="en-US" sz="1700" b="1" dirty="0" err="1"/>
              <a:t>grynaisiais</a:t>
            </a:r>
            <a:r>
              <a:rPr lang="en-US" sz="1700" b="1" dirty="0"/>
              <a:t> </a:t>
            </a:r>
            <a:r>
              <a:rPr lang="en-US" sz="1700" b="1" dirty="0" err="1"/>
              <a:t>pinigais</a:t>
            </a:r>
            <a:r>
              <a:rPr lang="en-US" sz="1700" b="1" dirty="0"/>
              <a:t> (?)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>
                <a:sym typeface="Wingdings" panose="05000000000000000000" pitchFamily="2" charset="2"/>
              </a:rPr>
              <a:t> </a:t>
            </a:r>
            <a:r>
              <a:rPr lang="en-US" sz="1700" b="1" dirty="0" err="1"/>
              <a:t>įvedama</a:t>
            </a:r>
            <a:r>
              <a:rPr lang="en-US" sz="1700" b="1" dirty="0"/>
              <a:t> </a:t>
            </a:r>
            <a:r>
              <a:rPr lang="en-US" sz="1700" b="1" dirty="0" err="1"/>
              <a:t>prievolė</a:t>
            </a:r>
            <a:r>
              <a:rPr lang="en-US" sz="1700" b="1" dirty="0"/>
              <a:t> </a:t>
            </a:r>
            <a:r>
              <a:rPr lang="en-US" sz="1700" b="1" dirty="0" err="1"/>
              <a:t>visiems</a:t>
            </a:r>
            <a:r>
              <a:rPr lang="en-US" sz="1700" b="1" dirty="0"/>
              <a:t> </a:t>
            </a:r>
            <a:r>
              <a:rPr lang="en-US" sz="1700" b="1" dirty="0" err="1"/>
              <a:t>savarankiškai</a:t>
            </a:r>
            <a:r>
              <a:rPr lang="en-US" sz="1700" b="1" dirty="0"/>
              <a:t> </a:t>
            </a:r>
            <a:r>
              <a:rPr lang="en-US" sz="1700" b="1" dirty="0" err="1"/>
              <a:t>dirbantiems</a:t>
            </a:r>
            <a:r>
              <a:rPr lang="en-US" sz="1700" b="1" dirty="0"/>
              <a:t> </a:t>
            </a:r>
            <a:r>
              <a:rPr lang="en-US" sz="1700" b="1" dirty="0" err="1"/>
              <a:t>asmenims</a:t>
            </a:r>
            <a:r>
              <a:rPr lang="en-US" sz="1700" b="1" dirty="0"/>
              <a:t> </a:t>
            </a:r>
            <a:r>
              <a:rPr lang="en-US" sz="1700" b="1" dirty="0" err="1"/>
              <a:t>priimti</a:t>
            </a:r>
            <a:r>
              <a:rPr lang="en-US" sz="1700" b="1" dirty="0"/>
              <a:t> </a:t>
            </a:r>
            <a:r>
              <a:rPr lang="lt-LT" sz="1700" b="1" dirty="0"/>
              <a:t>atsiskaitymus </a:t>
            </a:r>
            <a:r>
              <a:rPr lang="en-US" sz="1700" b="1" dirty="0" err="1"/>
              <a:t>bankin</a:t>
            </a:r>
            <a:r>
              <a:rPr lang="lt-LT" sz="1700" b="1" dirty="0" err="1"/>
              <a:t>ėmi</a:t>
            </a:r>
            <a:r>
              <a:rPr lang="en-US" sz="1700" b="1" dirty="0"/>
              <a:t>s </a:t>
            </a:r>
            <a:r>
              <a:rPr lang="en-US" sz="1700" b="1" dirty="0" err="1"/>
              <a:t>kortel</a:t>
            </a:r>
            <a:r>
              <a:rPr lang="lt-LT" sz="1700" b="1" dirty="0" err="1"/>
              <a:t>ėmi</a:t>
            </a:r>
            <a:r>
              <a:rPr lang="en-US" sz="1700" b="1" dirty="0"/>
              <a:t>s (?)</a:t>
            </a:r>
          </a:p>
          <a:p>
            <a:pPr>
              <a:spcAft>
                <a:spcPts val="600"/>
              </a:spcAft>
            </a:pPr>
            <a:r>
              <a:rPr lang="en-US" sz="1700" b="1" dirty="0" err="1"/>
              <a:t>Efektyvi</a:t>
            </a:r>
            <a:r>
              <a:rPr lang="en-US" sz="1700" b="1" dirty="0"/>
              <a:t> </a:t>
            </a:r>
            <a:r>
              <a:rPr lang="en-US" sz="1700" b="1" dirty="0" err="1"/>
              <a:t>kovos</a:t>
            </a:r>
            <a:r>
              <a:rPr lang="en-US" sz="1700" b="1" dirty="0"/>
              <a:t> </a:t>
            </a:r>
            <a:r>
              <a:rPr lang="en-US" sz="1700" b="1" dirty="0" err="1"/>
              <a:t>su</a:t>
            </a:r>
            <a:r>
              <a:rPr lang="en-US" sz="1700" b="1" dirty="0"/>
              <a:t> </a:t>
            </a:r>
            <a:r>
              <a:rPr lang="en-US" sz="1700" b="1" dirty="0" err="1"/>
              <a:t>šešėliu</a:t>
            </a:r>
            <a:r>
              <a:rPr lang="en-US" sz="1700" b="1" dirty="0"/>
              <a:t> </a:t>
            </a:r>
            <a:r>
              <a:rPr lang="en-US" sz="1700" b="1" dirty="0" err="1"/>
              <a:t>priemonė</a:t>
            </a:r>
            <a:r>
              <a:rPr lang="en-US" sz="1700" b="1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700" b="1" dirty="0" err="1"/>
              <a:t>Būtina</a:t>
            </a:r>
            <a:r>
              <a:rPr lang="en-US" sz="1700" b="1" dirty="0"/>
              <a:t> </a:t>
            </a:r>
            <a:r>
              <a:rPr lang="en-US" sz="1700" b="1" dirty="0" err="1"/>
              <a:t>sąlyga</a:t>
            </a:r>
            <a:r>
              <a:rPr lang="en-US" sz="1700" b="1" dirty="0"/>
              <a:t>: </a:t>
            </a:r>
            <a:r>
              <a:rPr lang="en-US" sz="1700" b="1" dirty="0" err="1"/>
              <a:t>bankinių</a:t>
            </a:r>
            <a:r>
              <a:rPr lang="en-US" sz="1700" b="1" dirty="0"/>
              <a:t> </a:t>
            </a:r>
            <a:r>
              <a:rPr lang="en-US" sz="1700" b="1" dirty="0" err="1"/>
              <a:t>kortelių</a:t>
            </a:r>
            <a:r>
              <a:rPr lang="en-US" sz="1700" b="1" dirty="0"/>
              <a:t> </a:t>
            </a:r>
            <a:r>
              <a:rPr lang="en-US" sz="1700" b="1" dirty="0" err="1"/>
              <a:t>skaitytuvai</a:t>
            </a:r>
            <a:r>
              <a:rPr lang="en-US" sz="1700" b="1" dirty="0"/>
              <a:t> </a:t>
            </a:r>
            <a:r>
              <a:rPr lang="en-US" sz="1700" b="1" dirty="0" err="1"/>
              <a:t>pigūs</a:t>
            </a:r>
            <a:r>
              <a:rPr lang="en-US" sz="1700" b="1" dirty="0"/>
              <a:t> </a:t>
            </a:r>
            <a:r>
              <a:rPr lang="en-US" sz="1700" b="1" dirty="0" err="1"/>
              <a:t>arba</a:t>
            </a:r>
            <a:r>
              <a:rPr lang="en-US" sz="1700" b="1" dirty="0"/>
              <a:t> </a:t>
            </a:r>
            <a:r>
              <a:rPr lang="en-US" sz="1700" b="1" dirty="0" err="1"/>
              <a:t>nemokami</a:t>
            </a:r>
            <a:endParaRPr lang="en-US" sz="1700" b="1" dirty="0"/>
          </a:p>
          <a:p>
            <a:pPr lvl="1">
              <a:spcAft>
                <a:spcPts val="600"/>
              </a:spcAft>
            </a:pPr>
            <a:r>
              <a:rPr lang="en-US" sz="1700" b="1" dirty="0" err="1"/>
              <a:t>šiuo</a:t>
            </a:r>
            <a:r>
              <a:rPr lang="en-US" sz="1700" b="1" dirty="0"/>
              <a:t> </a:t>
            </a:r>
            <a:r>
              <a:rPr lang="en-US" sz="1700" b="1" dirty="0" err="1"/>
              <a:t>metu</a:t>
            </a:r>
            <a:r>
              <a:rPr lang="en-US" sz="1700" b="1" dirty="0"/>
              <a:t> </a:t>
            </a:r>
            <a:r>
              <a:rPr lang="en-US" sz="1700" b="1" dirty="0" err="1"/>
              <a:t>mobilūs</a:t>
            </a:r>
            <a:r>
              <a:rPr lang="en-US" sz="1700" b="1" dirty="0"/>
              <a:t> </a:t>
            </a:r>
            <a:r>
              <a:rPr lang="en-US" sz="1700" b="1" dirty="0" err="1"/>
              <a:t>bankinių</a:t>
            </a:r>
            <a:r>
              <a:rPr lang="en-US" sz="1700" b="1" dirty="0"/>
              <a:t> </a:t>
            </a:r>
            <a:r>
              <a:rPr lang="en-US" sz="1700" b="1" dirty="0" err="1"/>
              <a:t>kortelių</a:t>
            </a:r>
            <a:r>
              <a:rPr lang="en-US" sz="1700" b="1" dirty="0"/>
              <a:t> </a:t>
            </a:r>
            <a:r>
              <a:rPr lang="en-US" sz="1700" b="1" dirty="0" err="1"/>
              <a:t>skaitytuvai</a:t>
            </a:r>
            <a:r>
              <a:rPr lang="en-US" sz="1700" b="1" dirty="0"/>
              <a:t> 7-14 </a:t>
            </a:r>
            <a:r>
              <a:rPr lang="en-US" sz="1700" b="1" dirty="0" err="1"/>
              <a:t>eur</a:t>
            </a:r>
            <a:r>
              <a:rPr lang="en-US" sz="1700" b="1" dirty="0"/>
              <a:t>/</a:t>
            </a:r>
            <a:r>
              <a:rPr lang="en-US" sz="1700" b="1" dirty="0" err="1"/>
              <a:t>mėn</a:t>
            </a:r>
            <a:r>
              <a:rPr lang="en-US" sz="1700" b="1" dirty="0"/>
              <a:t>.</a:t>
            </a:r>
            <a:r>
              <a:rPr lang="lt-LT" sz="1700" b="1" dirty="0"/>
              <a:t> </a:t>
            </a:r>
            <a:r>
              <a:rPr lang="en-US" sz="1700" b="1" dirty="0"/>
              <a:t>+ 1,5-1,7% </a:t>
            </a:r>
            <a:r>
              <a:rPr lang="en-US" sz="1700" b="1" dirty="0" err="1"/>
              <a:t>nuo</a:t>
            </a:r>
            <a:r>
              <a:rPr lang="en-US" sz="1700" b="1" dirty="0"/>
              <a:t> </a:t>
            </a:r>
            <a:r>
              <a:rPr lang="en-US" sz="1700" b="1" dirty="0" err="1"/>
              <a:t>transakcijos</a:t>
            </a:r>
            <a:r>
              <a:rPr lang="en-US" sz="1700" b="1" dirty="0"/>
              <a:t> </a:t>
            </a:r>
            <a:r>
              <a:rPr lang="en-US" sz="1700" b="1" dirty="0" err="1"/>
              <a:t>arba</a:t>
            </a:r>
            <a:r>
              <a:rPr lang="en-US" sz="1700" b="1" dirty="0"/>
              <a:t> </a:t>
            </a:r>
            <a:r>
              <a:rPr lang="en-US" sz="1700" b="1" dirty="0" err="1"/>
              <a:t>vienkartinė</a:t>
            </a:r>
            <a:r>
              <a:rPr lang="en-US" sz="1700" b="1" dirty="0"/>
              <a:t> </a:t>
            </a:r>
            <a:r>
              <a:rPr lang="en-US" sz="1700" b="1" dirty="0" err="1"/>
              <a:t>įmoka</a:t>
            </a:r>
            <a:r>
              <a:rPr lang="en-US" sz="1700" b="1" dirty="0"/>
              <a:t> 30-100 EUR + 1,5-1,7% </a:t>
            </a:r>
            <a:r>
              <a:rPr lang="en-US" sz="1700" b="1" dirty="0" err="1"/>
              <a:t>nuo</a:t>
            </a:r>
            <a:r>
              <a:rPr lang="en-US" sz="1700" b="1" dirty="0"/>
              <a:t> </a:t>
            </a:r>
            <a:r>
              <a:rPr lang="en-US" sz="1700" b="1" dirty="0" err="1"/>
              <a:t>transakcijos</a:t>
            </a:r>
            <a:r>
              <a:rPr lang="en-US" sz="1700" b="1" dirty="0"/>
              <a:t>). </a:t>
            </a:r>
            <a:r>
              <a:rPr lang="en-US" sz="1700" b="1" dirty="0" err="1"/>
              <a:t>Pavyzdžiui</a:t>
            </a:r>
            <a:r>
              <a:rPr lang="en-US" sz="1700" b="1" dirty="0"/>
              <a:t>:</a:t>
            </a:r>
          </a:p>
          <a:p>
            <a:pPr lvl="2">
              <a:spcAft>
                <a:spcPts val="600"/>
              </a:spcAft>
            </a:pPr>
            <a:r>
              <a:rPr lang="en-US" sz="1700" dirty="0">
                <a:hlinkClick r:id="rId2"/>
              </a:rPr>
              <a:t>https://www.mypos.eu/lt</a:t>
            </a:r>
            <a:endParaRPr lang="en-US" sz="1700" dirty="0"/>
          </a:p>
          <a:p>
            <a:pPr lvl="2">
              <a:spcAft>
                <a:spcPts val="600"/>
              </a:spcAft>
            </a:pPr>
            <a:r>
              <a:rPr lang="en-US" sz="1700" dirty="0">
                <a:hlinkClick r:id="rId3"/>
              </a:rPr>
              <a:t>https://www.luminor.lt/lt/mokejimo-korteliu-skaitytuvai</a:t>
            </a:r>
            <a:endParaRPr lang="en-US" sz="1700" dirty="0"/>
          </a:p>
          <a:p>
            <a:pPr lvl="2">
              <a:spcAft>
                <a:spcPts val="600"/>
              </a:spcAft>
            </a:pPr>
            <a:r>
              <a:rPr lang="en-US" sz="1700" dirty="0">
                <a:hlinkClick r:id="rId4"/>
              </a:rPr>
              <a:t>https://www.swedbank.lt/business/cash/cashflow/cardservice?language=LIT</a:t>
            </a:r>
            <a:endParaRPr lang="en-US" sz="1700" b="1" dirty="0"/>
          </a:p>
          <a:p>
            <a:pPr>
              <a:spcAft>
                <a:spcPts val="600"/>
              </a:spcAft>
            </a:pPr>
            <a:endParaRPr lang="en-US" sz="1700" dirty="0"/>
          </a:p>
        </p:txBody>
      </p:sp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155B9C64-176B-4672-B2D4-CEDB19B99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75"/>
          <a:stretch/>
        </p:blipFill>
        <p:spPr>
          <a:xfrm>
            <a:off x="256874" y="118153"/>
            <a:ext cx="4475849" cy="6621693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4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4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177B42-3590-41C5-AD5F-55E3FDF8282E}"/>
              </a:ext>
            </a:extLst>
          </p:cNvPr>
          <p:cNvSpPr/>
          <p:nvPr/>
        </p:nvSpPr>
        <p:spPr>
          <a:xfrm>
            <a:off x="6096001" y="3007381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07505"/>
            <a:ext cx="10972800" cy="676872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-US" sz="2133" b="1" u="sng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1.1. </a:t>
            </a:r>
            <a:r>
              <a:rPr lang="en-US" sz="2133" b="1" u="sng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Prievol</a:t>
            </a:r>
            <a:r>
              <a:rPr lang="lt-LT" sz="2133" b="1" u="sng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ė </a:t>
            </a:r>
            <a:r>
              <a:rPr lang="lt-LT" sz="2133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dalinimosi ekonomikos platformų dalyviams – </a:t>
            </a:r>
            <a:r>
              <a:rPr lang="lt-LT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 mokėjimai už paslaugas tik į individualios veiklos sąskaitą</a:t>
            </a:r>
            <a:endParaRPr lang="lt" sz="2133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438CE3-97FF-4CD3-AD62-26D231BC42BD}"/>
              </a:ext>
            </a:extLst>
          </p:cNvPr>
          <p:cNvSpPr/>
          <p:nvPr/>
        </p:nvSpPr>
        <p:spPr>
          <a:xfrm>
            <a:off x="3604829" y="1115555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A99E0C-E19E-45DE-BFF8-5338A8F93589}"/>
              </a:ext>
            </a:extLst>
          </p:cNvPr>
          <p:cNvSpPr/>
          <p:nvPr/>
        </p:nvSpPr>
        <p:spPr>
          <a:xfrm rot="2208881">
            <a:off x="5336041" y="2609991"/>
            <a:ext cx="730007" cy="585340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F2E20A-FABE-4C1D-B33E-75632D2FFA50}"/>
              </a:ext>
            </a:extLst>
          </p:cNvPr>
          <p:cNvSpPr/>
          <p:nvPr/>
        </p:nvSpPr>
        <p:spPr>
          <a:xfrm>
            <a:off x="3604829" y="4796994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A6334B-0AFE-4834-ABFF-504435E55B5A}"/>
              </a:ext>
            </a:extLst>
          </p:cNvPr>
          <p:cNvSpPr/>
          <p:nvPr/>
        </p:nvSpPr>
        <p:spPr>
          <a:xfrm rot="2056260">
            <a:off x="2454067" y="4853566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A0C6EB-BCA9-44ED-B642-37023F583E07}"/>
              </a:ext>
            </a:extLst>
          </p:cNvPr>
          <p:cNvSpPr/>
          <p:nvPr/>
        </p:nvSpPr>
        <p:spPr>
          <a:xfrm>
            <a:off x="925819" y="2959150"/>
            <a:ext cx="1734343" cy="1734343"/>
          </a:xfrm>
          <a:custGeom>
            <a:avLst/>
            <a:gdLst>
              <a:gd name="connsiteX0" fmla="*/ 0 w 1300757"/>
              <a:gd name="connsiteY0" fmla="*/ 650379 h 1300757"/>
              <a:gd name="connsiteX1" fmla="*/ 650379 w 1300757"/>
              <a:gd name="connsiteY1" fmla="*/ 0 h 1300757"/>
              <a:gd name="connsiteX2" fmla="*/ 1300758 w 1300757"/>
              <a:gd name="connsiteY2" fmla="*/ 650379 h 1300757"/>
              <a:gd name="connsiteX3" fmla="*/ 650379 w 1300757"/>
              <a:gd name="connsiteY3" fmla="*/ 1300758 h 1300757"/>
              <a:gd name="connsiteX4" fmla="*/ 0 w 1300757"/>
              <a:gd name="connsiteY4" fmla="*/ 650379 h 13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57" h="1300757">
                <a:moveTo>
                  <a:pt x="0" y="650379"/>
                </a:moveTo>
                <a:cubicBezTo>
                  <a:pt x="0" y="291185"/>
                  <a:pt x="291185" y="0"/>
                  <a:pt x="650379" y="0"/>
                </a:cubicBezTo>
                <a:cubicBezTo>
                  <a:pt x="1009573" y="0"/>
                  <a:pt x="1300758" y="291185"/>
                  <a:pt x="1300758" y="650379"/>
                </a:cubicBezTo>
                <a:cubicBezTo>
                  <a:pt x="1300758" y="1009573"/>
                  <a:pt x="1009573" y="1300758"/>
                  <a:pt x="650379" y="1300758"/>
                </a:cubicBezTo>
                <a:cubicBezTo>
                  <a:pt x="291185" y="1300758"/>
                  <a:pt x="0" y="1009573"/>
                  <a:pt x="0" y="650379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708" tIns="299708" rIns="299708" bIns="299708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aphic 26" descr="Female Profile">
            <a:extLst>
              <a:ext uri="{FF2B5EF4-FFF2-40B4-BE49-F238E27FC236}">
                <a16:creationId xmlns:a16="http://schemas.microsoft.com/office/drawing/2014/main" id="{2F8062E1-89DF-4075-B56D-BFC590DE5C44}"/>
              </a:ext>
            </a:extLst>
          </p:cNvPr>
          <p:cNvGrpSpPr/>
          <p:nvPr/>
        </p:nvGrpSpPr>
        <p:grpSpPr>
          <a:xfrm>
            <a:off x="4065599" y="1218556"/>
            <a:ext cx="812800" cy="958720"/>
            <a:chOff x="4745947" y="2297147"/>
            <a:chExt cx="609600" cy="719040"/>
          </a:xfrm>
          <a:solidFill>
            <a:srgbClr val="00000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3051C4-B63D-4930-BAA4-F5C3B9E70982}"/>
                </a:ext>
              </a:extLst>
            </p:cNvPr>
            <p:cNvSpPr/>
            <p:nvPr/>
          </p:nvSpPr>
          <p:spPr>
            <a:xfrm>
              <a:off x="4843998" y="2297147"/>
              <a:ext cx="413222" cy="427995"/>
            </a:xfrm>
            <a:custGeom>
              <a:avLst/>
              <a:gdLst>
                <a:gd name="connsiteX0" fmla="*/ 9514 w 413222"/>
                <a:gd name="connsiteY0" fmla="*/ 427995 h 427995"/>
                <a:gd name="connsiteX1" fmla="*/ 9657 w 413222"/>
                <a:gd name="connsiteY1" fmla="*/ 427995 h 427995"/>
                <a:gd name="connsiteX2" fmla="*/ 114203 w 413222"/>
                <a:gd name="connsiteY2" fmla="*/ 409031 h 427995"/>
                <a:gd name="connsiteX3" fmla="*/ 115061 w 413222"/>
                <a:gd name="connsiteY3" fmla="*/ 408516 h 427995"/>
                <a:gd name="connsiteX4" fmla="*/ 154199 w 413222"/>
                <a:gd name="connsiteY4" fmla="*/ 374808 h 427995"/>
                <a:gd name="connsiteX5" fmla="*/ 160571 w 413222"/>
                <a:gd name="connsiteY5" fmla="*/ 368769 h 427995"/>
                <a:gd name="connsiteX6" fmla="*/ 199538 w 413222"/>
                <a:gd name="connsiteY6" fmla="*/ 375970 h 427995"/>
                <a:gd name="connsiteX7" fmla="*/ 206863 w 413222"/>
                <a:gd name="connsiteY7" fmla="*/ 376141 h 427995"/>
                <a:gd name="connsiteX8" fmla="*/ 245915 w 413222"/>
                <a:gd name="connsiteY8" fmla="*/ 370978 h 427995"/>
                <a:gd name="connsiteX9" fmla="*/ 251316 w 413222"/>
                <a:gd name="connsiteY9" fmla="*/ 376055 h 427995"/>
                <a:gd name="connsiteX10" fmla="*/ 288016 w 413222"/>
                <a:gd name="connsiteY10" fmla="*/ 407993 h 427995"/>
                <a:gd name="connsiteX11" fmla="*/ 405916 w 413222"/>
                <a:gd name="connsiteY11" fmla="*/ 411555 h 427995"/>
                <a:gd name="connsiteX12" fmla="*/ 413088 w 413222"/>
                <a:gd name="connsiteY12" fmla="*/ 403935 h 427995"/>
                <a:gd name="connsiteX13" fmla="*/ 408831 w 413222"/>
                <a:gd name="connsiteY13" fmla="*/ 394229 h 427995"/>
                <a:gd name="connsiteX14" fmla="*/ 376912 w 413222"/>
                <a:gd name="connsiteY14" fmla="*/ 332021 h 427995"/>
                <a:gd name="connsiteX15" fmla="*/ 387390 w 413222"/>
                <a:gd name="connsiteY15" fmla="*/ 250373 h 427995"/>
                <a:gd name="connsiteX16" fmla="*/ 402287 w 413222"/>
                <a:gd name="connsiteY16" fmla="*/ 153932 h 427995"/>
                <a:gd name="connsiteX17" fmla="*/ 357377 w 413222"/>
                <a:gd name="connsiteY17" fmla="*/ 60787 h 427995"/>
                <a:gd name="connsiteX18" fmla="*/ 307913 w 413222"/>
                <a:gd name="connsiteY18" fmla="*/ 57806 h 427995"/>
                <a:gd name="connsiteX19" fmla="*/ 228761 w 413222"/>
                <a:gd name="connsiteY19" fmla="*/ 7152 h 427995"/>
                <a:gd name="connsiteX20" fmla="*/ 75694 w 413222"/>
                <a:gd name="connsiteY20" fmla="*/ 26888 h 427995"/>
                <a:gd name="connsiteX21" fmla="*/ 15810 w 413222"/>
                <a:gd name="connsiteY21" fmla="*/ 174954 h 427995"/>
                <a:gd name="connsiteX22" fmla="*/ 19830 w 413222"/>
                <a:gd name="connsiteY22" fmla="*/ 283606 h 427995"/>
                <a:gd name="connsiteX23" fmla="*/ 21211 w 413222"/>
                <a:gd name="connsiteY23" fmla="*/ 364397 h 427995"/>
                <a:gd name="connsiteX24" fmla="*/ 1856 w 413222"/>
                <a:gd name="connsiteY24" fmla="*/ 412822 h 427995"/>
                <a:gd name="connsiteX25" fmla="*/ 3877 w 413222"/>
                <a:gd name="connsiteY25" fmla="*/ 426140 h 427995"/>
                <a:gd name="connsiteX26" fmla="*/ 9476 w 413222"/>
                <a:gd name="connsiteY26" fmla="*/ 427995 h 427995"/>
                <a:gd name="connsiteX27" fmla="*/ 200414 w 413222"/>
                <a:gd name="connsiteY27" fmla="*/ 356939 h 427995"/>
                <a:gd name="connsiteX28" fmla="*/ 73656 w 413222"/>
                <a:gd name="connsiteY28" fmla="*/ 230980 h 427995"/>
                <a:gd name="connsiteX29" fmla="*/ 73656 w 413222"/>
                <a:gd name="connsiteY29" fmla="*/ 217150 h 427995"/>
                <a:gd name="connsiteX30" fmla="*/ 91591 w 413222"/>
                <a:gd name="connsiteY30" fmla="*/ 199405 h 427995"/>
                <a:gd name="connsiteX31" fmla="*/ 112051 w 413222"/>
                <a:gd name="connsiteY31" fmla="*/ 197500 h 427995"/>
                <a:gd name="connsiteX32" fmla="*/ 201776 w 413222"/>
                <a:gd name="connsiteY32" fmla="*/ 172173 h 427995"/>
                <a:gd name="connsiteX33" fmla="*/ 288387 w 413222"/>
                <a:gd name="connsiteY33" fmla="*/ 112994 h 427995"/>
                <a:gd name="connsiteX34" fmla="*/ 303913 w 413222"/>
                <a:gd name="connsiteY34" fmla="*/ 154856 h 427995"/>
                <a:gd name="connsiteX35" fmla="*/ 304522 w 413222"/>
                <a:gd name="connsiteY35" fmla="*/ 155733 h 427995"/>
                <a:gd name="connsiteX36" fmla="*/ 317486 w 413222"/>
                <a:gd name="connsiteY36" fmla="*/ 167505 h 427995"/>
                <a:gd name="connsiteX37" fmla="*/ 319039 w 413222"/>
                <a:gd name="connsiteY37" fmla="*/ 168677 h 427995"/>
                <a:gd name="connsiteX38" fmla="*/ 323982 w 413222"/>
                <a:gd name="connsiteY38" fmla="*/ 173344 h 427995"/>
                <a:gd name="connsiteX39" fmla="*/ 339403 w 413222"/>
                <a:gd name="connsiteY39" fmla="*/ 209787 h 427995"/>
                <a:gd name="connsiteX40" fmla="*/ 340098 w 413222"/>
                <a:gd name="connsiteY40" fmla="*/ 223741 h 427995"/>
                <a:gd name="connsiteX41" fmla="*/ 206746 w 413222"/>
                <a:gd name="connsiteY41" fmla="*/ 357089 h 427995"/>
                <a:gd name="connsiteX42" fmla="*/ 200414 w 413222"/>
                <a:gd name="connsiteY42" fmla="*/ 356939 h 427995"/>
                <a:gd name="connsiteX43" fmla="*/ 38851 w 413222"/>
                <a:gd name="connsiteY43" fmla="*/ 282396 h 427995"/>
                <a:gd name="connsiteX44" fmla="*/ 34860 w 413222"/>
                <a:gd name="connsiteY44" fmla="*/ 175125 h 427995"/>
                <a:gd name="connsiteX45" fmla="*/ 85600 w 413222"/>
                <a:gd name="connsiteY45" fmla="*/ 43157 h 427995"/>
                <a:gd name="connsiteX46" fmla="*/ 223389 w 413222"/>
                <a:gd name="connsiteY46" fmla="*/ 25402 h 427995"/>
                <a:gd name="connsiteX47" fmla="*/ 295245 w 413222"/>
                <a:gd name="connsiteY47" fmla="*/ 73027 h 427995"/>
                <a:gd name="connsiteX48" fmla="*/ 306427 w 413222"/>
                <a:gd name="connsiteY48" fmla="*/ 77694 h 427995"/>
                <a:gd name="connsiteX49" fmla="*/ 348871 w 413222"/>
                <a:gd name="connsiteY49" fmla="*/ 77780 h 427995"/>
                <a:gd name="connsiteX50" fmla="*/ 383161 w 413222"/>
                <a:gd name="connsiteY50" fmla="*/ 153808 h 427995"/>
                <a:gd name="connsiteX51" fmla="*/ 368711 w 413222"/>
                <a:gd name="connsiteY51" fmla="*/ 246201 h 427995"/>
                <a:gd name="connsiteX52" fmla="*/ 358405 w 413222"/>
                <a:gd name="connsiteY52" fmla="*/ 336688 h 427995"/>
                <a:gd name="connsiteX53" fmla="*/ 384513 w 413222"/>
                <a:gd name="connsiteY53" fmla="*/ 396296 h 427995"/>
                <a:gd name="connsiteX54" fmla="*/ 299141 w 413222"/>
                <a:gd name="connsiteY54" fmla="*/ 392581 h 427995"/>
                <a:gd name="connsiteX55" fmla="*/ 266270 w 413222"/>
                <a:gd name="connsiteY55" fmla="*/ 364006 h 427995"/>
                <a:gd name="connsiteX56" fmla="*/ 359148 w 413222"/>
                <a:gd name="connsiteY56" fmla="*/ 223741 h 427995"/>
                <a:gd name="connsiteX57" fmla="*/ 358329 w 413222"/>
                <a:gd name="connsiteY57" fmla="*/ 207796 h 427995"/>
                <a:gd name="connsiteX58" fmla="*/ 338127 w 413222"/>
                <a:gd name="connsiteY58" fmla="*/ 160590 h 427995"/>
                <a:gd name="connsiteX59" fmla="*/ 330507 w 413222"/>
                <a:gd name="connsiteY59" fmla="*/ 153456 h 427995"/>
                <a:gd name="connsiteX60" fmla="*/ 328878 w 413222"/>
                <a:gd name="connsiteY60" fmla="*/ 152237 h 427995"/>
                <a:gd name="connsiteX61" fmla="*/ 319829 w 413222"/>
                <a:gd name="connsiteY61" fmla="*/ 144379 h 427995"/>
                <a:gd name="connsiteX62" fmla="*/ 306942 w 413222"/>
                <a:gd name="connsiteY62" fmla="*/ 108412 h 427995"/>
                <a:gd name="connsiteX63" fmla="*/ 286394 w 413222"/>
                <a:gd name="connsiteY63" fmla="*/ 93154 h 427995"/>
                <a:gd name="connsiteX64" fmla="*/ 276576 w 413222"/>
                <a:gd name="connsiteY64" fmla="*/ 97935 h 427995"/>
                <a:gd name="connsiteX65" fmla="*/ 193613 w 413222"/>
                <a:gd name="connsiteY65" fmla="*/ 154904 h 427995"/>
                <a:gd name="connsiteX66" fmla="*/ 109136 w 413222"/>
                <a:gd name="connsiteY66" fmla="*/ 178631 h 427995"/>
                <a:gd name="connsiteX67" fmla="*/ 91105 w 413222"/>
                <a:gd name="connsiteY67" fmla="*/ 180336 h 427995"/>
                <a:gd name="connsiteX68" fmla="*/ 54606 w 413222"/>
                <a:gd name="connsiteY68" fmla="*/ 216188 h 427995"/>
                <a:gd name="connsiteX69" fmla="*/ 54606 w 413222"/>
                <a:gd name="connsiteY69" fmla="*/ 216188 h 427995"/>
                <a:gd name="connsiteX70" fmla="*/ 54606 w 413222"/>
                <a:gd name="connsiteY70" fmla="*/ 231952 h 427995"/>
                <a:gd name="connsiteX71" fmla="*/ 141169 w 413222"/>
                <a:gd name="connsiteY71" fmla="*/ 360901 h 427995"/>
                <a:gd name="connsiteX72" fmla="*/ 141064 w 413222"/>
                <a:gd name="connsiteY72" fmla="*/ 361006 h 427995"/>
                <a:gd name="connsiteX73" fmla="*/ 104869 w 413222"/>
                <a:gd name="connsiteY73" fmla="*/ 392438 h 427995"/>
                <a:gd name="connsiteX74" fmla="*/ 27183 w 413222"/>
                <a:gd name="connsiteY74" fmla="*/ 408145 h 427995"/>
                <a:gd name="connsiteX75" fmla="*/ 40061 w 413222"/>
                <a:gd name="connsiteY75" fmla="*/ 367016 h 427995"/>
                <a:gd name="connsiteX76" fmla="*/ 38851 w 413222"/>
                <a:gd name="connsiteY76" fmla="*/ 282396 h 4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3222" h="427995">
                  <a:moveTo>
                    <a:pt x="9514" y="427995"/>
                  </a:moveTo>
                  <a:lnTo>
                    <a:pt x="9657" y="427995"/>
                  </a:lnTo>
                  <a:cubicBezTo>
                    <a:pt x="12515" y="427995"/>
                    <a:pt x="80656" y="426757"/>
                    <a:pt x="114203" y="409031"/>
                  </a:cubicBezTo>
                  <a:cubicBezTo>
                    <a:pt x="114489" y="408869"/>
                    <a:pt x="114784" y="408697"/>
                    <a:pt x="115061" y="408516"/>
                  </a:cubicBezTo>
                  <a:cubicBezTo>
                    <a:pt x="128964" y="398316"/>
                    <a:pt x="142050" y="387045"/>
                    <a:pt x="154199" y="374808"/>
                  </a:cubicBezTo>
                  <a:cubicBezTo>
                    <a:pt x="156390" y="372722"/>
                    <a:pt x="158504" y="370712"/>
                    <a:pt x="160571" y="368769"/>
                  </a:cubicBezTo>
                  <a:cubicBezTo>
                    <a:pt x="173179" y="372903"/>
                    <a:pt x="186285" y="375325"/>
                    <a:pt x="199538" y="375970"/>
                  </a:cubicBezTo>
                  <a:cubicBezTo>
                    <a:pt x="201986" y="376084"/>
                    <a:pt x="204434" y="376141"/>
                    <a:pt x="206863" y="376141"/>
                  </a:cubicBezTo>
                  <a:cubicBezTo>
                    <a:pt x="220048" y="376111"/>
                    <a:pt x="233174" y="374377"/>
                    <a:pt x="245915" y="370978"/>
                  </a:cubicBezTo>
                  <a:cubicBezTo>
                    <a:pt x="247658" y="372607"/>
                    <a:pt x="249420" y="374265"/>
                    <a:pt x="251316" y="376055"/>
                  </a:cubicBezTo>
                  <a:cubicBezTo>
                    <a:pt x="262889" y="387437"/>
                    <a:pt x="275145" y="398102"/>
                    <a:pt x="288016" y="407993"/>
                  </a:cubicBezTo>
                  <a:cubicBezTo>
                    <a:pt x="319181" y="430557"/>
                    <a:pt x="397125" y="413565"/>
                    <a:pt x="405916" y="411555"/>
                  </a:cubicBezTo>
                  <a:cubicBezTo>
                    <a:pt x="409613" y="410673"/>
                    <a:pt x="412432" y="407678"/>
                    <a:pt x="413088" y="403935"/>
                  </a:cubicBezTo>
                  <a:cubicBezTo>
                    <a:pt x="413727" y="400140"/>
                    <a:pt x="412055" y="396329"/>
                    <a:pt x="408831" y="394229"/>
                  </a:cubicBezTo>
                  <a:cubicBezTo>
                    <a:pt x="408631" y="394105"/>
                    <a:pt x="389324" y="381075"/>
                    <a:pt x="376912" y="332021"/>
                  </a:cubicBezTo>
                  <a:cubicBezTo>
                    <a:pt x="372845" y="316105"/>
                    <a:pt x="379894" y="284177"/>
                    <a:pt x="387390" y="250373"/>
                  </a:cubicBezTo>
                  <a:cubicBezTo>
                    <a:pt x="395576" y="218807"/>
                    <a:pt x="400567" y="186497"/>
                    <a:pt x="402287" y="153932"/>
                  </a:cubicBezTo>
                  <a:cubicBezTo>
                    <a:pt x="402287" y="105593"/>
                    <a:pt x="388000" y="75989"/>
                    <a:pt x="357377" y="60787"/>
                  </a:cubicBezTo>
                  <a:cubicBezTo>
                    <a:pt x="341603" y="54661"/>
                    <a:pt x="324309" y="53619"/>
                    <a:pt x="307913" y="57806"/>
                  </a:cubicBezTo>
                  <a:cubicBezTo>
                    <a:pt x="299341" y="46290"/>
                    <a:pt x="276538" y="22040"/>
                    <a:pt x="228761" y="7152"/>
                  </a:cubicBezTo>
                  <a:cubicBezTo>
                    <a:pt x="177155" y="-7041"/>
                    <a:pt x="122012" y="69"/>
                    <a:pt x="75694" y="26888"/>
                  </a:cubicBezTo>
                  <a:cubicBezTo>
                    <a:pt x="35822" y="52605"/>
                    <a:pt x="16696" y="81371"/>
                    <a:pt x="15810" y="174954"/>
                  </a:cubicBezTo>
                  <a:cubicBezTo>
                    <a:pt x="15448" y="214407"/>
                    <a:pt x="17772" y="251154"/>
                    <a:pt x="19830" y="283606"/>
                  </a:cubicBezTo>
                  <a:cubicBezTo>
                    <a:pt x="22602" y="310447"/>
                    <a:pt x="23064" y="337476"/>
                    <a:pt x="21211" y="364397"/>
                  </a:cubicBezTo>
                  <a:cubicBezTo>
                    <a:pt x="18992" y="381925"/>
                    <a:pt x="12330" y="398593"/>
                    <a:pt x="1856" y="412822"/>
                  </a:cubicBezTo>
                  <a:cubicBezTo>
                    <a:pt x="-1263" y="417058"/>
                    <a:pt x="-359" y="423020"/>
                    <a:pt x="3877" y="426140"/>
                  </a:cubicBezTo>
                  <a:cubicBezTo>
                    <a:pt x="5500" y="427335"/>
                    <a:pt x="7461" y="427985"/>
                    <a:pt x="9476" y="427995"/>
                  </a:cubicBezTo>
                  <a:close/>
                  <a:moveTo>
                    <a:pt x="200414" y="356939"/>
                  </a:moveTo>
                  <a:cubicBezTo>
                    <a:pt x="132307" y="353232"/>
                    <a:pt x="77792" y="299063"/>
                    <a:pt x="73656" y="230980"/>
                  </a:cubicBezTo>
                  <a:cubicBezTo>
                    <a:pt x="73422" y="226373"/>
                    <a:pt x="73422" y="221757"/>
                    <a:pt x="73656" y="217150"/>
                  </a:cubicBezTo>
                  <a:cubicBezTo>
                    <a:pt x="74101" y="207467"/>
                    <a:pt x="81904" y="199747"/>
                    <a:pt x="91591" y="199405"/>
                  </a:cubicBezTo>
                  <a:cubicBezTo>
                    <a:pt x="98450" y="199293"/>
                    <a:pt x="105290" y="198656"/>
                    <a:pt x="112051" y="197500"/>
                  </a:cubicBezTo>
                  <a:cubicBezTo>
                    <a:pt x="143020" y="193409"/>
                    <a:pt x="173238" y="184879"/>
                    <a:pt x="201776" y="172173"/>
                  </a:cubicBezTo>
                  <a:cubicBezTo>
                    <a:pt x="233151" y="156387"/>
                    <a:pt x="262278" y="136485"/>
                    <a:pt x="288387" y="112994"/>
                  </a:cubicBezTo>
                  <a:cubicBezTo>
                    <a:pt x="290754" y="127835"/>
                    <a:pt x="296031" y="142061"/>
                    <a:pt x="303913" y="154856"/>
                  </a:cubicBezTo>
                  <a:cubicBezTo>
                    <a:pt x="304097" y="155162"/>
                    <a:pt x="304300" y="155454"/>
                    <a:pt x="304522" y="155733"/>
                  </a:cubicBezTo>
                  <a:cubicBezTo>
                    <a:pt x="308292" y="160225"/>
                    <a:pt x="312652" y="164186"/>
                    <a:pt x="317486" y="167505"/>
                  </a:cubicBezTo>
                  <a:lnTo>
                    <a:pt x="319039" y="168677"/>
                  </a:lnTo>
                  <a:cubicBezTo>
                    <a:pt x="320833" y="170070"/>
                    <a:pt x="322489" y="171633"/>
                    <a:pt x="323982" y="173344"/>
                  </a:cubicBezTo>
                  <a:cubicBezTo>
                    <a:pt x="332859" y="183547"/>
                    <a:pt x="338260" y="196311"/>
                    <a:pt x="339403" y="209787"/>
                  </a:cubicBezTo>
                  <a:cubicBezTo>
                    <a:pt x="339878" y="214423"/>
                    <a:pt x="340111" y="219080"/>
                    <a:pt x="340098" y="223741"/>
                  </a:cubicBezTo>
                  <a:cubicBezTo>
                    <a:pt x="340097" y="297388"/>
                    <a:pt x="280394" y="357090"/>
                    <a:pt x="206746" y="357089"/>
                  </a:cubicBezTo>
                  <a:cubicBezTo>
                    <a:pt x="204635" y="357089"/>
                    <a:pt x="202523" y="357039"/>
                    <a:pt x="200414" y="356939"/>
                  </a:cubicBezTo>
                  <a:close/>
                  <a:moveTo>
                    <a:pt x="38851" y="282396"/>
                  </a:moveTo>
                  <a:cubicBezTo>
                    <a:pt x="36813" y="250287"/>
                    <a:pt x="34498" y="213883"/>
                    <a:pt x="34860" y="175125"/>
                  </a:cubicBezTo>
                  <a:cubicBezTo>
                    <a:pt x="35670" y="89753"/>
                    <a:pt x="51300" y="65331"/>
                    <a:pt x="85600" y="43157"/>
                  </a:cubicBezTo>
                  <a:cubicBezTo>
                    <a:pt x="127317" y="19080"/>
                    <a:pt x="176930" y="12688"/>
                    <a:pt x="223389" y="25402"/>
                  </a:cubicBezTo>
                  <a:cubicBezTo>
                    <a:pt x="277957" y="42404"/>
                    <a:pt x="295102" y="72817"/>
                    <a:pt x="295245" y="73027"/>
                  </a:cubicBezTo>
                  <a:cubicBezTo>
                    <a:pt x="297375" y="77059"/>
                    <a:pt x="302063" y="79015"/>
                    <a:pt x="306427" y="77694"/>
                  </a:cubicBezTo>
                  <a:cubicBezTo>
                    <a:pt x="313743" y="75494"/>
                    <a:pt x="335641" y="71208"/>
                    <a:pt x="348871" y="77780"/>
                  </a:cubicBezTo>
                  <a:cubicBezTo>
                    <a:pt x="364854" y="85705"/>
                    <a:pt x="383161" y="101526"/>
                    <a:pt x="383161" y="153808"/>
                  </a:cubicBezTo>
                  <a:cubicBezTo>
                    <a:pt x="381401" y="185007"/>
                    <a:pt x="376561" y="215955"/>
                    <a:pt x="368711" y="246201"/>
                  </a:cubicBezTo>
                  <a:cubicBezTo>
                    <a:pt x="360396" y="283844"/>
                    <a:pt x="353214" y="316362"/>
                    <a:pt x="358405" y="336688"/>
                  </a:cubicBezTo>
                  <a:cubicBezTo>
                    <a:pt x="363061" y="358095"/>
                    <a:pt x="371937" y="378358"/>
                    <a:pt x="384513" y="396296"/>
                  </a:cubicBezTo>
                  <a:cubicBezTo>
                    <a:pt x="357367" y="400763"/>
                    <a:pt x="315543" y="404449"/>
                    <a:pt x="299141" y="392581"/>
                  </a:cubicBezTo>
                  <a:cubicBezTo>
                    <a:pt x="287623" y="383721"/>
                    <a:pt x="276647" y="374179"/>
                    <a:pt x="266270" y="364006"/>
                  </a:cubicBezTo>
                  <a:cubicBezTo>
                    <a:pt x="322585" y="340141"/>
                    <a:pt x="359162" y="284904"/>
                    <a:pt x="359148" y="223741"/>
                  </a:cubicBezTo>
                  <a:cubicBezTo>
                    <a:pt x="359148" y="218416"/>
                    <a:pt x="358875" y="213094"/>
                    <a:pt x="358329" y="207796"/>
                  </a:cubicBezTo>
                  <a:cubicBezTo>
                    <a:pt x="356771" y="190317"/>
                    <a:pt x="349696" y="173785"/>
                    <a:pt x="338127" y="160590"/>
                  </a:cubicBezTo>
                  <a:cubicBezTo>
                    <a:pt x="335819" y="157976"/>
                    <a:pt x="333267" y="155587"/>
                    <a:pt x="330507" y="153456"/>
                  </a:cubicBezTo>
                  <a:lnTo>
                    <a:pt x="328878" y="152237"/>
                  </a:lnTo>
                  <a:cubicBezTo>
                    <a:pt x="325569" y="149975"/>
                    <a:pt x="322532" y="147338"/>
                    <a:pt x="319829" y="144379"/>
                  </a:cubicBezTo>
                  <a:cubicBezTo>
                    <a:pt x="313148" y="133383"/>
                    <a:pt x="308764" y="121148"/>
                    <a:pt x="306942" y="108412"/>
                  </a:cubicBezTo>
                  <a:cubicBezTo>
                    <a:pt x="305481" y="98524"/>
                    <a:pt x="296281" y="91693"/>
                    <a:pt x="286394" y="93154"/>
                  </a:cubicBezTo>
                  <a:cubicBezTo>
                    <a:pt x="282706" y="93699"/>
                    <a:pt x="279278" y="95369"/>
                    <a:pt x="276576" y="97935"/>
                  </a:cubicBezTo>
                  <a:cubicBezTo>
                    <a:pt x="251607" y="120566"/>
                    <a:pt x="223702" y="139729"/>
                    <a:pt x="193613" y="154904"/>
                  </a:cubicBezTo>
                  <a:cubicBezTo>
                    <a:pt x="166736" y="166818"/>
                    <a:pt x="138286" y="174808"/>
                    <a:pt x="109136" y="178631"/>
                  </a:cubicBezTo>
                  <a:cubicBezTo>
                    <a:pt x="103178" y="179660"/>
                    <a:pt x="97151" y="180230"/>
                    <a:pt x="91105" y="180336"/>
                  </a:cubicBezTo>
                  <a:cubicBezTo>
                    <a:pt x="71458" y="180957"/>
                    <a:pt x="55578" y="196555"/>
                    <a:pt x="54606" y="216188"/>
                  </a:cubicBezTo>
                  <a:lnTo>
                    <a:pt x="54606" y="216188"/>
                  </a:lnTo>
                  <a:cubicBezTo>
                    <a:pt x="54358" y="221445"/>
                    <a:pt x="54367" y="226741"/>
                    <a:pt x="54606" y="231952"/>
                  </a:cubicBezTo>
                  <a:cubicBezTo>
                    <a:pt x="57989" y="287436"/>
                    <a:pt x="91099" y="336757"/>
                    <a:pt x="141169" y="360901"/>
                  </a:cubicBezTo>
                  <a:lnTo>
                    <a:pt x="141064" y="361006"/>
                  </a:lnTo>
                  <a:cubicBezTo>
                    <a:pt x="129788" y="372359"/>
                    <a:pt x="117691" y="382865"/>
                    <a:pt x="104869" y="392438"/>
                  </a:cubicBezTo>
                  <a:cubicBezTo>
                    <a:pt x="84866" y="402792"/>
                    <a:pt x="48805" y="406726"/>
                    <a:pt x="27183" y="408145"/>
                  </a:cubicBezTo>
                  <a:cubicBezTo>
                    <a:pt x="33884" y="395309"/>
                    <a:pt x="38244" y="381382"/>
                    <a:pt x="40061" y="367016"/>
                  </a:cubicBezTo>
                  <a:cubicBezTo>
                    <a:pt x="42207" y="338831"/>
                    <a:pt x="41802" y="310509"/>
                    <a:pt x="38851" y="2823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D353D6-5B22-433C-9E22-F47CC014F145}"/>
                </a:ext>
              </a:extLst>
            </p:cNvPr>
            <p:cNvSpPr/>
            <p:nvPr/>
          </p:nvSpPr>
          <p:spPr>
            <a:xfrm>
              <a:off x="4745947" y="271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aphic 28" descr="Male profile">
            <a:extLst>
              <a:ext uri="{FF2B5EF4-FFF2-40B4-BE49-F238E27FC236}">
                <a16:creationId xmlns:a16="http://schemas.microsoft.com/office/drawing/2014/main" id="{4CFEAA7E-D0F4-4D8D-B52E-D469BE9DEE7D}"/>
              </a:ext>
            </a:extLst>
          </p:cNvPr>
          <p:cNvGrpSpPr/>
          <p:nvPr/>
        </p:nvGrpSpPr>
        <p:grpSpPr>
          <a:xfrm>
            <a:off x="6527929" y="3309002"/>
            <a:ext cx="812800" cy="912581"/>
            <a:chOff x="4895947" y="2481751"/>
            <a:chExt cx="609600" cy="684436"/>
          </a:xfrm>
          <a:solidFill>
            <a:srgbClr val="000000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80822E-7B96-4D95-AEC6-2BBC37194127}"/>
                </a:ext>
              </a:extLst>
            </p:cNvPr>
            <p:cNvSpPr/>
            <p:nvPr/>
          </p:nvSpPr>
          <p:spPr>
            <a:xfrm>
              <a:off x="5009212" y="2481751"/>
              <a:ext cx="343839" cy="341395"/>
            </a:xfrm>
            <a:custGeom>
              <a:avLst/>
              <a:gdLst>
                <a:gd name="connsiteX0" fmla="*/ 9435 w 343839"/>
                <a:gd name="connsiteY0" fmla="*/ 191994 h 341395"/>
                <a:gd name="connsiteX1" fmla="*/ 29752 w 343839"/>
                <a:gd name="connsiteY1" fmla="*/ 191994 h 341395"/>
                <a:gd name="connsiteX2" fmla="*/ 184934 w 343839"/>
                <a:gd name="connsiteY2" fmla="*/ 341367 h 341395"/>
                <a:gd name="connsiteX3" fmla="*/ 334324 w 343839"/>
                <a:gd name="connsiteY3" fmla="*/ 190870 h 341395"/>
                <a:gd name="connsiteX4" fmla="*/ 333543 w 343839"/>
                <a:gd name="connsiteY4" fmla="*/ 76761 h 341395"/>
                <a:gd name="connsiteX5" fmla="*/ 258838 w 343839"/>
                <a:gd name="connsiteY5" fmla="*/ 31679 h 341395"/>
                <a:gd name="connsiteX6" fmla="*/ 86159 w 343839"/>
                <a:gd name="connsiteY6" fmla="*/ 18677 h 341395"/>
                <a:gd name="connsiteX7" fmla="*/ 8826 w 343839"/>
                <a:gd name="connsiteY7" fmla="*/ 143712 h 341395"/>
                <a:gd name="connsiteX8" fmla="*/ 253 w 343839"/>
                <a:gd name="connsiteY8" fmla="*/ 180336 h 341395"/>
                <a:gd name="connsiteX9" fmla="*/ 7355 w 343839"/>
                <a:gd name="connsiteY9" fmla="*/ 191782 h 341395"/>
                <a:gd name="connsiteX10" fmla="*/ 9416 w 343839"/>
                <a:gd name="connsiteY10" fmla="*/ 192032 h 341395"/>
                <a:gd name="connsiteX11" fmla="*/ 182009 w 343839"/>
                <a:gd name="connsiteY11" fmla="*/ 322487 h 341395"/>
                <a:gd name="connsiteX12" fmla="*/ 48774 w 343839"/>
                <a:gd name="connsiteY12" fmla="*/ 191404 h 341395"/>
                <a:gd name="connsiteX13" fmla="*/ 152834 w 343839"/>
                <a:gd name="connsiteY13" fmla="*/ 172820 h 341395"/>
                <a:gd name="connsiteX14" fmla="*/ 244884 w 343839"/>
                <a:gd name="connsiteY14" fmla="*/ 107774 h 341395"/>
                <a:gd name="connsiteX15" fmla="*/ 279107 w 343839"/>
                <a:gd name="connsiteY15" fmla="*/ 133949 h 341395"/>
                <a:gd name="connsiteX16" fmla="*/ 299243 w 343839"/>
                <a:gd name="connsiteY16" fmla="*/ 164800 h 341395"/>
                <a:gd name="connsiteX17" fmla="*/ 315226 w 343839"/>
                <a:gd name="connsiteY17" fmla="*/ 191718 h 341395"/>
                <a:gd name="connsiteX18" fmla="*/ 182009 w 343839"/>
                <a:gd name="connsiteY18" fmla="*/ 322487 h 341395"/>
                <a:gd name="connsiteX19" fmla="*/ 27647 w 343839"/>
                <a:gd name="connsiteY19" fmla="*/ 146827 h 341395"/>
                <a:gd name="connsiteX20" fmla="*/ 27895 w 343839"/>
                <a:gd name="connsiteY20" fmla="*/ 144322 h 341395"/>
                <a:gd name="connsiteX21" fmla="*/ 94294 w 343839"/>
                <a:gd name="connsiteY21" fmla="*/ 35841 h 341395"/>
                <a:gd name="connsiteX22" fmla="*/ 165455 w 343839"/>
                <a:gd name="connsiteY22" fmla="*/ 18696 h 341395"/>
                <a:gd name="connsiteX23" fmla="*/ 249275 w 343839"/>
                <a:gd name="connsiteY23" fmla="*/ 48405 h 341395"/>
                <a:gd name="connsiteX24" fmla="*/ 257381 w 343839"/>
                <a:gd name="connsiteY24" fmla="*/ 50900 h 341395"/>
                <a:gd name="connsiteX25" fmla="*/ 316626 w 343839"/>
                <a:gd name="connsiteY25" fmla="*/ 85486 h 341395"/>
                <a:gd name="connsiteX26" fmla="*/ 320912 w 343839"/>
                <a:gd name="connsiteY26" fmla="*/ 164438 h 341395"/>
                <a:gd name="connsiteX27" fmla="*/ 315836 w 343839"/>
                <a:gd name="connsiteY27" fmla="*/ 155456 h 341395"/>
                <a:gd name="connsiteX28" fmla="*/ 293452 w 343839"/>
                <a:gd name="connsiteY28" fmla="*/ 121376 h 341395"/>
                <a:gd name="connsiteX29" fmla="*/ 245065 w 343839"/>
                <a:gd name="connsiteY29" fmla="*/ 87667 h 341395"/>
                <a:gd name="connsiteX30" fmla="*/ 236492 w 343839"/>
                <a:gd name="connsiteY30" fmla="*/ 89829 h 341395"/>
                <a:gd name="connsiteX31" fmla="*/ 144748 w 343839"/>
                <a:gd name="connsiteY31" fmla="*/ 155552 h 341395"/>
                <a:gd name="connsiteX32" fmla="*/ 21580 w 343839"/>
                <a:gd name="connsiteY32" fmla="*/ 172906 h 3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3839" h="341395">
                  <a:moveTo>
                    <a:pt x="9435" y="191994"/>
                  </a:moveTo>
                  <a:cubicBezTo>
                    <a:pt x="15474" y="192070"/>
                    <a:pt x="22370" y="192061"/>
                    <a:pt x="29752" y="191994"/>
                  </a:cubicBezTo>
                  <a:cubicBezTo>
                    <a:pt x="31356" y="276094"/>
                    <a:pt x="100834" y="342971"/>
                    <a:pt x="184934" y="341367"/>
                  </a:cubicBezTo>
                  <a:cubicBezTo>
                    <a:pt x="267211" y="339797"/>
                    <a:pt x="333362" y="273157"/>
                    <a:pt x="334324" y="190870"/>
                  </a:cubicBezTo>
                  <a:cubicBezTo>
                    <a:pt x="337095" y="181479"/>
                    <a:pt x="354736" y="117328"/>
                    <a:pt x="333543" y="76761"/>
                  </a:cubicBezTo>
                  <a:cubicBezTo>
                    <a:pt x="319898" y="48146"/>
                    <a:pt x="290514" y="30413"/>
                    <a:pt x="258838" y="31679"/>
                  </a:cubicBezTo>
                  <a:cubicBezTo>
                    <a:pt x="243265" y="19354"/>
                    <a:pt x="177971" y="-24671"/>
                    <a:pt x="86159" y="18677"/>
                  </a:cubicBezTo>
                  <a:cubicBezTo>
                    <a:pt x="10912" y="54177"/>
                    <a:pt x="8731" y="132025"/>
                    <a:pt x="8826" y="143712"/>
                  </a:cubicBezTo>
                  <a:lnTo>
                    <a:pt x="253" y="180336"/>
                  </a:lnTo>
                  <a:cubicBezTo>
                    <a:pt x="-947" y="185457"/>
                    <a:pt x="2233" y="190583"/>
                    <a:pt x="7355" y="191782"/>
                  </a:cubicBezTo>
                  <a:cubicBezTo>
                    <a:pt x="8030" y="191940"/>
                    <a:pt x="8722" y="192025"/>
                    <a:pt x="9416" y="192032"/>
                  </a:cubicBezTo>
                  <a:close/>
                  <a:moveTo>
                    <a:pt x="182009" y="322487"/>
                  </a:moveTo>
                  <a:cubicBezTo>
                    <a:pt x="109304" y="322384"/>
                    <a:pt x="50060" y="264098"/>
                    <a:pt x="48774" y="191404"/>
                  </a:cubicBezTo>
                  <a:cubicBezTo>
                    <a:pt x="84388" y="189927"/>
                    <a:pt x="126402" y="185308"/>
                    <a:pt x="152834" y="172820"/>
                  </a:cubicBezTo>
                  <a:cubicBezTo>
                    <a:pt x="187420" y="156495"/>
                    <a:pt x="231130" y="119719"/>
                    <a:pt x="244884" y="107774"/>
                  </a:cubicBezTo>
                  <a:cubicBezTo>
                    <a:pt x="258087" y="113861"/>
                    <a:pt x="269776" y="122800"/>
                    <a:pt x="279107" y="133949"/>
                  </a:cubicBezTo>
                  <a:cubicBezTo>
                    <a:pt x="286906" y="143482"/>
                    <a:pt x="293657" y="153825"/>
                    <a:pt x="299243" y="164800"/>
                  </a:cubicBezTo>
                  <a:cubicBezTo>
                    <a:pt x="303701" y="172754"/>
                    <a:pt x="308768" y="181745"/>
                    <a:pt x="315226" y="191718"/>
                  </a:cubicBezTo>
                  <a:cubicBezTo>
                    <a:pt x="313775" y="264284"/>
                    <a:pt x="254590" y="322382"/>
                    <a:pt x="182009" y="322487"/>
                  </a:cubicBezTo>
                  <a:close/>
                  <a:moveTo>
                    <a:pt x="27647" y="146827"/>
                  </a:moveTo>
                  <a:cubicBezTo>
                    <a:pt x="27839" y="146006"/>
                    <a:pt x="27922" y="145164"/>
                    <a:pt x="27895" y="144322"/>
                  </a:cubicBezTo>
                  <a:cubicBezTo>
                    <a:pt x="27800" y="141216"/>
                    <a:pt x="26161" y="68007"/>
                    <a:pt x="94294" y="35841"/>
                  </a:cubicBezTo>
                  <a:cubicBezTo>
                    <a:pt x="116440" y="24896"/>
                    <a:pt x="140754" y="19038"/>
                    <a:pt x="165455" y="18696"/>
                  </a:cubicBezTo>
                  <a:cubicBezTo>
                    <a:pt x="196043" y="18293"/>
                    <a:pt x="225768" y="28829"/>
                    <a:pt x="249275" y="48405"/>
                  </a:cubicBezTo>
                  <a:cubicBezTo>
                    <a:pt x="251442" y="50453"/>
                    <a:pt x="254437" y="51375"/>
                    <a:pt x="257381" y="50900"/>
                  </a:cubicBezTo>
                  <a:cubicBezTo>
                    <a:pt x="282476" y="48648"/>
                    <a:pt x="306249" y="62526"/>
                    <a:pt x="316626" y="85486"/>
                  </a:cubicBezTo>
                  <a:cubicBezTo>
                    <a:pt x="328513" y="108241"/>
                    <a:pt x="325084" y="142321"/>
                    <a:pt x="320912" y="164438"/>
                  </a:cubicBezTo>
                  <a:cubicBezTo>
                    <a:pt x="319122" y="161314"/>
                    <a:pt x="317445" y="158323"/>
                    <a:pt x="315836" y="155456"/>
                  </a:cubicBezTo>
                  <a:cubicBezTo>
                    <a:pt x="309630" y="143320"/>
                    <a:pt x="302124" y="131892"/>
                    <a:pt x="293452" y="121376"/>
                  </a:cubicBezTo>
                  <a:cubicBezTo>
                    <a:pt x="280898" y="105722"/>
                    <a:pt x="264099" y="94019"/>
                    <a:pt x="245065" y="87667"/>
                  </a:cubicBezTo>
                  <a:cubicBezTo>
                    <a:pt x="242025" y="86937"/>
                    <a:pt x="238822" y="87746"/>
                    <a:pt x="236492" y="89829"/>
                  </a:cubicBezTo>
                  <a:cubicBezTo>
                    <a:pt x="235959" y="90305"/>
                    <a:pt x="182971" y="137549"/>
                    <a:pt x="144748" y="155552"/>
                  </a:cubicBezTo>
                  <a:cubicBezTo>
                    <a:pt x="113725" y="170192"/>
                    <a:pt x="54870" y="172697"/>
                    <a:pt x="21580" y="1729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6EE4F4-CAA9-421C-AB24-378B3A0105C1}"/>
                </a:ext>
              </a:extLst>
            </p:cNvPr>
            <p:cNvSpPr/>
            <p:nvPr/>
          </p:nvSpPr>
          <p:spPr>
            <a:xfrm>
              <a:off x="4895947" y="2869741"/>
              <a:ext cx="609600" cy="296446"/>
            </a:xfrm>
            <a:custGeom>
              <a:avLst/>
              <a:gdLst>
                <a:gd name="connsiteX0" fmla="*/ 576577 w 609600"/>
                <a:gd name="connsiteY0" fmla="*/ 82372 h 296446"/>
                <a:gd name="connsiteX1" fmla="*/ 429339 w 609600"/>
                <a:gd name="connsiteY1" fmla="*/ 10497 h 296446"/>
                <a:gd name="connsiteX2" fmla="*/ 392516 w 609600"/>
                <a:gd name="connsiteY2" fmla="*/ 1038 h 296446"/>
                <a:gd name="connsiteX3" fmla="*/ 387687 w 609600"/>
                <a:gd name="connsiteY3" fmla="*/ 0 h 296446"/>
                <a:gd name="connsiteX4" fmla="*/ 384058 w 609600"/>
                <a:gd name="connsiteY4" fmla="*/ 3362 h 296446"/>
                <a:gd name="connsiteX5" fmla="*/ 304800 w 609600"/>
                <a:gd name="connsiteY5" fmla="*/ 39272 h 296446"/>
                <a:gd name="connsiteX6" fmla="*/ 225514 w 609600"/>
                <a:gd name="connsiteY6" fmla="*/ 3839 h 296446"/>
                <a:gd name="connsiteX7" fmla="*/ 221904 w 609600"/>
                <a:gd name="connsiteY7" fmla="*/ 524 h 296446"/>
                <a:gd name="connsiteX8" fmla="*/ 217141 w 609600"/>
                <a:gd name="connsiteY8" fmla="*/ 1534 h 296446"/>
                <a:gd name="connsiteX9" fmla="*/ 180403 w 609600"/>
                <a:gd name="connsiteY9" fmla="*/ 10468 h 296446"/>
                <a:gd name="connsiteX10" fmla="*/ 33137 w 609600"/>
                <a:gd name="connsiteY10" fmla="*/ 82306 h 296446"/>
                <a:gd name="connsiteX11" fmla="*/ 0 w 609600"/>
                <a:gd name="connsiteY11" fmla="*/ 148809 h 296446"/>
                <a:gd name="connsiteX12" fmla="*/ 0 w 609600"/>
                <a:gd name="connsiteY12" fmla="*/ 296447 h 296446"/>
                <a:gd name="connsiteX13" fmla="*/ 19050 w 609600"/>
                <a:gd name="connsiteY13" fmla="*/ 296447 h 296446"/>
                <a:gd name="connsiteX14" fmla="*/ 19050 w 609600"/>
                <a:gd name="connsiteY14" fmla="*/ 148809 h 296446"/>
                <a:gd name="connsiteX15" fmla="*/ 44653 w 609600"/>
                <a:gd name="connsiteY15" fmla="*/ 97450 h 296446"/>
                <a:gd name="connsiteX16" fmla="*/ 185509 w 609600"/>
                <a:gd name="connsiteY16" fmla="*/ 28870 h 296446"/>
                <a:gd name="connsiteX17" fmla="*/ 216322 w 609600"/>
                <a:gd name="connsiteY17" fmla="*/ 21250 h 296446"/>
                <a:gd name="connsiteX18" fmla="*/ 304800 w 609600"/>
                <a:gd name="connsiteY18" fmla="*/ 58322 h 296446"/>
                <a:gd name="connsiteX19" fmla="*/ 393287 w 609600"/>
                <a:gd name="connsiteY19" fmla="*/ 20707 h 296446"/>
                <a:gd name="connsiteX20" fmla="*/ 423986 w 609600"/>
                <a:gd name="connsiteY20" fmla="*/ 28785 h 296446"/>
                <a:gd name="connsiteX21" fmla="*/ 564594 w 609600"/>
                <a:gd name="connsiteY21" fmla="*/ 97184 h 296446"/>
                <a:gd name="connsiteX22" fmla="*/ 590550 w 609600"/>
                <a:gd name="connsiteY22" fmla="*/ 148809 h 296446"/>
                <a:gd name="connsiteX23" fmla="*/ 590550 w 609600"/>
                <a:gd name="connsiteY23" fmla="*/ 296447 h 296446"/>
                <a:gd name="connsiteX24" fmla="*/ 609600 w 609600"/>
                <a:gd name="connsiteY24" fmla="*/ 296447 h 296446"/>
                <a:gd name="connsiteX25" fmla="*/ 609600 w 609600"/>
                <a:gd name="connsiteY25" fmla="*/ 148809 h 296446"/>
                <a:gd name="connsiteX26" fmla="*/ 576577 w 609600"/>
                <a:gd name="connsiteY26" fmla="*/ 82372 h 29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296446">
                  <a:moveTo>
                    <a:pt x="576577" y="82372"/>
                  </a:moveTo>
                  <a:cubicBezTo>
                    <a:pt x="532856" y="48714"/>
                    <a:pt x="482770" y="24264"/>
                    <a:pt x="429339" y="10497"/>
                  </a:cubicBezTo>
                  <a:cubicBezTo>
                    <a:pt x="417033" y="6810"/>
                    <a:pt x="404641" y="3629"/>
                    <a:pt x="392516" y="1038"/>
                  </a:cubicBezTo>
                  <a:lnTo>
                    <a:pt x="387687" y="0"/>
                  </a:lnTo>
                  <a:lnTo>
                    <a:pt x="384058" y="3362"/>
                  </a:lnTo>
                  <a:cubicBezTo>
                    <a:pt x="345243" y="39272"/>
                    <a:pt x="318935" y="39272"/>
                    <a:pt x="304800" y="39272"/>
                  </a:cubicBezTo>
                  <a:cubicBezTo>
                    <a:pt x="290665" y="39272"/>
                    <a:pt x="264138" y="39272"/>
                    <a:pt x="225514" y="3839"/>
                  </a:cubicBezTo>
                  <a:lnTo>
                    <a:pt x="221904" y="524"/>
                  </a:lnTo>
                  <a:lnTo>
                    <a:pt x="217141" y="1534"/>
                  </a:lnTo>
                  <a:cubicBezTo>
                    <a:pt x="205473" y="3991"/>
                    <a:pt x="193148" y="6991"/>
                    <a:pt x="180403" y="10468"/>
                  </a:cubicBezTo>
                  <a:cubicBezTo>
                    <a:pt x="127615" y="25938"/>
                    <a:pt x="77824" y="50227"/>
                    <a:pt x="33137" y="82306"/>
                  </a:cubicBezTo>
                  <a:cubicBezTo>
                    <a:pt x="12648" y="98358"/>
                    <a:pt x="477" y="122785"/>
                    <a:pt x="0" y="148809"/>
                  </a:cubicBezTo>
                  <a:lnTo>
                    <a:pt x="0" y="296447"/>
                  </a:lnTo>
                  <a:lnTo>
                    <a:pt x="19050" y="296447"/>
                  </a:lnTo>
                  <a:lnTo>
                    <a:pt x="19050" y="148809"/>
                  </a:lnTo>
                  <a:cubicBezTo>
                    <a:pt x="19470" y="128721"/>
                    <a:pt x="28864" y="109877"/>
                    <a:pt x="44653" y="97450"/>
                  </a:cubicBezTo>
                  <a:cubicBezTo>
                    <a:pt x="87419" y="66838"/>
                    <a:pt x="135037" y="43653"/>
                    <a:pt x="185509" y="28870"/>
                  </a:cubicBezTo>
                  <a:cubicBezTo>
                    <a:pt x="196082" y="26013"/>
                    <a:pt x="206464" y="23422"/>
                    <a:pt x="216322" y="21250"/>
                  </a:cubicBezTo>
                  <a:cubicBezTo>
                    <a:pt x="253365" y="53816"/>
                    <a:pt x="281788" y="58322"/>
                    <a:pt x="304800" y="58322"/>
                  </a:cubicBezTo>
                  <a:cubicBezTo>
                    <a:pt x="327812" y="58322"/>
                    <a:pt x="356083" y="53759"/>
                    <a:pt x="393287" y="20707"/>
                  </a:cubicBezTo>
                  <a:cubicBezTo>
                    <a:pt x="403393" y="22993"/>
                    <a:pt x="413671" y="25689"/>
                    <a:pt x="423986" y="28785"/>
                  </a:cubicBezTo>
                  <a:cubicBezTo>
                    <a:pt x="474991" y="41863"/>
                    <a:pt x="522821" y="65130"/>
                    <a:pt x="564594" y="97184"/>
                  </a:cubicBezTo>
                  <a:cubicBezTo>
                    <a:pt x="580568" y="109615"/>
                    <a:pt x="590099" y="128573"/>
                    <a:pt x="590550" y="148809"/>
                  </a:cubicBezTo>
                  <a:lnTo>
                    <a:pt x="590550" y="296447"/>
                  </a:lnTo>
                  <a:lnTo>
                    <a:pt x="609600" y="296447"/>
                  </a:lnTo>
                  <a:lnTo>
                    <a:pt x="609600" y="148809"/>
                  </a:lnTo>
                  <a:cubicBezTo>
                    <a:pt x="609139" y="122825"/>
                    <a:pt x="597012" y="98428"/>
                    <a:pt x="576577" y="823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5396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D1E8BF-D79A-436E-A5FA-F13441CBD805}"/>
              </a:ext>
            </a:extLst>
          </p:cNvPr>
          <p:cNvSpPr txBox="1"/>
          <p:nvPr/>
        </p:nvSpPr>
        <p:spPr>
          <a:xfrm>
            <a:off x="3694873" y="2163830"/>
            <a:ext cx="15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Savarankiškai dirbantis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AF786C-7B2E-4CC6-B9C1-25F0DB469EC3}"/>
              </a:ext>
            </a:extLst>
          </p:cNvPr>
          <p:cNvSpPr txBox="1"/>
          <p:nvPr/>
        </p:nvSpPr>
        <p:spPr>
          <a:xfrm>
            <a:off x="6206653" y="4141212"/>
            <a:ext cx="155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Klientas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C5FDE2D-E2F8-4148-8F2D-CC7F5ABFD715}"/>
              </a:ext>
            </a:extLst>
          </p:cNvPr>
          <p:cNvSpPr/>
          <p:nvPr/>
        </p:nvSpPr>
        <p:spPr>
          <a:xfrm rot="10800000">
            <a:off x="6096001" y="5532666"/>
            <a:ext cx="813292" cy="585340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0" y="87801"/>
                </a:moveTo>
                <a:lnTo>
                  <a:pt x="390467" y="87801"/>
                </a:lnTo>
                <a:lnTo>
                  <a:pt x="390467" y="0"/>
                </a:lnTo>
                <a:lnTo>
                  <a:pt x="609969" y="219503"/>
                </a:lnTo>
                <a:lnTo>
                  <a:pt x="390467" y="439005"/>
                </a:lnTo>
                <a:lnTo>
                  <a:pt x="390467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8" rIns="175601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2" descr="https://pngimage.net/wp-content/uploads/2018/05/airbnb-png.png">
            <a:extLst>
              <a:ext uri="{FF2B5EF4-FFF2-40B4-BE49-F238E27FC236}">
                <a16:creationId xmlns:a16="http://schemas.microsoft.com/office/drawing/2014/main" id="{E15DAD7E-9853-43AE-B859-542138C0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34" y="4627663"/>
            <a:ext cx="935180" cy="9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lh3.googleusercontent.com/proxy/9eCIs6q0g1O50xj-mevZJkaaEtX1knAhV_EHTepsFmT6xbKbrKm3n2lpP2oE6Ts107dj_AhXnaXEIUY8L8UwNqX0vx-qu_rdIKeRrsQJsJE8khHagLi-">
            <a:extLst>
              <a:ext uri="{FF2B5EF4-FFF2-40B4-BE49-F238E27FC236}">
                <a16:creationId xmlns:a16="http://schemas.microsoft.com/office/drawing/2014/main" id="{E91B151E-8A2C-455A-B5CB-41EB034D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33" y="5373664"/>
            <a:ext cx="1276832" cy="12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Vaizdas:Bolt logo.png – Vikipedija">
            <a:extLst>
              <a:ext uri="{FF2B5EF4-FFF2-40B4-BE49-F238E27FC236}">
                <a16:creationId xmlns:a16="http://schemas.microsoft.com/office/drawing/2014/main" id="{909E1C22-8FA7-4150-A6CE-6DD1E49B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83" y="5664165"/>
            <a:ext cx="808384" cy="4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E7221A9-8806-4465-B985-563A97945229}"/>
              </a:ext>
            </a:extLst>
          </p:cNvPr>
          <p:cNvSpPr/>
          <p:nvPr/>
        </p:nvSpPr>
        <p:spPr>
          <a:xfrm rot="2208881">
            <a:off x="7973775" y="4428694"/>
            <a:ext cx="730007" cy="585340"/>
          </a:xfrm>
          <a:custGeom>
            <a:avLst/>
            <a:gdLst>
              <a:gd name="connsiteX0" fmla="*/ 0 w 547505"/>
              <a:gd name="connsiteY0" fmla="*/ 87801 h 439005"/>
              <a:gd name="connsiteX1" fmla="*/ 328003 w 547505"/>
              <a:gd name="connsiteY1" fmla="*/ 87801 h 439005"/>
              <a:gd name="connsiteX2" fmla="*/ 328003 w 547505"/>
              <a:gd name="connsiteY2" fmla="*/ 0 h 439005"/>
              <a:gd name="connsiteX3" fmla="*/ 547505 w 547505"/>
              <a:gd name="connsiteY3" fmla="*/ 219503 h 439005"/>
              <a:gd name="connsiteX4" fmla="*/ 328003 w 547505"/>
              <a:gd name="connsiteY4" fmla="*/ 439005 h 439005"/>
              <a:gd name="connsiteX5" fmla="*/ 328003 w 547505"/>
              <a:gd name="connsiteY5" fmla="*/ 351204 h 439005"/>
              <a:gd name="connsiteX6" fmla="*/ 0 w 547505"/>
              <a:gd name="connsiteY6" fmla="*/ 351204 h 439005"/>
              <a:gd name="connsiteX7" fmla="*/ 0 w 547505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05" h="439005">
                <a:moveTo>
                  <a:pt x="0" y="87801"/>
                </a:moveTo>
                <a:lnTo>
                  <a:pt x="328003" y="87801"/>
                </a:lnTo>
                <a:lnTo>
                  <a:pt x="328003" y="0"/>
                </a:lnTo>
                <a:lnTo>
                  <a:pt x="547505" y="219503"/>
                </a:lnTo>
                <a:lnTo>
                  <a:pt x="328003" y="439005"/>
                </a:lnTo>
                <a:lnTo>
                  <a:pt x="328003" y="351204"/>
                </a:lnTo>
                <a:lnTo>
                  <a:pt x="0" y="351204"/>
                </a:lnTo>
                <a:lnTo>
                  <a:pt x="0" y="87801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17067" rIns="175601" bIns="117068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95723E-00E4-49FE-B02C-983A82DCD941}"/>
              </a:ext>
            </a:extLst>
          </p:cNvPr>
          <p:cNvSpPr txBox="1"/>
          <p:nvPr/>
        </p:nvSpPr>
        <p:spPr>
          <a:xfrm>
            <a:off x="3602603" y="5860383"/>
            <a:ext cx="173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sąskaita banke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1EEEE0-C98B-4EB2-9A9D-26D858220051}"/>
              </a:ext>
            </a:extLst>
          </p:cNvPr>
          <p:cNvSpPr txBox="1"/>
          <p:nvPr/>
        </p:nvSpPr>
        <p:spPr>
          <a:xfrm>
            <a:off x="1025809" y="4101254"/>
            <a:ext cx="151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Sodra ir VMI</a:t>
            </a:r>
            <a:endParaRPr lang="en-US" sz="16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95EE04-E2FE-473F-8CDA-9A7C78A5A2F2}"/>
              </a:ext>
            </a:extLst>
          </p:cNvPr>
          <p:cNvSpPr txBox="1"/>
          <p:nvPr/>
        </p:nvSpPr>
        <p:spPr>
          <a:xfrm rot="2182395">
            <a:off x="5313754" y="2308341"/>
            <a:ext cx="169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Prekės ir paslaugos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17F036-65E6-4417-B01B-F71C920AB263}"/>
              </a:ext>
            </a:extLst>
          </p:cNvPr>
          <p:cNvSpPr txBox="1"/>
          <p:nvPr/>
        </p:nvSpPr>
        <p:spPr>
          <a:xfrm rot="2327096">
            <a:off x="8208141" y="4129468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EUR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AF2E9D-719C-4D79-9BD8-7912737E973C}"/>
              </a:ext>
            </a:extLst>
          </p:cNvPr>
          <p:cNvSpPr txBox="1"/>
          <p:nvPr/>
        </p:nvSpPr>
        <p:spPr>
          <a:xfrm>
            <a:off x="6089561" y="6311941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 EUR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749F1-B70E-4BC9-ACF2-A37BACBF792F}"/>
              </a:ext>
            </a:extLst>
          </p:cNvPr>
          <p:cNvSpPr/>
          <p:nvPr/>
        </p:nvSpPr>
        <p:spPr>
          <a:xfrm rot="12852294">
            <a:off x="2836855" y="4465199"/>
            <a:ext cx="813293" cy="324925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F55618-FAC8-42C4-B92E-911C1DCA8CCF}"/>
              </a:ext>
            </a:extLst>
          </p:cNvPr>
          <p:cNvSpPr txBox="1"/>
          <p:nvPr/>
        </p:nvSpPr>
        <p:spPr>
          <a:xfrm rot="2182395">
            <a:off x="2594607" y="3940444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Apskai</a:t>
            </a:r>
            <a:r>
              <a:rPr lang="lt-LT" sz="14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čiuojami</a:t>
            </a:r>
            <a:r>
              <a:rPr lang="lt-LT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mokesčiai</a:t>
            </a:r>
            <a:endParaRPr lang="en-US" sz="14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236193-17D1-4E72-A311-0A59542BCC7B}"/>
              </a:ext>
            </a:extLst>
          </p:cNvPr>
          <p:cNvSpPr txBox="1"/>
          <p:nvPr/>
        </p:nvSpPr>
        <p:spPr>
          <a:xfrm rot="2182395">
            <a:off x="1793583" y="5188310"/>
            <a:ext cx="158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 (GPM, PSD, VSD)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A0BA352-8617-4377-AB0E-C6A50CFC04AE}"/>
              </a:ext>
            </a:extLst>
          </p:cNvPr>
          <p:cNvSpPr/>
          <p:nvPr/>
        </p:nvSpPr>
        <p:spPr>
          <a:xfrm rot="5400000">
            <a:off x="3638927" y="3606340"/>
            <a:ext cx="1513208" cy="295200"/>
          </a:xfrm>
          <a:custGeom>
            <a:avLst/>
            <a:gdLst>
              <a:gd name="connsiteX0" fmla="*/ 0 w 609969"/>
              <a:gd name="connsiteY0" fmla="*/ 87801 h 439005"/>
              <a:gd name="connsiteX1" fmla="*/ 390467 w 609969"/>
              <a:gd name="connsiteY1" fmla="*/ 87801 h 439005"/>
              <a:gd name="connsiteX2" fmla="*/ 390467 w 609969"/>
              <a:gd name="connsiteY2" fmla="*/ 0 h 439005"/>
              <a:gd name="connsiteX3" fmla="*/ 609969 w 609969"/>
              <a:gd name="connsiteY3" fmla="*/ 219503 h 439005"/>
              <a:gd name="connsiteX4" fmla="*/ 390467 w 609969"/>
              <a:gd name="connsiteY4" fmla="*/ 439005 h 439005"/>
              <a:gd name="connsiteX5" fmla="*/ 390467 w 609969"/>
              <a:gd name="connsiteY5" fmla="*/ 351204 h 439005"/>
              <a:gd name="connsiteX6" fmla="*/ 0 w 609969"/>
              <a:gd name="connsiteY6" fmla="*/ 351204 h 439005"/>
              <a:gd name="connsiteX7" fmla="*/ 0 w 609969"/>
              <a:gd name="connsiteY7" fmla="*/ 87801 h 4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69" h="439005">
                <a:moveTo>
                  <a:pt x="609969" y="351204"/>
                </a:moveTo>
                <a:lnTo>
                  <a:pt x="219502" y="351204"/>
                </a:lnTo>
                <a:lnTo>
                  <a:pt x="219502" y="439005"/>
                </a:lnTo>
                <a:lnTo>
                  <a:pt x="0" y="219502"/>
                </a:lnTo>
                <a:lnTo>
                  <a:pt x="219502" y="0"/>
                </a:lnTo>
                <a:lnTo>
                  <a:pt x="219502" y="87801"/>
                </a:lnTo>
                <a:lnTo>
                  <a:pt x="609969" y="87801"/>
                </a:lnTo>
                <a:lnTo>
                  <a:pt x="609969" y="351204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601" tIns="117069" rIns="0" bIns="11706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67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A0C4CA-C6AF-4C35-9DE4-546EB4AB6350}"/>
              </a:ext>
            </a:extLst>
          </p:cNvPr>
          <p:cNvSpPr txBox="1"/>
          <p:nvPr/>
        </p:nvSpPr>
        <p:spPr>
          <a:xfrm rot="5400000">
            <a:off x="4422043" y="353596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 EUR</a:t>
            </a:r>
          </a:p>
        </p:txBody>
      </p:sp>
      <p:sp>
        <p:nvSpPr>
          <p:cNvPr id="37" name="Rectangle: Diagonal Corners Rounded 48">
            <a:extLst>
              <a:ext uri="{FF2B5EF4-FFF2-40B4-BE49-F238E27FC236}">
                <a16:creationId xmlns:a16="http://schemas.microsoft.com/office/drawing/2014/main" id="{35B93D61-78CA-4188-83C3-3BB420EB1306}"/>
              </a:ext>
            </a:extLst>
          </p:cNvPr>
          <p:cNvSpPr/>
          <p:nvPr/>
        </p:nvSpPr>
        <p:spPr>
          <a:xfrm>
            <a:off x="8338777" y="1005137"/>
            <a:ext cx="3435407" cy="253487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5C5C5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Privalumai</a:t>
            </a:r>
            <a:r>
              <a:rPr lang="lt-LT" sz="1600" b="1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28594" indent="-228594"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Reguliuojamas FA Lietuvoje, o ne užsienio JA;</a:t>
            </a:r>
          </a:p>
          <a:p>
            <a:pPr marL="228594" indent="-228594"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Apima visas dalinimosi platformas;</a:t>
            </a:r>
          </a:p>
          <a:p>
            <a:pPr marL="228594" indent="-228594"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Apskaitomos visos el. būdu gautos pajamos realiu laiku;</a:t>
            </a:r>
          </a:p>
          <a:p>
            <a:pPr marL="228594" indent="-228594">
              <a:buFontTx/>
              <a:buChar char="-"/>
            </a:pPr>
            <a:r>
              <a:rPr lang="lt-LT" sz="16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Prievolė &lt; vartotojo gaunama nauda.</a:t>
            </a:r>
          </a:p>
          <a:p>
            <a:endParaRPr lang="en-US" sz="1467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Graphic 37" descr="Bank">
            <a:extLst>
              <a:ext uri="{FF2B5EF4-FFF2-40B4-BE49-F238E27FC236}">
                <a16:creationId xmlns:a16="http://schemas.microsoft.com/office/drawing/2014/main" id="{6100D01D-9A1B-460E-8EF4-F6D7A7E3D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5287" y="4796016"/>
            <a:ext cx="1135599" cy="1135599"/>
          </a:xfrm>
          <a:prstGeom prst="rect">
            <a:avLst/>
          </a:prstGeom>
        </p:spPr>
      </p:pic>
      <p:pic>
        <p:nvPicPr>
          <p:cNvPr id="40" name="Graphic 39" descr="Tax">
            <a:extLst>
              <a:ext uri="{FF2B5EF4-FFF2-40B4-BE49-F238E27FC236}">
                <a16:creationId xmlns:a16="http://schemas.microsoft.com/office/drawing/2014/main" id="{6905D2A4-3BE0-46DA-A7CC-E352F6A00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3063" y="29585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6" grpId="0"/>
      <p:bldP spid="57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</a:rPr>
              <a:t>1.1.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etapai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538861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92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youmatter.world/app/uploads/sites/2/2019/11/tech-pl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685" y="-146793"/>
            <a:ext cx="15240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tikslin</a:t>
            </a:r>
            <a:r>
              <a:rPr lang="lt-L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ės grupės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9" y="1567333"/>
            <a:ext cx="3190375" cy="1880532"/>
          </a:xfr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/>
          </a:bodyPr>
          <a:lstStyle/>
          <a:p>
            <a:pPr marL="0" indent="0" defTabSz="457200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1467" b="1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Individuali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67" b="1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veikla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67" b="1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pagal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</a:t>
            </a: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žymą</a:t>
            </a:r>
            <a:endParaRPr lang="en-US" sz="1467" b="1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457200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~170 </a:t>
            </a: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tūkst.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67" b="1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asmen</a:t>
            </a: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(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m.);</a:t>
            </a:r>
          </a:p>
          <a:p>
            <a:pPr marL="0" indent="0" defTabSz="457200">
              <a:spcBef>
                <a:spcPts val="1200"/>
              </a:spcBef>
              <a:spcAft>
                <a:spcPts val="400"/>
              </a:spcAft>
              <a:buNone/>
            </a:pP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12% </a:t>
            </a: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nuo 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</a:t>
            </a:r>
            <a:r>
              <a:rPr lang="lt-LT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lt-LT" sz="1467" b="1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žimtųjų</a:t>
            </a:r>
            <a:r>
              <a:rPr lang="en-US" sz="1467" b="1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8000" y="4111397"/>
            <a:ext cx="3168320" cy="193583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Labai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smulkios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įmonės 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darbuotoj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turintys 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individuali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ą veiklą pagal pažymą vykdantys asmenys (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iki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 </a:t>
            </a:r>
            <a:r>
              <a:rPr lang="en-US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darbuotoj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ų)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~85 t</a:t>
            </a:r>
            <a:r>
              <a:rPr lang="lt-LT" sz="1467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ūkst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įmonių;</a:t>
            </a:r>
            <a:endParaRPr lang="en-US" sz="1467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264 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tūkst.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darbuotojų;</a:t>
            </a:r>
            <a:endParaRPr lang="en-US" sz="1467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19% 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nuo </a:t>
            </a:r>
            <a:r>
              <a:rPr lang="en-US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</a:t>
            </a:r>
            <a:r>
              <a:rPr lang="lt-LT" sz="1467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užimtųjų</a:t>
            </a:r>
            <a:r>
              <a:rPr lang="en-US" sz="1467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000" y="6453073"/>
            <a:ext cx="9431744" cy="4795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*2019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K4 VMI </a:t>
            </a:r>
            <a:r>
              <a:rPr lang="en-US" dirty="0" err="1">
                <a:solidFill>
                  <a:schemeClr val="bg1"/>
                </a:solidFill>
              </a:rPr>
              <a:t>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Statistikos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departamento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duomenys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59424" y="1567333"/>
            <a:ext cx="2461184" cy="117361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GPM (</a:t>
            </a:r>
            <a:r>
              <a:rPr lang="en-US" sz="2133" dirty="0" err="1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gyventoj</a:t>
            </a:r>
            <a:r>
              <a:rPr lang="lt-LT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 pajamų mokestis)</a:t>
            </a:r>
            <a:endParaRPr lang="en-US" sz="2133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59424" y="3199529"/>
            <a:ext cx="2461184" cy="130835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PSD (privalomas sveikatos draudimas)</a:t>
            </a:r>
            <a:endParaRPr lang="en-US" sz="2133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59424" y="4966461"/>
            <a:ext cx="2461184" cy="108077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VSD (valstybinis socialinis draudimas)</a:t>
            </a:r>
            <a:endParaRPr lang="en-US" sz="2133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82325" y="2082776"/>
            <a:ext cx="2178304" cy="806043"/>
          </a:xfrm>
          <a:prstGeom prst="rect">
            <a:avLst/>
          </a:prstGeom>
          <a:solidFill>
            <a:schemeClr val="bg1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VMI</a:t>
            </a:r>
            <a:endParaRPr lang="en-US" sz="2133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82325" y="4078693"/>
            <a:ext cx="2178304" cy="74933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400" indent="-266400" algn="l" defTabSz="457200" rtl="0" eaLnBrk="1" latinLnBrk="0" hangingPunct="1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457200" rtl="0" eaLnBrk="1" latinLnBrk="0" hangingPunct="1"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133" dirty="0">
                <a:solidFill>
                  <a:srgbClr val="05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SODRA</a:t>
            </a:r>
            <a:endParaRPr lang="en-US" sz="2133" dirty="0">
              <a:solidFill>
                <a:srgbClr val="05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Straight Connector 11"/>
          <p:cNvCxnSpPr>
            <a:stCxn id="7" idx="3"/>
            <a:endCxn id="10" idx="1"/>
          </p:cNvCxnSpPr>
          <p:nvPr/>
        </p:nvCxnSpPr>
        <p:spPr>
          <a:xfrm>
            <a:off x="8420608" y="3853707"/>
            <a:ext cx="1161717" cy="5996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10" idx="1"/>
          </p:cNvCxnSpPr>
          <p:nvPr/>
        </p:nvCxnSpPr>
        <p:spPr>
          <a:xfrm flipV="1">
            <a:off x="8420608" y="4453363"/>
            <a:ext cx="1161717" cy="1053484"/>
          </a:xfrm>
          <a:prstGeom prst="line">
            <a:avLst/>
          </a:prstGeom>
          <a:ln w="22225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9" idx="1"/>
          </p:cNvCxnSpPr>
          <p:nvPr/>
        </p:nvCxnSpPr>
        <p:spPr>
          <a:xfrm>
            <a:off x="8420608" y="2154143"/>
            <a:ext cx="1161717" cy="33165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3"/>
            <a:endCxn id="6" idx="1"/>
          </p:cNvCxnSpPr>
          <p:nvPr/>
        </p:nvCxnSpPr>
        <p:spPr>
          <a:xfrm flipV="1">
            <a:off x="3598373" y="2154143"/>
            <a:ext cx="2361051" cy="3534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  <a:endCxn id="7" idx="1"/>
          </p:cNvCxnSpPr>
          <p:nvPr/>
        </p:nvCxnSpPr>
        <p:spPr>
          <a:xfrm>
            <a:off x="3598373" y="2507599"/>
            <a:ext cx="2361051" cy="13461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3"/>
            <a:endCxn id="8" idx="1"/>
          </p:cNvCxnSpPr>
          <p:nvPr/>
        </p:nvCxnSpPr>
        <p:spPr>
          <a:xfrm>
            <a:off x="3598373" y="2507599"/>
            <a:ext cx="2361051" cy="29992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6" idx="1"/>
          </p:cNvCxnSpPr>
          <p:nvPr/>
        </p:nvCxnSpPr>
        <p:spPr>
          <a:xfrm flipV="1">
            <a:off x="3576320" y="2154143"/>
            <a:ext cx="2383104" cy="2925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7" idx="1"/>
          </p:cNvCxnSpPr>
          <p:nvPr/>
        </p:nvCxnSpPr>
        <p:spPr>
          <a:xfrm flipV="1">
            <a:off x="3576320" y="3853707"/>
            <a:ext cx="2383104" cy="122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3"/>
            <a:endCxn id="8" idx="1"/>
          </p:cNvCxnSpPr>
          <p:nvPr/>
        </p:nvCxnSpPr>
        <p:spPr>
          <a:xfrm>
            <a:off x="3576320" y="5079315"/>
            <a:ext cx="2383104" cy="42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3"/>
            <a:endCxn id="6" idx="1"/>
          </p:cNvCxnSpPr>
          <p:nvPr/>
        </p:nvCxnSpPr>
        <p:spPr>
          <a:xfrm flipV="1">
            <a:off x="3598373" y="2154143"/>
            <a:ext cx="2361051" cy="3534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3"/>
            <a:endCxn id="7" idx="1"/>
          </p:cNvCxnSpPr>
          <p:nvPr/>
        </p:nvCxnSpPr>
        <p:spPr>
          <a:xfrm>
            <a:off x="3598373" y="2507599"/>
            <a:ext cx="2361051" cy="13461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3"/>
            <a:endCxn id="8" idx="1"/>
          </p:cNvCxnSpPr>
          <p:nvPr/>
        </p:nvCxnSpPr>
        <p:spPr>
          <a:xfrm>
            <a:off x="3598373" y="2507599"/>
            <a:ext cx="2361051" cy="29992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98375" y="4589135"/>
            <a:ext cx="218329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67" dirty="0">
                <a:solidFill>
                  <a:schemeClr val="bg1"/>
                </a:solidFill>
              </a:rPr>
              <a:t>moka už savo darbuotojus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07" y="2739502"/>
            <a:ext cx="120238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67" dirty="0">
                <a:solidFill>
                  <a:schemeClr val="bg1"/>
                </a:solidFill>
              </a:rPr>
              <a:t>moka už save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5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1.1. </a:t>
            </a:r>
            <a:r>
              <a:rPr lang="lt-L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Prognozuojamas naudotojų skaičius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068355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436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1.1. </a:t>
            </a:r>
            <a:r>
              <a:rPr lang="lt-L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Modelio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pliusai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minusai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446001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812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</a:t>
            </a:r>
            <a:r>
              <a:rPr lang="en-US" sz="2700" dirty="0">
                <a:solidFill>
                  <a:srgbClr val="FFFFFF"/>
                </a:solidFill>
              </a:rPr>
              <a:t>2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Request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-to-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technologijos panaudojimas automatizuotam mokesčių nuskaitymui nuo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veiklos vykdytojo asmeninės mokėjimų sąskaitos kredito įstaigoje.</a:t>
            </a:r>
            <a:b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442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 Request-to-pay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Šiuo metu EK plėtoja bendrą automatinio mokėjimo iniciavimo </a:t>
            </a:r>
            <a:r>
              <a:rPr lang="lt-LT" dirty="0" err="1"/>
              <a:t>framework‘ą</a:t>
            </a:r>
            <a:r>
              <a:rPr lang="lt-LT" dirty="0"/>
              <a:t> visai ES. Pirkėjas (mūsų atveju mokesčių mokėtojas) gavęs mokėjimo prašymą galės automatiškai jį apmokėti.</a:t>
            </a:r>
          </a:p>
          <a:p>
            <a:r>
              <a:rPr lang="lt-LT" dirty="0"/>
              <a:t>Proceso schema:</a:t>
            </a:r>
          </a:p>
          <a:p>
            <a:pPr marL="0" indent="0">
              <a:buNone/>
            </a:pPr>
            <a:r>
              <a:rPr lang="lt-LT" dirty="0"/>
              <a:t>Individualią veiklą vykdantis asmuo deklaruoja savo pajamas -&gt; Sodra ir VMI a</a:t>
            </a:r>
            <a:r>
              <a:rPr lang="en-US" dirty="0"/>
              <a:t>p</a:t>
            </a:r>
            <a:r>
              <a:rPr lang="lt-LT" dirty="0"/>
              <a:t>skaičiuoja mokėtinus mokesčius -&gt; mokėtojui sutikus, Sodra ir VMI automatiškai nuskaičiuoja mokėtinus mokesčius nuo MM sąskaitos kredito įstaigoje.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75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</a:t>
            </a:r>
            <a:r>
              <a:rPr lang="en-US" sz="4000" dirty="0">
                <a:solidFill>
                  <a:srgbClr val="FFFFFF"/>
                </a:solidFill>
              </a:rPr>
              <a:t>2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lt-L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Modelio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pliusai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minusai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766273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616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1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Viena mokesčių sąskaita (galbūt valstybiniame banke), nuo kurios būtų nuskaičiuojami visi mokesčiai automatiškai 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4243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1</a:t>
            </a:r>
            <a:r>
              <a:rPr lang="lt-LT" sz="3600" dirty="0"/>
              <a:t>.</a:t>
            </a:r>
            <a:r>
              <a:rPr lang="en-US" sz="3600" dirty="0"/>
              <a:t>3</a:t>
            </a:r>
            <a:r>
              <a:rPr lang="lt-LT" sz="3600" dirty="0"/>
              <a:t>. Viena mokesčių sąskaita (galbūt valstybiniame banke), nuo kurios būtų nuskaičiuojami visi mokesčiai automatiškai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/>
              <a:t>Procesas: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Kiekvienam </a:t>
            </a:r>
            <a:r>
              <a:rPr lang="en-US" dirty="0"/>
              <a:t>IV </a:t>
            </a:r>
            <a:r>
              <a:rPr lang="en-US" dirty="0" err="1"/>
              <a:t>veiklos</a:t>
            </a:r>
            <a:r>
              <a:rPr lang="en-US" dirty="0"/>
              <a:t> </a:t>
            </a:r>
            <a:r>
              <a:rPr lang="en-US" dirty="0" err="1"/>
              <a:t>vykdytojui</a:t>
            </a:r>
            <a:r>
              <a:rPr lang="en-US" dirty="0"/>
              <a:t> </a:t>
            </a:r>
            <a:r>
              <a:rPr lang="lt-LT" dirty="0"/>
              <a:t>valstybiniame banke (jei toks bus sukurtas arba kitame banke) atidaroma mokestinė sąskaita.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Mokesčių mokėtojas (MM) pateikia mokestines ataskaitas ir deklaruoja mokėtinus mokesčius.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MM papildo savo mokestinę sąskaitą pinigų suma, kurios užtektų visiems mokėtiniems mokesčiams apmokėti.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Sodra, VMI ir kitos institucijos automatiškai iš mokestinės sąskaitos nuskaito visus mokėtinus mokesčius</a:t>
            </a:r>
            <a:r>
              <a:rPr lang="en-US" dirty="0"/>
              <a:t>.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Daugiau </a:t>
            </a:r>
            <a:r>
              <a:rPr lang="lt-LT" dirty="0" err="1"/>
              <a:t>info</a:t>
            </a:r>
            <a:r>
              <a:rPr lang="lt-LT" dirty="0"/>
              <a:t> apie Lenkijos pavyzdį: </a:t>
            </a:r>
            <a:r>
              <a:rPr lang="en-US" dirty="0">
                <a:hlinkClick r:id="rId2"/>
              </a:rPr>
              <a:t>https://polishtax.com/individual-bank-accounts-for-taxes-in-poland/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0426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1.3. 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Tolimesnis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i.APS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plėtojimas bei glaudesnis VMI ir SODRA bendradarbiavimas su kitais privačių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veiklos elektroninės apskaitos paslaugų teikėjais, įtraukiant juos į vieningą elektroninės apskaitos sistemą.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1121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1.3. </a:t>
            </a:r>
            <a:r>
              <a:rPr lang="en-US" dirty="0" err="1"/>
              <a:t>i.APS</a:t>
            </a:r>
            <a:r>
              <a:rPr lang="en-US" dirty="0"/>
              <a:t> </a:t>
            </a:r>
            <a:r>
              <a:rPr lang="en-US" dirty="0" err="1"/>
              <a:t>tobulinimas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kit</a:t>
            </a:r>
            <a:r>
              <a:rPr lang="lt-LT" dirty="0"/>
              <a:t>ų privačių el. apskaitos teikėjų įtraukimas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/>
              <a:t>Dabartinis </a:t>
            </a:r>
            <a:r>
              <a:rPr lang="lt-LT" dirty="0" err="1"/>
              <a:t>i.APS</a:t>
            </a:r>
            <a:r>
              <a:rPr lang="lt-LT" dirty="0"/>
              <a:t> nėra patogus naudotojui. Yra parengtos rekomendacijos </a:t>
            </a:r>
            <a:r>
              <a:rPr lang="lt-LT" dirty="0" err="1"/>
              <a:t>i.APS‘ui</a:t>
            </a:r>
            <a:r>
              <a:rPr lang="lt-LT" dirty="0"/>
              <a:t> tobulinti. Jas įgyvendinus, vartotojų gaunama nauda iš </a:t>
            </a:r>
            <a:r>
              <a:rPr lang="lt-LT" dirty="0" err="1"/>
              <a:t>i.APS‘as</a:t>
            </a:r>
            <a:r>
              <a:rPr lang="lt-LT" dirty="0"/>
              <a:t> turėtų išaugti.</a:t>
            </a:r>
          </a:p>
          <a:p>
            <a:r>
              <a:rPr lang="lt-LT" dirty="0"/>
              <a:t>Siekiant sudaryti vienodas konkurencines sąlygas privatiems el. apskaitos paslaugų teikėjams, VMI ir SODRA turėtų su jais bendradarbiauti: automatizuotai keistis duomenis, leisti naudotis sukurtais el. įrankiais (tarkime, </a:t>
            </a:r>
            <a:r>
              <a:rPr lang="lt-LT" dirty="0" err="1"/>
              <a:t>i.APS</a:t>
            </a:r>
            <a:r>
              <a:rPr lang="lt-LT" dirty="0"/>
              <a:t> funkcionalumu, automatizuotai apskaičiuojančiu mokėtinus mokesčius), viešinti šias paslaugas tarp MM (o ne tik </a:t>
            </a:r>
            <a:r>
              <a:rPr lang="lt-LT" dirty="0" err="1"/>
              <a:t>i.APS</a:t>
            </a:r>
            <a:r>
              <a:rPr lang="lt-LT" dirty="0"/>
              <a:t> viešinti). Tokiu būdu nebus ribojamos vartotojo galimybės naudotis tiek privačiais, tiek viešaisiais el. apskaitos sprendimais, bus galima pritraukti daugiau naudotojų.</a:t>
            </a:r>
          </a:p>
          <a:p>
            <a:r>
              <a:rPr lang="lt-LT" dirty="0"/>
              <a:t>Remiantis užsienio praktika, būtų svarbu sukurti privačių el. apskaitos sprendimų (skirtų individualią veiklą vykdantiems asmenims) licencijavimo sistemą bei įpareigoti visus šiuos tiekėjus teikti MM apskaitos duomenis VMI ir SODRAI.</a:t>
            </a:r>
          </a:p>
          <a:p>
            <a:r>
              <a:rPr lang="lt-LT" dirty="0"/>
              <a:t>Galima būtų įvesti reikalavimą visiems individualią veiklą pagal pažymą vykdantiems asmenims apskaitą vesti elektroniniu būdu (tokiu keliu, </a:t>
            </a:r>
            <a:r>
              <a:rPr lang="lt-LT" dirty="0" err="1"/>
              <a:t>pvz</a:t>
            </a:r>
            <a:r>
              <a:rPr lang="lt-LT" dirty="0"/>
              <a:t>, šiuo metu eina UK)</a:t>
            </a:r>
          </a:p>
        </p:txBody>
      </p:sp>
    </p:spTree>
    <p:extLst>
      <p:ext uri="{BB962C8B-B14F-4D97-AF65-F5344CB8AC3E}">
        <p14:creationId xmlns:p14="http://schemas.microsoft.com/office/powerpoint/2010/main" val="252735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</a:t>
            </a:r>
            <a:r>
              <a:rPr lang="en-US" sz="4000" dirty="0">
                <a:solidFill>
                  <a:srgbClr val="FFFFFF"/>
                </a:solidFill>
              </a:rPr>
              <a:t>3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lt-L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Modelio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pliusai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minusai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821416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28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2B535F-0B60-4E71-9728-799C093C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4"/>
            <a:ext cx="6105194" cy="17783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Esama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situacija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6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7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2. </a:t>
            </a:r>
            <a:r>
              <a:rPr lang="lt-LT" sz="4000" dirty="0">
                <a:solidFill>
                  <a:srgbClr val="FFFFFF"/>
                </a:solidFill>
              </a:rPr>
              <a:t>Labai smulkių įmonių mokesčių surinkimo </a:t>
            </a:r>
            <a:r>
              <a:rPr lang="lt-LT" sz="4000" dirty="0" err="1">
                <a:solidFill>
                  <a:srgbClr val="FFFFFF"/>
                </a:solidFill>
              </a:rPr>
              <a:t>atomatizavimo</a:t>
            </a:r>
            <a:r>
              <a:rPr lang="lt-LT" sz="4000" dirty="0">
                <a:solidFill>
                  <a:srgbClr val="FFFFFF"/>
                </a:solidFill>
              </a:rPr>
              <a:t> pasiūlymai: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BFA7FBE-3C5C-48B7-BB39-2EF9B6FC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280"/>
            <a:ext cx="10515600" cy="35556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2.1. </a:t>
            </a:r>
            <a:r>
              <a:rPr lang="en-US" dirty="0" err="1"/>
              <a:t>Vieno</a:t>
            </a:r>
            <a:r>
              <a:rPr lang="en-US" dirty="0"/>
              <a:t> </a:t>
            </a:r>
            <a:r>
              <a:rPr lang="en-US" dirty="0" err="1"/>
              <a:t>langelio</a:t>
            </a:r>
            <a:r>
              <a:rPr lang="en-US" dirty="0"/>
              <a:t> (one point of entry) </a:t>
            </a:r>
            <a:r>
              <a:rPr lang="en-US" dirty="0" err="1"/>
              <a:t>principo</a:t>
            </a:r>
            <a:r>
              <a:rPr lang="en-US" dirty="0"/>
              <a:t> </a:t>
            </a:r>
            <a:r>
              <a:rPr lang="en-US" dirty="0" err="1"/>
              <a:t>taikymas</a:t>
            </a:r>
            <a:r>
              <a:rPr lang="en-US" dirty="0"/>
              <a:t> </a:t>
            </a:r>
            <a:r>
              <a:rPr lang="lt-LT" dirty="0"/>
              <a:t>mokestinių </a:t>
            </a:r>
            <a:r>
              <a:rPr lang="en-US" dirty="0" err="1"/>
              <a:t>ataskait</a:t>
            </a:r>
            <a:r>
              <a:rPr lang="lt-LT" dirty="0"/>
              <a:t>ų teikimui (viena mėnesinė darbuotojų atlyginimų ataskaita, iš kurios duomenis pasiima tiek Sodra, tiek VMI, tiek ir Statistikos departamentas)</a:t>
            </a:r>
          </a:p>
          <a:p>
            <a:r>
              <a:rPr lang="en-US" dirty="0"/>
              <a:t>2.2. </a:t>
            </a:r>
            <a:r>
              <a:rPr lang="en-US" dirty="0" err="1"/>
              <a:t>Viena</a:t>
            </a:r>
            <a:r>
              <a:rPr lang="en-US" dirty="0"/>
              <a:t> </a:t>
            </a:r>
            <a:r>
              <a:rPr lang="lt-LT" dirty="0"/>
              <a:t>mokesčių </a:t>
            </a:r>
            <a:r>
              <a:rPr lang="en-US" dirty="0"/>
              <a:t>s</a:t>
            </a:r>
            <a:r>
              <a:rPr lang="lt-LT" dirty="0" err="1"/>
              <a:t>ąskaita</a:t>
            </a:r>
            <a:r>
              <a:rPr lang="lt-LT" dirty="0"/>
              <a:t> (galbūt valstybiniame banke), nuo kurios būtų nuskaičiuojami visi mokesčiai automatiškai (Lenkijos pavyzdys)</a:t>
            </a:r>
            <a:endParaRPr lang="en-US" dirty="0"/>
          </a:p>
          <a:p>
            <a:r>
              <a:rPr lang="en-US" dirty="0"/>
              <a:t>2.3. </a:t>
            </a:r>
            <a:r>
              <a:rPr lang="lt-LT" dirty="0" err="1"/>
              <a:t>Request</a:t>
            </a:r>
            <a:r>
              <a:rPr lang="lt-LT" dirty="0"/>
              <a:t>-to-</a:t>
            </a:r>
            <a:r>
              <a:rPr lang="lt-LT" dirty="0" err="1"/>
              <a:t>pay</a:t>
            </a:r>
            <a:r>
              <a:rPr lang="lt-LT" dirty="0"/>
              <a:t> technologijos panaudojimas automatizuotam mokesčių nuskaitymui nuo mokėjimų sąskaitos kredito įstaigoje.</a:t>
            </a:r>
            <a:endParaRPr lang="en-US" dirty="0"/>
          </a:p>
          <a:p>
            <a:r>
              <a:rPr lang="en-US" dirty="0"/>
              <a:t>2.4. </a:t>
            </a:r>
            <a:r>
              <a:rPr lang="lt-LT" dirty="0"/>
              <a:t>Bendradarbiaujant su privačiomis kredito įstaigomis, sukuriama nauja el. paslauga „Naujas atlyginimo mokėjimas“, leidžianti vykdyti atlyginimų darbuotojams pavedimus ir kartu automatiškai susimokėti GPM, PSD ir VSD mokesčius (Estijos pavyzdys)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8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2.1. Vieno langelio (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point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entry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principo taikymas mokestinių ataskaitų teikimui 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449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2.1. Vieno langelio (</a:t>
            </a:r>
            <a:r>
              <a:rPr lang="lt-LT" dirty="0" err="1"/>
              <a:t>one</a:t>
            </a:r>
            <a:r>
              <a:rPr lang="lt-LT" dirty="0"/>
              <a:t> </a:t>
            </a:r>
            <a:r>
              <a:rPr lang="lt-LT" dirty="0" err="1"/>
              <a:t>point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entry</a:t>
            </a:r>
            <a:r>
              <a:rPr lang="lt-LT" dirty="0"/>
              <a:t>) principo taikymas mokestinių ataskaitų teikimui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Visi GPM, PSD ir VSD mokesčių apskaitai skirti duomenys būtų pateikiami vienoje ataskaitoje, iš kurios VMI, SODRA ir Statistikos departamentas pasiimtų jiems reikalingus duomenis. Reikalingi veiksmai: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/>
              <a:t>Apskaitos duomenų teikimo teisinio reglamentavimo peržiūra, įvertinant, ar visi reikalaujami duomenys yra būtini užtikrinti skaidrų ir sklandų apskaitos ir atsiskaitymo VMI, Sodrai ir Statistikos departamentui procesą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/>
              <a:t>Šiuo metu įmonių teikiamų mokestinių ataskaitų formų peržiūra, įvertinant, ar reikalaujami duomenys nėra pertekliniai ir ar nesidubliuoja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/>
              <a:t>Visų su darbuotojų darbo užmokesčiu susijusių ataskaitų apjungimas į vieną kasmėnesinę ataskaitą</a:t>
            </a:r>
          </a:p>
          <a:p>
            <a:pPr marL="914400" lvl="1" indent="-457200">
              <a:buFont typeface="+mj-lt"/>
              <a:buAutoNum type="arabicPeriod"/>
            </a:pPr>
            <a:r>
              <a:rPr lang="lt-LT" dirty="0"/>
              <a:t>Procesų, kaip viena apjungta ataskaita bus teikiama ir kaip bus keičiamasi duomenimis tarp Sodra, VMI ir statistikos departamento, sukūrimas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Pavyzdys</a:t>
            </a:r>
            <a:r>
              <a:rPr lang="en-US" dirty="0"/>
              <a:t>: </a:t>
            </a:r>
            <a:r>
              <a:rPr lang="en-US" dirty="0" err="1"/>
              <a:t>Norvegijos</a:t>
            </a:r>
            <a:r>
              <a:rPr lang="en-US" dirty="0"/>
              <a:t> A-</a:t>
            </a:r>
            <a:r>
              <a:rPr lang="en-US" dirty="0" err="1"/>
              <a:t>ordingen</a:t>
            </a:r>
            <a:r>
              <a:rPr lang="en-US" dirty="0"/>
              <a:t> Sistema: </a:t>
            </a:r>
            <a:r>
              <a:rPr lang="en-US" dirty="0">
                <a:hlinkClick r:id="rId2"/>
              </a:rPr>
              <a:t>https://www.skatteetaten.no/en/business-and-organisation/employer/the-a-melding/about-the-a-ordning/about-a-ordningen/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63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2.2. Viena mokesčių sąskaita (galbūt valstybiniame banke), nuo kurios būtų nuskaičiuojami visi mokesčiai automatiškai 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5932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/>
              <a:t>2.2. Viena mokesčių sąskaita (galbūt valstybiniame banke), nuo kurios būtų nuskaičiuojami visi mokesčiai automatiškai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/>
              <a:t>Procesas: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Kiekvienam juridiniam vienetui valstybiniame banke (jei toks bus sukurtas arba kitame banke) atidaroma mokestinė sąskaita.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Mokesčių mokėtojas (MM) pateikia mokestines ataskaitas ir deklaruoja mokėtinus mokesčius.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MM papildo savo mokestinę sąskaitą pinigų suma, kurios užtektų visiems mokėtiniems mokesčiams apmokėti.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Sodra, VMI ir kitos institucijos automatiškai iš mokestinės sąskaitos nuskaito visus mokėtinus mokesčius (galima būtų taikyti tiek GPM, tiek VSD, PSD, Pelno mokesčiams, galbūt net PVM, akcizams ir kt.)</a:t>
            </a:r>
          </a:p>
          <a:p>
            <a:pPr marL="0" indent="0">
              <a:buNone/>
            </a:pPr>
            <a:r>
              <a:rPr lang="lt-LT" dirty="0"/>
              <a:t>Daugiau </a:t>
            </a:r>
            <a:r>
              <a:rPr lang="lt-LT" dirty="0" err="1"/>
              <a:t>info</a:t>
            </a:r>
            <a:r>
              <a:rPr lang="lt-LT" dirty="0"/>
              <a:t> apie Lenkijos pavyzdį: </a:t>
            </a:r>
            <a:r>
              <a:rPr lang="en-US" dirty="0">
                <a:hlinkClick r:id="rId2"/>
              </a:rPr>
              <a:t>https://polishtax.com/individual-bank-accounts-for-taxes-in-poland/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Be to, tokia sąskaita gali būti atidaroma ir fiziniams asmenims, kurie per ją galėtų susimokėti GPM, PSD ir VSD</a:t>
            </a:r>
          </a:p>
        </p:txBody>
      </p:sp>
    </p:spTree>
    <p:extLst>
      <p:ext uri="{BB962C8B-B14F-4D97-AF65-F5344CB8AC3E}">
        <p14:creationId xmlns:p14="http://schemas.microsoft.com/office/powerpoint/2010/main" val="2977177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2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.3. 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Request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-to-</a:t>
            </a:r>
            <a:r>
              <a:rPr lang="lt-LT" sz="2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technologijos panaudojimas automatizuotam mokesčių nuskaitymui nuo mokėjimų sąskaitos kredito įstaigoje.</a:t>
            </a:r>
            <a:b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732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729-C3BE-4514-B3B1-3FE36134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2.3. Request-to-pay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14CC-1CA0-4D1A-9135-5D292E6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Šiuo metu EK plėtoja bendrą automatinio mokėjimo iniciavimo </a:t>
            </a:r>
            <a:r>
              <a:rPr lang="lt-LT" dirty="0" err="1"/>
              <a:t>framework‘ą</a:t>
            </a:r>
            <a:r>
              <a:rPr lang="lt-LT" dirty="0"/>
              <a:t> visai ES. Pirkėjas (mūsų atveju mokesčių mokėtojas) gavęs mokėjimo prašymą galės automatiškai jį apmokėti.</a:t>
            </a:r>
          </a:p>
          <a:p>
            <a:r>
              <a:rPr lang="lt-LT" dirty="0"/>
              <a:t>Proceso schema:</a:t>
            </a:r>
          </a:p>
          <a:p>
            <a:pPr marL="0" indent="0">
              <a:buNone/>
            </a:pPr>
            <a:r>
              <a:rPr lang="en-US" dirty="0" err="1"/>
              <a:t>Verslas</a:t>
            </a:r>
            <a:r>
              <a:rPr lang="en-US" dirty="0"/>
              <a:t> </a:t>
            </a:r>
            <a:r>
              <a:rPr lang="lt-LT" dirty="0"/>
              <a:t>deklaruoja savo pajamas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pateikia</a:t>
            </a:r>
            <a:r>
              <a:rPr lang="en-US" dirty="0"/>
              <a:t> </a:t>
            </a:r>
            <a:r>
              <a:rPr lang="en-US" dirty="0" err="1"/>
              <a:t>mokestines</a:t>
            </a:r>
            <a:r>
              <a:rPr lang="en-US" dirty="0"/>
              <a:t> </a:t>
            </a:r>
            <a:r>
              <a:rPr lang="en-US" dirty="0" err="1"/>
              <a:t>ataskaitas</a:t>
            </a:r>
            <a:r>
              <a:rPr lang="lt-LT" dirty="0"/>
              <a:t> -&gt; Sodra ir VMI </a:t>
            </a:r>
            <a:r>
              <a:rPr lang="en-US" dirty="0" err="1"/>
              <a:t>gauna</a:t>
            </a:r>
            <a:r>
              <a:rPr lang="en-US" dirty="0"/>
              <a:t> </a:t>
            </a:r>
            <a:r>
              <a:rPr lang="en-US" dirty="0" err="1"/>
              <a:t>duomenis</a:t>
            </a:r>
            <a:r>
              <a:rPr lang="en-US" dirty="0"/>
              <a:t> </a:t>
            </a:r>
            <a:r>
              <a:rPr lang="en-US" dirty="0" err="1"/>
              <a:t>apie</a:t>
            </a:r>
            <a:r>
              <a:rPr lang="en-US" dirty="0"/>
              <a:t> </a:t>
            </a:r>
            <a:r>
              <a:rPr lang="lt-LT" dirty="0"/>
              <a:t>mokėtinus mokesčius -&gt; mokėtojui sutikus, Sodra ir VMI automatiškai nuskaičiuoja mokėtinus mokesčius nuo MM sąskaitos kredito įstaigoje.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62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61B0-B429-4625-B49E-060B370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</a:rPr>
              <a:t>2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.3. </a:t>
            </a:r>
            <a:r>
              <a:rPr lang="lt-L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Modelio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pliusai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minusai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6147F6-B7BE-4058-A90B-6FC9AB3BC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902562"/>
              </p:ext>
            </p:extLst>
          </p:nvPr>
        </p:nvGraphicFramePr>
        <p:xfrm>
          <a:off x="1036168" y="2773468"/>
          <a:ext cx="10119360" cy="394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3830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lt-LT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„Naujas atlyginimo mokėjimas“</a:t>
            </a:r>
          </a:p>
        </p:txBody>
      </p:sp>
    </p:spTree>
    <p:extLst>
      <p:ext uri="{BB962C8B-B14F-4D97-AF65-F5344CB8AC3E}">
        <p14:creationId xmlns:p14="http://schemas.microsoft.com/office/powerpoint/2010/main" val="1262987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EA2538-B251-4BAB-B1DF-9188DEB9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lt-LT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2.3. „Naujas atlyginimo mokėjimas“ labai smulkioms įmonėms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68E138EC-9766-4675-968E-1193301816F1}"/>
              </a:ext>
            </a:extLst>
          </p:cNvPr>
          <p:cNvSpPr/>
          <p:nvPr/>
        </p:nvSpPr>
        <p:spPr>
          <a:xfrm>
            <a:off x="1301179" y="3211177"/>
            <a:ext cx="1502700" cy="1239413"/>
          </a:xfrm>
          <a:custGeom>
            <a:avLst/>
            <a:gdLst>
              <a:gd name="connsiteX0" fmla="*/ 0 w 1127025"/>
              <a:gd name="connsiteY0" fmla="*/ 92956 h 929560"/>
              <a:gd name="connsiteX1" fmla="*/ 92956 w 1127025"/>
              <a:gd name="connsiteY1" fmla="*/ 0 h 929560"/>
              <a:gd name="connsiteX2" fmla="*/ 1034069 w 1127025"/>
              <a:gd name="connsiteY2" fmla="*/ 0 h 929560"/>
              <a:gd name="connsiteX3" fmla="*/ 1127025 w 1127025"/>
              <a:gd name="connsiteY3" fmla="*/ 92956 h 929560"/>
              <a:gd name="connsiteX4" fmla="*/ 1127025 w 1127025"/>
              <a:gd name="connsiteY4" fmla="*/ 836604 h 929560"/>
              <a:gd name="connsiteX5" fmla="*/ 1034069 w 1127025"/>
              <a:gd name="connsiteY5" fmla="*/ 929560 h 929560"/>
              <a:gd name="connsiteX6" fmla="*/ 92956 w 1127025"/>
              <a:gd name="connsiteY6" fmla="*/ 929560 h 929560"/>
              <a:gd name="connsiteX7" fmla="*/ 0 w 1127025"/>
              <a:gd name="connsiteY7" fmla="*/ 836604 h 929560"/>
              <a:gd name="connsiteX8" fmla="*/ 0 w 1127025"/>
              <a:gd name="connsiteY8" fmla="*/ 92956 h 92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25" h="929560">
                <a:moveTo>
                  <a:pt x="0" y="92956"/>
                </a:moveTo>
                <a:cubicBezTo>
                  <a:pt x="0" y="41618"/>
                  <a:pt x="41618" y="0"/>
                  <a:pt x="92956" y="0"/>
                </a:cubicBezTo>
                <a:lnTo>
                  <a:pt x="1034069" y="0"/>
                </a:lnTo>
                <a:cubicBezTo>
                  <a:pt x="1085407" y="0"/>
                  <a:pt x="1127025" y="41618"/>
                  <a:pt x="1127025" y="92956"/>
                </a:cubicBezTo>
                <a:lnTo>
                  <a:pt x="1127025" y="836604"/>
                </a:lnTo>
                <a:cubicBezTo>
                  <a:pt x="1127025" y="887942"/>
                  <a:pt x="1085407" y="929560"/>
                  <a:pt x="1034069" y="929560"/>
                </a:cubicBezTo>
                <a:lnTo>
                  <a:pt x="92956" y="929560"/>
                </a:lnTo>
                <a:cubicBezTo>
                  <a:pt x="41618" y="929560"/>
                  <a:pt x="0" y="887942"/>
                  <a:pt x="0" y="836604"/>
                </a:cubicBezTo>
                <a:lnTo>
                  <a:pt x="0" y="92956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43" tIns="48843" rIns="48843" bIns="314431" numCol="1" spcCol="1270" anchor="t" anchorCtr="0">
            <a:noAutofit/>
          </a:bodyPr>
          <a:lstStyle/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Darbdavys prisijungia prie savo e-banko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suveda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atlyginimo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lt-LT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didivendų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/ligos išmokos/kt.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pavedimo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duomenis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807D8EC8-F5C9-4D2A-9CAD-753B6E35A241}"/>
              </a:ext>
            </a:extLst>
          </p:cNvPr>
          <p:cNvSpPr/>
          <p:nvPr/>
        </p:nvSpPr>
        <p:spPr>
          <a:xfrm>
            <a:off x="3235815" y="3211177"/>
            <a:ext cx="1502700" cy="1239413"/>
          </a:xfrm>
          <a:custGeom>
            <a:avLst/>
            <a:gdLst>
              <a:gd name="connsiteX0" fmla="*/ 0 w 1127025"/>
              <a:gd name="connsiteY0" fmla="*/ 92956 h 929560"/>
              <a:gd name="connsiteX1" fmla="*/ 92956 w 1127025"/>
              <a:gd name="connsiteY1" fmla="*/ 0 h 929560"/>
              <a:gd name="connsiteX2" fmla="*/ 1034069 w 1127025"/>
              <a:gd name="connsiteY2" fmla="*/ 0 h 929560"/>
              <a:gd name="connsiteX3" fmla="*/ 1127025 w 1127025"/>
              <a:gd name="connsiteY3" fmla="*/ 92956 h 929560"/>
              <a:gd name="connsiteX4" fmla="*/ 1127025 w 1127025"/>
              <a:gd name="connsiteY4" fmla="*/ 836604 h 929560"/>
              <a:gd name="connsiteX5" fmla="*/ 1034069 w 1127025"/>
              <a:gd name="connsiteY5" fmla="*/ 929560 h 929560"/>
              <a:gd name="connsiteX6" fmla="*/ 92956 w 1127025"/>
              <a:gd name="connsiteY6" fmla="*/ 929560 h 929560"/>
              <a:gd name="connsiteX7" fmla="*/ 0 w 1127025"/>
              <a:gd name="connsiteY7" fmla="*/ 836604 h 929560"/>
              <a:gd name="connsiteX8" fmla="*/ 0 w 1127025"/>
              <a:gd name="connsiteY8" fmla="*/ 92956 h 92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25" h="929560">
                <a:moveTo>
                  <a:pt x="0" y="92956"/>
                </a:moveTo>
                <a:cubicBezTo>
                  <a:pt x="0" y="41618"/>
                  <a:pt x="41618" y="0"/>
                  <a:pt x="92956" y="0"/>
                </a:cubicBezTo>
                <a:lnTo>
                  <a:pt x="1034069" y="0"/>
                </a:lnTo>
                <a:cubicBezTo>
                  <a:pt x="1085407" y="0"/>
                  <a:pt x="1127025" y="41618"/>
                  <a:pt x="1127025" y="92956"/>
                </a:cubicBezTo>
                <a:lnTo>
                  <a:pt x="1127025" y="836604"/>
                </a:lnTo>
                <a:cubicBezTo>
                  <a:pt x="1127025" y="887942"/>
                  <a:pt x="1085407" y="929560"/>
                  <a:pt x="1034069" y="929560"/>
                </a:cubicBezTo>
                <a:lnTo>
                  <a:pt x="92956" y="929560"/>
                </a:lnTo>
                <a:cubicBezTo>
                  <a:pt x="41618" y="929560"/>
                  <a:pt x="0" y="887942"/>
                  <a:pt x="0" y="836604"/>
                </a:cubicBezTo>
                <a:lnTo>
                  <a:pt x="0" y="92956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43" tIns="314432" rIns="48843" bIns="48841" numCol="1" spcCol="1270" anchor="t" anchorCtr="0">
            <a:noAutofit/>
          </a:bodyPr>
          <a:lstStyle/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Kredito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įstaigos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skaičiuoklė apskaičiuoja mokėtinus mokesčius pagal turimus duomenis iš VMI ir Sodros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EEC3DEB-CDC3-4465-809D-58D204E3B1D4}"/>
              </a:ext>
            </a:extLst>
          </p:cNvPr>
          <p:cNvSpPr/>
          <p:nvPr/>
        </p:nvSpPr>
        <p:spPr>
          <a:xfrm>
            <a:off x="5170451" y="3211177"/>
            <a:ext cx="1502700" cy="1239413"/>
          </a:xfrm>
          <a:custGeom>
            <a:avLst/>
            <a:gdLst>
              <a:gd name="connsiteX0" fmla="*/ 0 w 1127025"/>
              <a:gd name="connsiteY0" fmla="*/ 92956 h 929560"/>
              <a:gd name="connsiteX1" fmla="*/ 92956 w 1127025"/>
              <a:gd name="connsiteY1" fmla="*/ 0 h 929560"/>
              <a:gd name="connsiteX2" fmla="*/ 1034069 w 1127025"/>
              <a:gd name="connsiteY2" fmla="*/ 0 h 929560"/>
              <a:gd name="connsiteX3" fmla="*/ 1127025 w 1127025"/>
              <a:gd name="connsiteY3" fmla="*/ 92956 h 929560"/>
              <a:gd name="connsiteX4" fmla="*/ 1127025 w 1127025"/>
              <a:gd name="connsiteY4" fmla="*/ 836604 h 929560"/>
              <a:gd name="connsiteX5" fmla="*/ 1034069 w 1127025"/>
              <a:gd name="connsiteY5" fmla="*/ 929560 h 929560"/>
              <a:gd name="connsiteX6" fmla="*/ 92956 w 1127025"/>
              <a:gd name="connsiteY6" fmla="*/ 929560 h 929560"/>
              <a:gd name="connsiteX7" fmla="*/ 0 w 1127025"/>
              <a:gd name="connsiteY7" fmla="*/ 836604 h 929560"/>
              <a:gd name="connsiteX8" fmla="*/ 0 w 1127025"/>
              <a:gd name="connsiteY8" fmla="*/ 92956 h 92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25" h="929560">
                <a:moveTo>
                  <a:pt x="0" y="92956"/>
                </a:moveTo>
                <a:cubicBezTo>
                  <a:pt x="0" y="41618"/>
                  <a:pt x="41618" y="0"/>
                  <a:pt x="92956" y="0"/>
                </a:cubicBezTo>
                <a:lnTo>
                  <a:pt x="1034069" y="0"/>
                </a:lnTo>
                <a:cubicBezTo>
                  <a:pt x="1085407" y="0"/>
                  <a:pt x="1127025" y="41618"/>
                  <a:pt x="1127025" y="92956"/>
                </a:cubicBezTo>
                <a:lnTo>
                  <a:pt x="1127025" y="836604"/>
                </a:lnTo>
                <a:cubicBezTo>
                  <a:pt x="1127025" y="887942"/>
                  <a:pt x="1085407" y="929560"/>
                  <a:pt x="1034069" y="929560"/>
                </a:cubicBezTo>
                <a:lnTo>
                  <a:pt x="92956" y="929560"/>
                </a:lnTo>
                <a:cubicBezTo>
                  <a:pt x="41618" y="929560"/>
                  <a:pt x="0" y="887942"/>
                  <a:pt x="0" y="836604"/>
                </a:cubicBezTo>
                <a:lnTo>
                  <a:pt x="0" y="92956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43" tIns="48843" rIns="48843" bIns="314431" numCol="1" spcCol="1270" anchor="t" anchorCtr="0">
            <a:noAutofit/>
          </a:bodyPr>
          <a:lstStyle/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Darbdavys e-banko lange pamato mokėtinų mokesčių sumą ir juos automatiškai perveda VMI ir Sodrai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41">
            <a:extLst>
              <a:ext uri="{FF2B5EF4-FFF2-40B4-BE49-F238E27FC236}">
                <a16:creationId xmlns:a16="http://schemas.microsoft.com/office/drawing/2014/main" id="{179C7F61-7EE5-43D0-BD42-AFFB8700C4A8}"/>
              </a:ext>
            </a:extLst>
          </p:cNvPr>
          <p:cNvSpPr/>
          <p:nvPr/>
        </p:nvSpPr>
        <p:spPr>
          <a:xfrm>
            <a:off x="2250187" y="3476766"/>
            <a:ext cx="1682951" cy="1682951"/>
          </a:xfrm>
          <a:prstGeom prst="leftCircularArrow">
            <a:avLst>
              <a:gd name="adj1" fmla="val 3306"/>
              <a:gd name="adj2" fmla="val 408349"/>
              <a:gd name="adj3" fmla="val 2183860"/>
              <a:gd name="adj4" fmla="val 9024489"/>
              <a:gd name="adj5" fmla="val 385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3" name="Circular Arrow 9">
            <a:extLst>
              <a:ext uri="{FF2B5EF4-FFF2-40B4-BE49-F238E27FC236}">
                <a16:creationId xmlns:a16="http://schemas.microsoft.com/office/drawing/2014/main" id="{208A8DA4-8989-4821-A466-376BF75CFB91}"/>
              </a:ext>
            </a:extLst>
          </p:cNvPr>
          <p:cNvSpPr/>
          <p:nvPr/>
        </p:nvSpPr>
        <p:spPr>
          <a:xfrm>
            <a:off x="4172682" y="2462087"/>
            <a:ext cx="1874963" cy="1874963"/>
          </a:xfrm>
          <a:prstGeom prst="circularArrow">
            <a:avLst>
              <a:gd name="adj1" fmla="val 2968"/>
              <a:gd name="adj2" fmla="val 363613"/>
              <a:gd name="adj3" fmla="val 19460876"/>
              <a:gd name="adj4" fmla="val 12575511"/>
              <a:gd name="adj5" fmla="val 346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4" name="Shape 43">
            <a:extLst>
              <a:ext uri="{FF2B5EF4-FFF2-40B4-BE49-F238E27FC236}">
                <a16:creationId xmlns:a16="http://schemas.microsoft.com/office/drawing/2014/main" id="{89EE9E49-649C-4AF3-A7D4-E655DE307D38}"/>
              </a:ext>
            </a:extLst>
          </p:cNvPr>
          <p:cNvSpPr/>
          <p:nvPr/>
        </p:nvSpPr>
        <p:spPr>
          <a:xfrm>
            <a:off x="6119841" y="3509739"/>
            <a:ext cx="1682951" cy="1682951"/>
          </a:xfrm>
          <a:prstGeom prst="leftCircularArrow">
            <a:avLst>
              <a:gd name="adj1" fmla="val 3306"/>
              <a:gd name="adj2" fmla="val 408349"/>
              <a:gd name="adj3" fmla="val 2183860"/>
              <a:gd name="adj4" fmla="val 9024489"/>
              <a:gd name="adj5" fmla="val 385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5" name="Circular Arrow 15">
            <a:extLst>
              <a:ext uri="{FF2B5EF4-FFF2-40B4-BE49-F238E27FC236}">
                <a16:creationId xmlns:a16="http://schemas.microsoft.com/office/drawing/2014/main" id="{501097CB-175E-4451-9E2C-D5BB5DF74A1D}"/>
              </a:ext>
            </a:extLst>
          </p:cNvPr>
          <p:cNvSpPr/>
          <p:nvPr/>
        </p:nvSpPr>
        <p:spPr>
          <a:xfrm>
            <a:off x="8041955" y="2462087"/>
            <a:ext cx="1874963" cy="1874963"/>
          </a:xfrm>
          <a:prstGeom prst="circularArrow">
            <a:avLst>
              <a:gd name="adj1" fmla="val 2968"/>
              <a:gd name="adj2" fmla="val 363613"/>
              <a:gd name="adj3" fmla="val 19460876"/>
              <a:gd name="adj4" fmla="val 12575511"/>
              <a:gd name="adj5" fmla="val 346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FD4D60A7-D711-4823-9DEA-DC820F3E3AB5}"/>
              </a:ext>
            </a:extLst>
          </p:cNvPr>
          <p:cNvSpPr/>
          <p:nvPr/>
        </p:nvSpPr>
        <p:spPr>
          <a:xfrm>
            <a:off x="7105088" y="3211177"/>
            <a:ext cx="1502700" cy="1239413"/>
          </a:xfrm>
          <a:custGeom>
            <a:avLst/>
            <a:gdLst>
              <a:gd name="connsiteX0" fmla="*/ 0 w 1127025"/>
              <a:gd name="connsiteY0" fmla="*/ 92956 h 929560"/>
              <a:gd name="connsiteX1" fmla="*/ 92956 w 1127025"/>
              <a:gd name="connsiteY1" fmla="*/ 0 h 929560"/>
              <a:gd name="connsiteX2" fmla="*/ 1034069 w 1127025"/>
              <a:gd name="connsiteY2" fmla="*/ 0 h 929560"/>
              <a:gd name="connsiteX3" fmla="*/ 1127025 w 1127025"/>
              <a:gd name="connsiteY3" fmla="*/ 92956 h 929560"/>
              <a:gd name="connsiteX4" fmla="*/ 1127025 w 1127025"/>
              <a:gd name="connsiteY4" fmla="*/ 836604 h 929560"/>
              <a:gd name="connsiteX5" fmla="*/ 1034069 w 1127025"/>
              <a:gd name="connsiteY5" fmla="*/ 929560 h 929560"/>
              <a:gd name="connsiteX6" fmla="*/ 92956 w 1127025"/>
              <a:gd name="connsiteY6" fmla="*/ 929560 h 929560"/>
              <a:gd name="connsiteX7" fmla="*/ 0 w 1127025"/>
              <a:gd name="connsiteY7" fmla="*/ 836604 h 929560"/>
              <a:gd name="connsiteX8" fmla="*/ 0 w 1127025"/>
              <a:gd name="connsiteY8" fmla="*/ 92956 h 92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25" h="929560">
                <a:moveTo>
                  <a:pt x="0" y="92956"/>
                </a:moveTo>
                <a:cubicBezTo>
                  <a:pt x="0" y="41618"/>
                  <a:pt x="41618" y="0"/>
                  <a:pt x="92956" y="0"/>
                </a:cubicBezTo>
                <a:lnTo>
                  <a:pt x="1034069" y="0"/>
                </a:lnTo>
                <a:cubicBezTo>
                  <a:pt x="1085407" y="0"/>
                  <a:pt x="1127025" y="41618"/>
                  <a:pt x="1127025" y="92956"/>
                </a:cubicBezTo>
                <a:lnTo>
                  <a:pt x="1127025" y="836604"/>
                </a:lnTo>
                <a:cubicBezTo>
                  <a:pt x="1127025" y="887942"/>
                  <a:pt x="1085407" y="929560"/>
                  <a:pt x="1034069" y="929560"/>
                </a:cubicBezTo>
                <a:lnTo>
                  <a:pt x="92956" y="929560"/>
                </a:lnTo>
                <a:cubicBezTo>
                  <a:pt x="41618" y="929560"/>
                  <a:pt x="0" y="887942"/>
                  <a:pt x="0" y="836604"/>
                </a:cubicBezTo>
                <a:lnTo>
                  <a:pt x="0" y="92956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43" tIns="314432" rIns="48843" bIns="48841" numCol="1" spcCol="1270" anchor="t" anchorCtr="0">
            <a:noAutofit/>
          </a:bodyPr>
          <a:lstStyle/>
          <a:p>
            <a:pPr marL="0" marR="0" lvl="1" indent="0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VMI ir Sodra automatiniu būdu gauna duomenis 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 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perkelia juos į GPM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313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ir SAM formas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17">
            <a:extLst>
              <a:ext uri="{FF2B5EF4-FFF2-40B4-BE49-F238E27FC236}">
                <a16:creationId xmlns:a16="http://schemas.microsoft.com/office/drawing/2014/main" id="{0B1A4B4D-1E95-43A7-A1DF-4315FCFA3D62}"/>
              </a:ext>
            </a:extLst>
          </p:cNvPr>
          <p:cNvSpPr/>
          <p:nvPr/>
        </p:nvSpPr>
        <p:spPr>
          <a:xfrm>
            <a:off x="9039724" y="3211177"/>
            <a:ext cx="1502700" cy="1239413"/>
          </a:xfrm>
          <a:custGeom>
            <a:avLst/>
            <a:gdLst>
              <a:gd name="connsiteX0" fmla="*/ 0 w 1127025"/>
              <a:gd name="connsiteY0" fmla="*/ 92956 h 929560"/>
              <a:gd name="connsiteX1" fmla="*/ 92956 w 1127025"/>
              <a:gd name="connsiteY1" fmla="*/ 0 h 929560"/>
              <a:gd name="connsiteX2" fmla="*/ 1034069 w 1127025"/>
              <a:gd name="connsiteY2" fmla="*/ 0 h 929560"/>
              <a:gd name="connsiteX3" fmla="*/ 1127025 w 1127025"/>
              <a:gd name="connsiteY3" fmla="*/ 92956 h 929560"/>
              <a:gd name="connsiteX4" fmla="*/ 1127025 w 1127025"/>
              <a:gd name="connsiteY4" fmla="*/ 836604 h 929560"/>
              <a:gd name="connsiteX5" fmla="*/ 1034069 w 1127025"/>
              <a:gd name="connsiteY5" fmla="*/ 929560 h 929560"/>
              <a:gd name="connsiteX6" fmla="*/ 92956 w 1127025"/>
              <a:gd name="connsiteY6" fmla="*/ 929560 h 929560"/>
              <a:gd name="connsiteX7" fmla="*/ 0 w 1127025"/>
              <a:gd name="connsiteY7" fmla="*/ 836604 h 929560"/>
              <a:gd name="connsiteX8" fmla="*/ 0 w 1127025"/>
              <a:gd name="connsiteY8" fmla="*/ 92956 h 92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25" h="929560">
                <a:moveTo>
                  <a:pt x="0" y="92956"/>
                </a:moveTo>
                <a:cubicBezTo>
                  <a:pt x="0" y="41618"/>
                  <a:pt x="41618" y="0"/>
                  <a:pt x="92956" y="0"/>
                </a:cubicBezTo>
                <a:lnTo>
                  <a:pt x="1034069" y="0"/>
                </a:lnTo>
                <a:cubicBezTo>
                  <a:pt x="1085407" y="0"/>
                  <a:pt x="1127025" y="41618"/>
                  <a:pt x="1127025" y="92956"/>
                </a:cubicBezTo>
                <a:lnTo>
                  <a:pt x="1127025" y="836604"/>
                </a:lnTo>
                <a:cubicBezTo>
                  <a:pt x="1127025" y="887942"/>
                  <a:pt x="1085407" y="929560"/>
                  <a:pt x="1034069" y="929560"/>
                </a:cubicBezTo>
                <a:lnTo>
                  <a:pt x="92956" y="929560"/>
                </a:lnTo>
                <a:cubicBezTo>
                  <a:pt x="41618" y="929560"/>
                  <a:pt x="0" y="887942"/>
                  <a:pt x="0" y="836604"/>
                </a:cubicBezTo>
                <a:lnTo>
                  <a:pt x="0" y="92956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43" tIns="48843" rIns="48843" bIns="314431" numCol="1" spcCol="1270" anchor="t" anchorCtr="0">
            <a:noAutofit/>
          </a:bodyPr>
          <a:lstStyle/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VMI automatiškai užpildo GPM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312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deklaracj</a:t>
            </a:r>
            <a:r>
              <a:rPr kumimoji="0" lang="lt-LT" sz="10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ą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6198" marR="0" lvl="1" indent="-76198" algn="l" defTabSz="4741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14D16C97-9886-4035-B8A1-703CA9CA3E81}"/>
              </a:ext>
            </a:extLst>
          </p:cNvPr>
          <p:cNvSpPr/>
          <p:nvPr/>
        </p:nvSpPr>
        <p:spPr>
          <a:xfrm>
            <a:off x="1635112" y="4185003"/>
            <a:ext cx="1335733" cy="531177"/>
          </a:xfrm>
          <a:custGeom>
            <a:avLst/>
            <a:gdLst>
              <a:gd name="connsiteX0" fmla="*/ 0 w 1001800"/>
              <a:gd name="connsiteY0" fmla="*/ 39838 h 398383"/>
              <a:gd name="connsiteX1" fmla="*/ 39838 w 1001800"/>
              <a:gd name="connsiteY1" fmla="*/ 0 h 398383"/>
              <a:gd name="connsiteX2" fmla="*/ 961962 w 1001800"/>
              <a:gd name="connsiteY2" fmla="*/ 0 h 398383"/>
              <a:gd name="connsiteX3" fmla="*/ 1001800 w 1001800"/>
              <a:gd name="connsiteY3" fmla="*/ 39838 h 398383"/>
              <a:gd name="connsiteX4" fmla="*/ 1001800 w 1001800"/>
              <a:gd name="connsiteY4" fmla="*/ 358545 h 398383"/>
              <a:gd name="connsiteX5" fmla="*/ 961962 w 1001800"/>
              <a:gd name="connsiteY5" fmla="*/ 398383 h 398383"/>
              <a:gd name="connsiteX6" fmla="*/ 39838 w 1001800"/>
              <a:gd name="connsiteY6" fmla="*/ 398383 h 398383"/>
              <a:gd name="connsiteX7" fmla="*/ 0 w 1001800"/>
              <a:gd name="connsiteY7" fmla="*/ 358545 h 398383"/>
              <a:gd name="connsiteX8" fmla="*/ 0 w 1001800"/>
              <a:gd name="connsiteY8" fmla="*/ 39838 h 3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00" h="398383">
                <a:moveTo>
                  <a:pt x="0" y="39838"/>
                </a:moveTo>
                <a:cubicBezTo>
                  <a:pt x="0" y="17836"/>
                  <a:pt x="17836" y="0"/>
                  <a:pt x="39838" y="0"/>
                </a:cubicBezTo>
                <a:lnTo>
                  <a:pt x="961962" y="0"/>
                </a:lnTo>
                <a:cubicBezTo>
                  <a:pt x="983964" y="0"/>
                  <a:pt x="1001800" y="17836"/>
                  <a:pt x="1001800" y="39838"/>
                </a:cubicBezTo>
                <a:lnTo>
                  <a:pt x="1001800" y="358545"/>
                </a:lnTo>
                <a:cubicBezTo>
                  <a:pt x="1001800" y="380547"/>
                  <a:pt x="983964" y="398383"/>
                  <a:pt x="961962" y="398383"/>
                </a:cubicBezTo>
                <a:lnTo>
                  <a:pt x="39838" y="398383"/>
                </a:lnTo>
                <a:cubicBezTo>
                  <a:pt x="17836" y="398383"/>
                  <a:pt x="0" y="380547"/>
                  <a:pt x="0" y="358545"/>
                </a:cubicBezTo>
                <a:lnTo>
                  <a:pt x="0" y="3983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6037" tIns="35877" rIns="46037" bIns="35877" numCol="1" spcCol="1270" anchor="ctr" anchorCtr="0">
            <a:noAutofit/>
          </a:bodyPr>
          <a:lstStyle/>
          <a:p>
            <a:pPr marL="0" marR="0" lvl="0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Realiu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laiku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DE939234-1053-4966-875F-24E4B8D164CB}"/>
              </a:ext>
            </a:extLst>
          </p:cNvPr>
          <p:cNvSpPr/>
          <p:nvPr/>
        </p:nvSpPr>
        <p:spPr>
          <a:xfrm>
            <a:off x="3569748" y="2945589"/>
            <a:ext cx="1335733" cy="531177"/>
          </a:xfrm>
          <a:custGeom>
            <a:avLst/>
            <a:gdLst>
              <a:gd name="connsiteX0" fmla="*/ 0 w 1001800"/>
              <a:gd name="connsiteY0" fmla="*/ 39838 h 398383"/>
              <a:gd name="connsiteX1" fmla="*/ 39838 w 1001800"/>
              <a:gd name="connsiteY1" fmla="*/ 0 h 398383"/>
              <a:gd name="connsiteX2" fmla="*/ 961962 w 1001800"/>
              <a:gd name="connsiteY2" fmla="*/ 0 h 398383"/>
              <a:gd name="connsiteX3" fmla="*/ 1001800 w 1001800"/>
              <a:gd name="connsiteY3" fmla="*/ 39838 h 398383"/>
              <a:gd name="connsiteX4" fmla="*/ 1001800 w 1001800"/>
              <a:gd name="connsiteY4" fmla="*/ 358545 h 398383"/>
              <a:gd name="connsiteX5" fmla="*/ 961962 w 1001800"/>
              <a:gd name="connsiteY5" fmla="*/ 398383 h 398383"/>
              <a:gd name="connsiteX6" fmla="*/ 39838 w 1001800"/>
              <a:gd name="connsiteY6" fmla="*/ 398383 h 398383"/>
              <a:gd name="connsiteX7" fmla="*/ 0 w 1001800"/>
              <a:gd name="connsiteY7" fmla="*/ 358545 h 398383"/>
              <a:gd name="connsiteX8" fmla="*/ 0 w 1001800"/>
              <a:gd name="connsiteY8" fmla="*/ 39838 h 3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00" h="398383">
                <a:moveTo>
                  <a:pt x="0" y="39838"/>
                </a:moveTo>
                <a:cubicBezTo>
                  <a:pt x="0" y="17836"/>
                  <a:pt x="17836" y="0"/>
                  <a:pt x="39838" y="0"/>
                </a:cubicBezTo>
                <a:lnTo>
                  <a:pt x="961962" y="0"/>
                </a:lnTo>
                <a:cubicBezTo>
                  <a:pt x="983964" y="0"/>
                  <a:pt x="1001800" y="17836"/>
                  <a:pt x="1001800" y="39838"/>
                </a:cubicBezTo>
                <a:lnTo>
                  <a:pt x="1001800" y="358545"/>
                </a:lnTo>
                <a:cubicBezTo>
                  <a:pt x="1001800" y="380547"/>
                  <a:pt x="983964" y="398383"/>
                  <a:pt x="961962" y="398383"/>
                </a:cubicBezTo>
                <a:lnTo>
                  <a:pt x="39838" y="398383"/>
                </a:lnTo>
                <a:cubicBezTo>
                  <a:pt x="17836" y="398383"/>
                  <a:pt x="0" y="380547"/>
                  <a:pt x="0" y="358545"/>
                </a:cubicBezTo>
                <a:lnTo>
                  <a:pt x="0" y="3983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6037" tIns="35877" rIns="46037" bIns="35877" numCol="1" spcCol="1270" anchor="ctr" anchorCtr="0">
            <a:noAutofit/>
          </a:bodyPr>
          <a:lstStyle/>
          <a:p>
            <a:pPr marL="0" marR="0" lvl="0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Realiu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laiku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88B38862-71EE-478A-93DE-1FFB336C9D86}"/>
              </a:ext>
            </a:extLst>
          </p:cNvPr>
          <p:cNvSpPr/>
          <p:nvPr/>
        </p:nvSpPr>
        <p:spPr>
          <a:xfrm>
            <a:off x="5602387" y="4282385"/>
            <a:ext cx="1335733" cy="531177"/>
          </a:xfrm>
          <a:custGeom>
            <a:avLst/>
            <a:gdLst>
              <a:gd name="connsiteX0" fmla="*/ 0 w 1001800"/>
              <a:gd name="connsiteY0" fmla="*/ 39838 h 398383"/>
              <a:gd name="connsiteX1" fmla="*/ 39838 w 1001800"/>
              <a:gd name="connsiteY1" fmla="*/ 0 h 398383"/>
              <a:gd name="connsiteX2" fmla="*/ 961962 w 1001800"/>
              <a:gd name="connsiteY2" fmla="*/ 0 h 398383"/>
              <a:gd name="connsiteX3" fmla="*/ 1001800 w 1001800"/>
              <a:gd name="connsiteY3" fmla="*/ 39838 h 398383"/>
              <a:gd name="connsiteX4" fmla="*/ 1001800 w 1001800"/>
              <a:gd name="connsiteY4" fmla="*/ 358545 h 398383"/>
              <a:gd name="connsiteX5" fmla="*/ 961962 w 1001800"/>
              <a:gd name="connsiteY5" fmla="*/ 398383 h 398383"/>
              <a:gd name="connsiteX6" fmla="*/ 39838 w 1001800"/>
              <a:gd name="connsiteY6" fmla="*/ 398383 h 398383"/>
              <a:gd name="connsiteX7" fmla="*/ 0 w 1001800"/>
              <a:gd name="connsiteY7" fmla="*/ 358545 h 398383"/>
              <a:gd name="connsiteX8" fmla="*/ 0 w 1001800"/>
              <a:gd name="connsiteY8" fmla="*/ 39838 h 3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00" h="398383">
                <a:moveTo>
                  <a:pt x="0" y="39838"/>
                </a:moveTo>
                <a:cubicBezTo>
                  <a:pt x="0" y="17836"/>
                  <a:pt x="17836" y="0"/>
                  <a:pt x="39838" y="0"/>
                </a:cubicBezTo>
                <a:lnTo>
                  <a:pt x="961962" y="0"/>
                </a:lnTo>
                <a:cubicBezTo>
                  <a:pt x="983964" y="0"/>
                  <a:pt x="1001800" y="17836"/>
                  <a:pt x="1001800" y="39838"/>
                </a:cubicBezTo>
                <a:lnTo>
                  <a:pt x="1001800" y="358545"/>
                </a:lnTo>
                <a:cubicBezTo>
                  <a:pt x="1001800" y="380547"/>
                  <a:pt x="983964" y="398383"/>
                  <a:pt x="961962" y="398383"/>
                </a:cubicBezTo>
                <a:lnTo>
                  <a:pt x="39838" y="398383"/>
                </a:lnTo>
                <a:cubicBezTo>
                  <a:pt x="17836" y="398383"/>
                  <a:pt x="0" y="380547"/>
                  <a:pt x="0" y="358545"/>
                </a:cubicBezTo>
                <a:lnTo>
                  <a:pt x="0" y="3983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3497" tIns="34184" rIns="43497" bIns="34184" numCol="1" spcCol="1270" anchor="ctr" anchorCtr="0">
            <a:noAutofit/>
          </a:bodyPr>
          <a:lstStyle/>
          <a:p>
            <a:pPr marL="0" marR="0" lvl="0" indent="0" algn="ctr" defTabSz="6519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Realiu</a:t>
            </a:r>
            <a:r>
              <a:rPr kumimoji="0" lang="lt-LT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laiku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A63E9F3A-6C4D-4E05-A91B-FB59D71F09A1}"/>
              </a:ext>
            </a:extLst>
          </p:cNvPr>
          <p:cNvSpPr/>
          <p:nvPr/>
        </p:nvSpPr>
        <p:spPr>
          <a:xfrm>
            <a:off x="7439021" y="2945589"/>
            <a:ext cx="1335733" cy="531177"/>
          </a:xfrm>
          <a:custGeom>
            <a:avLst/>
            <a:gdLst>
              <a:gd name="connsiteX0" fmla="*/ 0 w 1001800"/>
              <a:gd name="connsiteY0" fmla="*/ 39838 h 398383"/>
              <a:gd name="connsiteX1" fmla="*/ 39838 w 1001800"/>
              <a:gd name="connsiteY1" fmla="*/ 0 h 398383"/>
              <a:gd name="connsiteX2" fmla="*/ 961962 w 1001800"/>
              <a:gd name="connsiteY2" fmla="*/ 0 h 398383"/>
              <a:gd name="connsiteX3" fmla="*/ 1001800 w 1001800"/>
              <a:gd name="connsiteY3" fmla="*/ 39838 h 398383"/>
              <a:gd name="connsiteX4" fmla="*/ 1001800 w 1001800"/>
              <a:gd name="connsiteY4" fmla="*/ 358545 h 398383"/>
              <a:gd name="connsiteX5" fmla="*/ 961962 w 1001800"/>
              <a:gd name="connsiteY5" fmla="*/ 398383 h 398383"/>
              <a:gd name="connsiteX6" fmla="*/ 39838 w 1001800"/>
              <a:gd name="connsiteY6" fmla="*/ 398383 h 398383"/>
              <a:gd name="connsiteX7" fmla="*/ 0 w 1001800"/>
              <a:gd name="connsiteY7" fmla="*/ 358545 h 398383"/>
              <a:gd name="connsiteX8" fmla="*/ 0 w 1001800"/>
              <a:gd name="connsiteY8" fmla="*/ 39838 h 3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00" h="398383">
                <a:moveTo>
                  <a:pt x="0" y="39838"/>
                </a:moveTo>
                <a:cubicBezTo>
                  <a:pt x="0" y="17836"/>
                  <a:pt x="17836" y="0"/>
                  <a:pt x="39838" y="0"/>
                </a:cubicBezTo>
                <a:lnTo>
                  <a:pt x="961962" y="0"/>
                </a:lnTo>
                <a:cubicBezTo>
                  <a:pt x="983964" y="0"/>
                  <a:pt x="1001800" y="17836"/>
                  <a:pt x="1001800" y="39838"/>
                </a:cubicBezTo>
                <a:lnTo>
                  <a:pt x="1001800" y="358545"/>
                </a:lnTo>
                <a:cubicBezTo>
                  <a:pt x="1001800" y="380547"/>
                  <a:pt x="983964" y="398383"/>
                  <a:pt x="961962" y="398383"/>
                </a:cubicBezTo>
                <a:lnTo>
                  <a:pt x="39838" y="398383"/>
                </a:lnTo>
                <a:cubicBezTo>
                  <a:pt x="17836" y="398383"/>
                  <a:pt x="0" y="380547"/>
                  <a:pt x="0" y="358545"/>
                </a:cubicBezTo>
                <a:lnTo>
                  <a:pt x="0" y="3983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3497" tIns="34184" rIns="43497" bIns="34184" numCol="1" spcCol="1270" anchor="ctr" anchorCtr="0">
            <a:noAutofit/>
          </a:bodyPr>
          <a:lstStyle/>
          <a:p>
            <a:pPr marL="0" marR="0" lvl="0" indent="0" algn="ctr" defTabSz="6519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Realiu</a:t>
            </a:r>
            <a:r>
              <a:rPr kumimoji="0" lang="lt-LT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laiku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id="{F83421FC-0406-44D9-98BA-2E44CE7124EE}"/>
              </a:ext>
            </a:extLst>
          </p:cNvPr>
          <p:cNvSpPr/>
          <p:nvPr/>
        </p:nvSpPr>
        <p:spPr>
          <a:xfrm>
            <a:off x="9373657" y="4185003"/>
            <a:ext cx="1335733" cy="531177"/>
          </a:xfrm>
          <a:custGeom>
            <a:avLst/>
            <a:gdLst>
              <a:gd name="connsiteX0" fmla="*/ 0 w 1001800"/>
              <a:gd name="connsiteY0" fmla="*/ 39838 h 398383"/>
              <a:gd name="connsiteX1" fmla="*/ 39838 w 1001800"/>
              <a:gd name="connsiteY1" fmla="*/ 0 h 398383"/>
              <a:gd name="connsiteX2" fmla="*/ 961962 w 1001800"/>
              <a:gd name="connsiteY2" fmla="*/ 0 h 398383"/>
              <a:gd name="connsiteX3" fmla="*/ 1001800 w 1001800"/>
              <a:gd name="connsiteY3" fmla="*/ 39838 h 398383"/>
              <a:gd name="connsiteX4" fmla="*/ 1001800 w 1001800"/>
              <a:gd name="connsiteY4" fmla="*/ 358545 h 398383"/>
              <a:gd name="connsiteX5" fmla="*/ 961962 w 1001800"/>
              <a:gd name="connsiteY5" fmla="*/ 398383 h 398383"/>
              <a:gd name="connsiteX6" fmla="*/ 39838 w 1001800"/>
              <a:gd name="connsiteY6" fmla="*/ 398383 h 398383"/>
              <a:gd name="connsiteX7" fmla="*/ 0 w 1001800"/>
              <a:gd name="connsiteY7" fmla="*/ 358545 h 398383"/>
              <a:gd name="connsiteX8" fmla="*/ 0 w 1001800"/>
              <a:gd name="connsiteY8" fmla="*/ 39838 h 3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00" h="398383">
                <a:moveTo>
                  <a:pt x="0" y="39838"/>
                </a:moveTo>
                <a:cubicBezTo>
                  <a:pt x="0" y="17836"/>
                  <a:pt x="17836" y="0"/>
                  <a:pt x="39838" y="0"/>
                </a:cubicBezTo>
                <a:lnTo>
                  <a:pt x="961962" y="0"/>
                </a:lnTo>
                <a:cubicBezTo>
                  <a:pt x="983964" y="0"/>
                  <a:pt x="1001800" y="17836"/>
                  <a:pt x="1001800" y="39838"/>
                </a:cubicBezTo>
                <a:lnTo>
                  <a:pt x="1001800" y="358545"/>
                </a:lnTo>
                <a:cubicBezTo>
                  <a:pt x="1001800" y="380547"/>
                  <a:pt x="983964" y="398383"/>
                  <a:pt x="961962" y="398383"/>
                </a:cubicBezTo>
                <a:lnTo>
                  <a:pt x="39838" y="398383"/>
                </a:lnTo>
                <a:cubicBezTo>
                  <a:pt x="17836" y="398383"/>
                  <a:pt x="0" y="380547"/>
                  <a:pt x="0" y="358545"/>
                </a:cubicBezTo>
                <a:lnTo>
                  <a:pt x="0" y="3983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3497" tIns="34184" rIns="43497" bIns="34184" numCol="1" spcCol="1270" anchor="ctr" anchorCtr="0">
            <a:noAutofit/>
          </a:bodyPr>
          <a:lstStyle/>
          <a:p>
            <a:pPr marL="0" marR="0" lvl="0" indent="0" algn="ctr" defTabSz="6519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Met</a:t>
            </a:r>
            <a:r>
              <a:rPr kumimoji="0" lang="lt-LT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ų gale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ular Callout 1">
            <a:extLst>
              <a:ext uri="{FF2B5EF4-FFF2-40B4-BE49-F238E27FC236}">
                <a16:creationId xmlns:a16="http://schemas.microsoft.com/office/drawing/2014/main" id="{8CA8FAEC-106F-4544-A7DF-3D11538B1A8E}"/>
              </a:ext>
            </a:extLst>
          </p:cNvPr>
          <p:cNvSpPr/>
          <p:nvPr/>
        </p:nvSpPr>
        <p:spPr>
          <a:xfrm>
            <a:off x="1053897" y="5462330"/>
            <a:ext cx="10432712" cy="1337209"/>
          </a:xfrm>
          <a:prstGeom prst="wedgeRectCallout">
            <a:avLst>
              <a:gd name="adj1" fmla="val -18239"/>
              <a:gd name="adj2" fmla="val -49502"/>
            </a:avLst>
          </a:prstGeom>
          <a:solidFill>
            <a:srgbClr val="3A4A6A"/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Pirmą kartą vykdant pavedimą  preliminariai bus nurodoma ši informacija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(did</a:t>
            </a:r>
            <a:r>
              <a:rPr kumimoji="0" lang="lt-L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žiąją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dalį duomenų reiks suvesti tik pirmą kartą pervedant atlyginimą arba pasikeitus darbuotojo situacijai. Dalies šių duomenų galbūt nereiks nurodyti iš viso – šiuo metu vertiname tai):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darbuotojo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pajamas; 2.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pajam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ų rūšis (atlyginimas, dividendai, t.t.);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darbuotojo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asmens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kodas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identifikacinis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numeris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4.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darbo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sutarties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ūšis;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darboviet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ė (pagrindinė ar ne);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papildoma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įmoka pensijos kaupimui;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spec.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darbingumo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ė;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taikyti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</a:t>
            </a:r>
            <a:r>
              <a:rPr kumimoji="0" lang="lt-LT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odros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grindis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?; </a:t>
            </a:r>
            <a:r>
              <a:rPr kumimoji="0" lang="lt-LT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Darbdavio įmokos Sodrai grupė;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taikyti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NPD?</a:t>
            </a:r>
          </a:p>
        </p:txBody>
      </p:sp>
    </p:spTree>
    <p:extLst>
      <p:ext uri="{BB962C8B-B14F-4D97-AF65-F5344CB8AC3E}">
        <p14:creationId xmlns:p14="http://schemas.microsoft.com/office/powerpoint/2010/main" val="41626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50" grpId="0" animBg="1"/>
      <p:bldP spid="52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7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ECEC-E0FA-44C9-A03A-F454C8A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Sprend</a:t>
            </a:r>
            <a:r>
              <a:rPr lang="lt-LT" sz="4000" dirty="0" err="1">
                <a:solidFill>
                  <a:srgbClr val="FFFFFF"/>
                </a:solidFill>
              </a:rPr>
              <a:t>žiamos</a:t>
            </a:r>
            <a:r>
              <a:rPr lang="lt-LT" sz="4000" dirty="0">
                <a:solidFill>
                  <a:srgbClr val="FFFFFF"/>
                </a:solidFill>
              </a:rPr>
              <a:t> problemos:</a:t>
            </a:r>
            <a:br>
              <a:rPr lang="lt-LT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44BAC3-E7FE-411D-8CFC-A049BB2BE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9694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087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3B74-9800-4D79-9AB7-2D3DED95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244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2.3.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Nauda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ir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iššūkiai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8296-DE31-47D2-AE66-6E8E0BAE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9" y="4382661"/>
            <a:ext cx="5324475" cy="18133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err="1"/>
              <a:t>Iššūkiai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SODRA PSD </a:t>
            </a:r>
            <a:r>
              <a:rPr lang="en-US" sz="1400" dirty="0" err="1"/>
              <a:t>ir</a:t>
            </a:r>
            <a:r>
              <a:rPr lang="en-US" sz="1400" dirty="0"/>
              <a:t> VSD </a:t>
            </a:r>
            <a:r>
              <a:rPr lang="en-US" sz="1400" dirty="0" err="1"/>
              <a:t>mokesčius</a:t>
            </a:r>
            <a:r>
              <a:rPr lang="en-US" sz="1400" dirty="0"/>
              <a:t> </a:t>
            </a:r>
            <a:r>
              <a:rPr lang="en-US" sz="1400" dirty="0" err="1"/>
              <a:t>skaičiuoja</a:t>
            </a:r>
            <a:r>
              <a:rPr lang="en-US" sz="1400" dirty="0"/>
              <a:t> </a:t>
            </a:r>
            <a:r>
              <a:rPr lang="en-US" sz="1400" dirty="0" err="1"/>
              <a:t>nuo</a:t>
            </a:r>
            <a:r>
              <a:rPr lang="en-US" sz="1400" dirty="0"/>
              <a:t> </a:t>
            </a:r>
            <a:r>
              <a:rPr lang="en-US" sz="1400" dirty="0" err="1"/>
              <a:t>priskaičiuoto</a:t>
            </a:r>
            <a:r>
              <a:rPr lang="en-US" sz="1400" dirty="0"/>
              <a:t> </a:t>
            </a:r>
            <a:r>
              <a:rPr lang="en-US" sz="1400" dirty="0" err="1"/>
              <a:t>atlyginimo</a:t>
            </a:r>
            <a:r>
              <a:rPr lang="en-US" sz="1400" dirty="0"/>
              <a:t>, o VMI GPM </a:t>
            </a:r>
            <a:r>
              <a:rPr lang="en-US" sz="1400" dirty="0" err="1"/>
              <a:t>nuo</a:t>
            </a:r>
            <a:r>
              <a:rPr lang="en-US" sz="1400" dirty="0"/>
              <a:t> </a:t>
            </a:r>
            <a:r>
              <a:rPr lang="en-US" sz="1400" dirty="0" err="1"/>
              <a:t>išmokėto</a:t>
            </a:r>
            <a:r>
              <a:rPr lang="en-US" sz="1400" dirty="0"/>
              <a:t> </a:t>
            </a:r>
            <a:r>
              <a:rPr lang="en-US" sz="1400" dirty="0" err="1"/>
              <a:t>atlyginimo</a:t>
            </a:r>
            <a:r>
              <a:rPr lang="en-US" sz="14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lt-LT" sz="1400" dirty="0"/>
              <a:t>Sprendimas: įmonėms, kurios pateiks klaidingą </a:t>
            </a:r>
            <a:r>
              <a:rPr lang="lt-LT" sz="1400" dirty="0" err="1"/>
              <a:t>info</a:t>
            </a:r>
            <a:r>
              <a:rPr lang="lt-LT" sz="1400" dirty="0"/>
              <a:t> „Naujame atlyginimo mokėjime“ arba toms įmonėms, kurios neatliks mokėjimo, išliks prievolė patikslinti ir pateikti teisingą GPM </a:t>
            </a:r>
            <a:r>
              <a:rPr lang="en-US" sz="1400" dirty="0"/>
              <a:t>313 </a:t>
            </a:r>
            <a:r>
              <a:rPr lang="en-US" sz="1400" dirty="0" err="1"/>
              <a:t>ir</a:t>
            </a:r>
            <a:r>
              <a:rPr lang="en-US" sz="1400" dirty="0"/>
              <a:t> SAM </a:t>
            </a:r>
            <a:r>
              <a:rPr lang="en-US" sz="1400" dirty="0" err="1"/>
              <a:t>deklaracijas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err="1"/>
              <a:t>Gali</a:t>
            </a:r>
            <a:r>
              <a:rPr lang="en-US" sz="1400" dirty="0"/>
              <a:t> b</a:t>
            </a:r>
            <a:r>
              <a:rPr lang="lt-LT" sz="1400" dirty="0" err="1"/>
              <a:t>ūti</a:t>
            </a:r>
            <a:r>
              <a:rPr lang="lt-LT" sz="1400" dirty="0"/>
              <a:t> sudėtinga įtraukti privačias kredito įstaigas bendradarbiauti</a:t>
            </a:r>
            <a:endParaRPr lang="en-US" sz="1400" dirty="0"/>
          </a:p>
        </p:txBody>
      </p:sp>
      <p:pic>
        <p:nvPicPr>
          <p:cNvPr id="10" name="Picture 4" descr="https://youmatter.world/app/uploads/sites/2/2019/11/tech-planet.jpg">
            <a:extLst>
              <a:ext uri="{FF2B5EF4-FFF2-40B4-BE49-F238E27FC236}">
                <a16:creationId xmlns:a16="http://schemas.microsoft.com/office/drawing/2014/main" id="{FBEFE7EC-E66A-4415-96A0-14B38234C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r="27682" b="1"/>
          <a:stretch/>
        </p:blipFill>
        <p:spPr bwMode="auto"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C995C4-2564-4B34-912F-30280BD74F5A}"/>
              </a:ext>
            </a:extLst>
          </p:cNvPr>
          <p:cNvSpPr txBox="1">
            <a:spLocks/>
          </p:cNvSpPr>
          <p:nvPr/>
        </p:nvSpPr>
        <p:spPr>
          <a:xfrm>
            <a:off x="481008" y="1721083"/>
            <a:ext cx="5324475" cy="469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Nauda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Labai smulkiam v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sumažės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administracinė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našta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8099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Nebereikia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pildyti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SAM, GPM 313, GPM312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38099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Mokesčiai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apskaičiuojami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automatiškai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38099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Nebereikia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atlikti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papildomų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bankinių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pavedimų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į SODROS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VMI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sąskaitas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Valstybei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skatinamas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savanoriškas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mokesčių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susimokėjimas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mokestinės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pajamos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atlyginimų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gaunama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esamuoju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laiku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 ne po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mėnesio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mažiau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klaidų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taisymo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8099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02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B83A-EB27-47DD-B478-731615A3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2.3. </a:t>
            </a:r>
            <a:r>
              <a:rPr lang="en-US" dirty="0" err="1"/>
              <a:t>Estijos</a:t>
            </a:r>
            <a:r>
              <a:rPr lang="en-US" dirty="0"/>
              <a:t> </a:t>
            </a:r>
            <a:r>
              <a:rPr lang="en-US" dirty="0" err="1"/>
              <a:t>pavyzdys</a:t>
            </a:r>
            <a:endParaRPr lang="en-US" dirty="0"/>
          </a:p>
        </p:txBody>
      </p:sp>
      <p:pic>
        <p:nvPicPr>
          <p:cNvPr id="3" name="Picture 4" descr="https://youmatter.world/app/uploads/sites/2/2019/11/tech-planet.jpg">
            <a:extLst>
              <a:ext uri="{FF2B5EF4-FFF2-40B4-BE49-F238E27FC236}">
                <a16:creationId xmlns:a16="http://schemas.microsoft.com/office/drawing/2014/main" id="{32A4180F-B194-4B6A-B9EC-31DAE43E5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r="3377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3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D2CADB-65E1-4722-B4D8-2B418A403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2354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34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rade.com/wp-content/uploads/2014/04/last-minute-tax-tips-f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5" y="0"/>
            <a:ext cx="12203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34"/>
          </p:nvPr>
        </p:nvSpPr>
        <p:spPr>
          <a:xfrm>
            <a:off x="339675" y="570617"/>
            <a:ext cx="11500965" cy="1967100"/>
          </a:xfrm>
          <a:solidFill>
            <a:srgbClr val="180301">
              <a:alpha val="4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spcBef>
                <a:spcPts val="2400"/>
              </a:spcBef>
            </a:pP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l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Savarankiškai dirbantys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l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asmenys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apskaitai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GPM, VSD, PSD apmokėjimui kasmet sugaišta apie: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valand</a:t>
            </a:r>
            <a:r>
              <a:rPr lang="lt-LT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35,1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</a:t>
            </a:r>
            <a:endParaRPr lang="lt-LT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(vienas asmuo – 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apie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18,2h per 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" sz="373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928" y="6509187"/>
            <a:ext cx="1150096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467" dirty="0" err="1">
                <a:latin typeface="Arial" panose="020B0604020202020204" pitchFamily="34" charset="0"/>
                <a:cs typeface="Arial" panose="020B0604020202020204" pitchFamily="34" charset="0"/>
              </a:rPr>
              <a:t>Remiantis</a:t>
            </a: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dirty="0" err="1">
                <a:latin typeface="Arial" panose="020B0604020202020204" pitchFamily="34" charset="0"/>
                <a:cs typeface="Arial" panose="020B0604020202020204" pitchFamily="34" charset="0"/>
              </a:rPr>
              <a:t>Kurk</a:t>
            </a: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 LT </a:t>
            </a:r>
            <a:r>
              <a:rPr lang="en-US" sz="1467" dirty="0" err="1">
                <a:latin typeface="Arial" panose="020B0604020202020204" pitchFamily="34" charset="0"/>
                <a:cs typeface="Arial" panose="020B0604020202020204" pitchFamily="34" charset="0"/>
              </a:rPr>
              <a:t>projekto</a:t>
            </a: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 “I</a:t>
            </a:r>
            <a:r>
              <a:rPr lang="lt-LT" sz="1467" dirty="0" err="1">
                <a:latin typeface="Arial" panose="020B0604020202020204" pitchFamily="34" charset="0"/>
                <a:cs typeface="Arial" panose="020B0604020202020204" pitchFamily="34" charset="0"/>
              </a:rPr>
              <a:t>šmaniai</a:t>
            </a:r>
            <a:r>
              <a:rPr lang="lt-LT" sz="1467" dirty="0">
                <a:latin typeface="Arial" panose="020B0604020202020204" pitchFamily="34" charset="0"/>
                <a:cs typeface="Arial" panose="020B0604020202020204" pitchFamily="34" charset="0"/>
              </a:rPr>
              <a:t> visuomenei – išmanūs mokesčiai“ ir Statistikos departamento duomenimis 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79A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00231" y="774331"/>
            <a:ext cx="11352629" cy="521121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lt-L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ėl</a:t>
            </a:r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savarankiškai dirbančių asmenų apskaita taip brangiai „kainuoja“?</a:t>
            </a:r>
            <a:endParaRPr lang="l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5768" y="2685257"/>
            <a:ext cx="1810785" cy="1493520"/>
          </a:xfrm>
          <a:custGeom>
            <a:avLst/>
            <a:gdLst>
              <a:gd name="connsiteX0" fmla="*/ 0 w 1358089"/>
              <a:gd name="connsiteY0" fmla="*/ 112014 h 1120140"/>
              <a:gd name="connsiteX1" fmla="*/ 112014 w 1358089"/>
              <a:gd name="connsiteY1" fmla="*/ 0 h 1120140"/>
              <a:gd name="connsiteX2" fmla="*/ 1246075 w 1358089"/>
              <a:gd name="connsiteY2" fmla="*/ 0 h 1120140"/>
              <a:gd name="connsiteX3" fmla="*/ 1358089 w 1358089"/>
              <a:gd name="connsiteY3" fmla="*/ 112014 h 1120140"/>
              <a:gd name="connsiteX4" fmla="*/ 1358089 w 1358089"/>
              <a:gd name="connsiteY4" fmla="*/ 1008126 h 1120140"/>
              <a:gd name="connsiteX5" fmla="*/ 1246075 w 1358089"/>
              <a:gd name="connsiteY5" fmla="*/ 1120140 h 1120140"/>
              <a:gd name="connsiteX6" fmla="*/ 112014 w 1358089"/>
              <a:gd name="connsiteY6" fmla="*/ 1120140 h 1120140"/>
              <a:gd name="connsiteX7" fmla="*/ 0 w 1358089"/>
              <a:gd name="connsiteY7" fmla="*/ 1008126 h 1120140"/>
              <a:gd name="connsiteX8" fmla="*/ 0 w 1358089"/>
              <a:gd name="connsiteY8" fmla="*/ 112014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089" h="1120140">
                <a:moveTo>
                  <a:pt x="0" y="112014"/>
                </a:moveTo>
                <a:cubicBezTo>
                  <a:pt x="0" y="50150"/>
                  <a:pt x="50150" y="0"/>
                  <a:pt x="112014" y="0"/>
                </a:cubicBezTo>
                <a:lnTo>
                  <a:pt x="1246075" y="0"/>
                </a:lnTo>
                <a:cubicBezTo>
                  <a:pt x="1307939" y="0"/>
                  <a:pt x="1358089" y="50150"/>
                  <a:pt x="1358089" y="112014"/>
                </a:cubicBezTo>
                <a:lnTo>
                  <a:pt x="1358089" y="1008126"/>
                </a:lnTo>
                <a:cubicBezTo>
                  <a:pt x="1358089" y="1069990"/>
                  <a:pt x="1307939" y="1120140"/>
                  <a:pt x="1246075" y="1120140"/>
                </a:cubicBezTo>
                <a:lnTo>
                  <a:pt x="112014" y="1120140"/>
                </a:lnTo>
                <a:cubicBezTo>
                  <a:pt x="50150" y="1120140"/>
                  <a:pt x="0" y="1069990"/>
                  <a:pt x="0" y="1008126"/>
                </a:cubicBezTo>
                <a:lnTo>
                  <a:pt x="0" y="112014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solidFill>
              <a:srgbClr val="05396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391" tIns="67391" rIns="67391" bIns="387431" numCol="1" spcCol="1270" anchor="t" anchorCtr="0">
            <a:noAutofit/>
          </a:bodyPr>
          <a:lstStyle/>
          <a:p>
            <a:pPr marL="152396" lvl="1" indent="-152396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</a:t>
            </a:r>
            <a:r>
              <a:rPr lang="en-US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įregistravimas</a:t>
            </a:r>
            <a:endParaRPr lang="en-US" sz="1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3"/>
          <p:cNvSpPr/>
          <p:nvPr/>
        </p:nvSpPr>
        <p:spPr>
          <a:xfrm>
            <a:off x="1427533" y="3019961"/>
            <a:ext cx="2027992" cy="2027992"/>
          </a:xfrm>
          <a:prstGeom prst="leftCircularArrow">
            <a:avLst>
              <a:gd name="adj1" fmla="val 3306"/>
              <a:gd name="adj2" fmla="val 408349"/>
              <a:gd name="adj3" fmla="val 2183860"/>
              <a:gd name="adj4" fmla="val 9024489"/>
              <a:gd name="adj5" fmla="val 38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6" name="Freeform 5"/>
          <p:cNvSpPr/>
          <p:nvPr/>
        </p:nvSpPr>
        <p:spPr>
          <a:xfrm>
            <a:off x="818164" y="3858737"/>
            <a:ext cx="1609587" cy="640080"/>
          </a:xfrm>
          <a:custGeom>
            <a:avLst/>
            <a:gdLst>
              <a:gd name="connsiteX0" fmla="*/ 0 w 1207190"/>
              <a:gd name="connsiteY0" fmla="*/ 48006 h 480060"/>
              <a:gd name="connsiteX1" fmla="*/ 48006 w 1207190"/>
              <a:gd name="connsiteY1" fmla="*/ 0 h 480060"/>
              <a:gd name="connsiteX2" fmla="*/ 1159184 w 1207190"/>
              <a:gd name="connsiteY2" fmla="*/ 0 h 480060"/>
              <a:gd name="connsiteX3" fmla="*/ 1207190 w 1207190"/>
              <a:gd name="connsiteY3" fmla="*/ 48006 h 480060"/>
              <a:gd name="connsiteX4" fmla="*/ 1207190 w 1207190"/>
              <a:gd name="connsiteY4" fmla="*/ 432054 h 480060"/>
              <a:gd name="connsiteX5" fmla="*/ 1159184 w 1207190"/>
              <a:gd name="connsiteY5" fmla="*/ 480060 h 480060"/>
              <a:gd name="connsiteX6" fmla="*/ 48006 w 1207190"/>
              <a:gd name="connsiteY6" fmla="*/ 480060 h 480060"/>
              <a:gd name="connsiteX7" fmla="*/ 0 w 1207190"/>
              <a:gd name="connsiteY7" fmla="*/ 432054 h 480060"/>
              <a:gd name="connsiteX8" fmla="*/ 0 w 1207190"/>
              <a:gd name="connsiteY8" fmla="*/ 48006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190" h="480060">
                <a:moveTo>
                  <a:pt x="0" y="48006"/>
                </a:moveTo>
                <a:cubicBezTo>
                  <a:pt x="0" y="21493"/>
                  <a:pt x="21493" y="0"/>
                  <a:pt x="48006" y="0"/>
                </a:cubicBezTo>
                <a:lnTo>
                  <a:pt x="1159184" y="0"/>
                </a:lnTo>
                <a:cubicBezTo>
                  <a:pt x="1185697" y="0"/>
                  <a:pt x="1207190" y="21493"/>
                  <a:pt x="1207190" y="48006"/>
                </a:cubicBezTo>
                <a:lnTo>
                  <a:pt x="1207190" y="432054"/>
                </a:lnTo>
                <a:cubicBezTo>
                  <a:pt x="1207190" y="458567"/>
                  <a:pt x="1185697" y="480060"/>
                  <a:pt x="1159184" y="480060"/>
                </a:cubicBezTo>
                <a:lnTo>
                  <a:pt x="48006" y="480060"/>
                </a:lnTo>
                <a:cubicBezTo>
                  <a:pt x="21493" y="480060"/>
                  <a:pt x="0" y="458567"/>
                  <a:pt x="0" y="432054"/>
                </a:cubicBezTo>
                <a:lnTo>
                  <a:pt x="0" y="480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9387" tIns="45840" rIns="59387" bIns="4584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 min.</a:t>
            </a:r>
          </a:p>
        </p:txBody>
      </p:sp>
      <p:sp>
        <p:nvSpPr>
          <p:cNvPr id="7" name="Freeform 6"/>
          <p:cNvSpPr/>
          <p:nvPr/>
        </p:nvSpPr>
        <p:spPr>
          <a:xfrm>
            <a:off x="2747045" y="2685257"/>
            <a:ext cx="1810785" cy="1493520"/>
          </a:xfrm>
          <a:custGeom>
            <a:avLst/>
            <a:gdLst>
              <a:gd name="connsiteX0" fmla="*/ 0 w 1358089"/>
              <a:gd name="connsiteY0" fmla="*/ 112014 h 1120140"/>
              <a:gd name="connsiteX1" fmla="*/ 112014 w 1358089"/>
              <a:gd name="connsiteY1" fmla="*/ 0 h 1120140"/>
              <a:gd name="connsiteX2" fmla="*/ 1246075 w 1358089"/>
              <a:gd name="connsiteY2" fmla="*/ 0 h 1120140"/>
              <a:gd name="connsiteX3" fmla="*/ 1358089 w 1358089"/>
              <a:gd name="connsiteY3" fmla="*/ 112014 h 1120140"/>
              <a:gd name="connsiteX4" fmla="*/ 1358089 w 1358089"/>
              <a:gd name="connsiteY4" fmla="*/ 1008126 h 1120140"/>
              <a:gd name="connsiteX5" fmla="*/ 1246075 w 1358089"/>
              <a:gd name="connsiteY5" fmla="*/ 1120140 h 1120140"/>
              <a:gd name="connsiteX6" fmla="*/ 112014 w 1358089"/>
              <a:gd name="connsiteY6" fmla="*/ 1120140 h 1120140"/>
              <a:gd name="connsiteX7" fmla="*/ 0 w 1358089"/>
              <a:gd name="connsiteY7" fmla="*/ 1008126 h 1120140"/>
              <a:gd name="connsiteX8" fmla="*/ 0 w 1358089"/>
              <a:gd name="connsiteY8" fmla="*/ 112014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089" h="1120140">
                <a:moveTo>
                  <a:pt x="0" y="112014"/>
                </a:moveTo>
                <a:cubicBezTo>
                  <a:pt x="0" y="50150"/>
                  <a:pt x="50150" y="0"/>
                  <a:pt x="112014" y="0"/>
                </a:cubicBezTo>
                <a:lnTo>
                  <a:pt x="1246075" y="0"/>
                </a:lnTo>
                <a:cubicBezTo>
                  <a:pt x="1307939" y="0"/>
                  <a:pt x="1358089" y="50150"/>
                  <a:pt x="1358089" y="112014"/>
                </a:cubicBezTo>
                <a:lnTo>
                  <a:pt x="1358089" y="1008126"/>
                </a:lnTo>
                <a:cubicBezTo>
                  <a:pt x="1358089" y="1069990"/>
                  <a:pt x="1307939" y="1120140"/>
                  <a:pt x="1246075" y="1120140"/>
                </a:cubicBezTo>
                <a:lnTo>
                  <a:pt x="112014" y="1120140"/>
                </a:lnTo>
                <a:cubicBezTo>
                  <a:pt x="50150" y="1120140"/>
                  <a:pt x="0" y="1069990"/>
                  <a:pt x="0" y="1008126"/>
                </a:cubicBezTo>
                <a:lnTo>
                  <a:pt x="0" y="112014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solidFill>
              <a:srgbClr val="05396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391" tIns="387431" rIns="67391" bIns="67391" numCol="1" spcCol="1270" anchor="t" anchorCtr="0">
            <a:noAutofit/>
          </a:bodyPr>
          <a:lstStyle/>
          <a:p>
            <a:pPr marL="152396" lvl="1" indent="-152396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1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ąskaita</a:t>
            </a:r>
            <a:r>
              <a:rPr lang="lt-LT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faktūra/čekis kiekvienam sandoriui</a:t>
            </a:r>
            <a:endParaRPr lang="en-US" sz="1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3743721" y="1757521"/>
            <a:ext cx="2259369" cy="2259369"/>
          </a:xfrm>
          <a:prstGeom prst="circularArrow">
            <a:avLst>
              <a:gd name="adj1" fmla="val 2968"/>
              <a:gd name="adj2" fmla="val 363613"/>
              <a:gd name="adj3" fmla="val 19460876"/>
              <a:gd name="adj4" fmla="val 12575511"/>
              <a:gd name="adj5" fmla="val 34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0" name="Freeform 9"/>
          <p:cNvSpPr/>
          <p:nvPr/>
        </p:nvSpPr>
        <p:spPr>
          <a:xfrm>
            <a:off x="3149441" y="2365217"/>
            <a:ext cx="1609587" cy="640080"/>
          </a:xfrm>
          <a:custGeom>
            <a:avLst/>
            <a:gdLst>
              <a:gd name="connsiteX0" fmla="*/ 0 w 1207190"/>
              <a:gd name="connsiteY0" fmla="*/ 48006 h 480060"/>
              <a:gd name="connsiteX1" fmla="*/ 48006 w 1207190"/>
              <a:gd name="connsiteY1" fmla="*/ 0 h 480060"/>
              <a:gd name="connsiteX2" fmla="*/ 1159184 w 1207190"/>
              <a:gd name="connsiteY2" fmla="*/ 0 h 480060"/>
              <a:gd name="connsiteX3" fmla="*/ 1207190 w 1207190"/>
              <a:gd name="connsiteY3" fmla="*/ 48006 h 480060"/>
              <a:gd name="connsiteX4" fmla="*/ 1207190 w 1207190"/>
              <a:gd name="connsiteY4" fmla="*/ 432054 h 480060"/>
              <a:gd name="connsiteX5" fmla="*/ 1159184 w 1207190"/>
              <a:gd name="connsiteY5" fmla="*/ 480060 h 480060"/>
              <a:gd name="connsiteX6" fmla="*/ 48006 w 1207190"/>
              <a:gd name="connsiteY6" fmla="*/ 480060 h 480060"/>
              <a:gd name="connsiteX7" fmla="*/ 0 w 1207190"/>
              <a:gd name="connsiteY7" fmla="*/ 432054 h 480060"/>
              <a:gd name="connsiteX8" fmla="*/ 0 w 1207190"/>
              <a:gd name="connsiteY8" fmla="*/ 48006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190" h="480060">
                <a:moveTo>
                  <a:pt x="0" y="48006"/>
                </a:moveTo>
                <a:cubicBezTo>
                  <a:pt x="0" y="21493"/>
                  <a:pt x="21493" y="0"/>
                  <a:pt x="48006" y="0"/>
                </a:cubicBezTo>
                <a:lnTo>
                  <a:pt x="1159184" y="0"/>
                </a:lnTo>
                <a:cubicBezTo>
                  <a:pt x="1185697" y="0"/>
                  <a:pt x="1207190" y="21493"/>
                  <a:pt x="1207190" y="48006"/>
                </a:cubicBezTo>
                <a:lnTo>
                  <a:pt x="1207190" y="432054"/>
                </a:lnTo>
                <a:cubicBezTo>
                  <a:pt x="1207190" y="458567"/>
                  <a:pt x="1185697" y="480060"/>
                  <a:pt x="1159184" y="480060"/>
                </a:cubicBezTo>
                <a:lnTo>
                  <a:pt x="48006" y="480060"/>
                </a:lnTo>
                <a:cubicBezTo>
                  <a:pt x="21493" y="480060"/>
                  <a:pt x="0" y="458567"/>
                  <a:pt x="0" y="432054"/>
                </a:cubicBezTo>
                <a:lnTo>
                  <a:pt x="0" y="480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9387" tIns="45840" rIns="59387" bIns="4584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1h/m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ėn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78322" y="2685256"/>
            <a:ext cx="1810785" cy="1493520"/>
          </a:xfrm>
          <a:custGeom>
            <a:avLst/>
            <a:gdLst>
              <a:gd name="connsiteX0" fmla="*/ 0 w 1358089"/>
              <a:gd name="connsiteY0" fmla="*/ 112014 h 1120140"/>
              <a:gd name="connsiteX1" fmla="*/ 112014 w 1358089"/>
              <a:gd name="connsiteY1" fmla="*/ 0 h 1120140"/>
              <a:gd name="connsiteX2" fmla="*/ 1246075 w 1358089"/>
              <a:gd name="connsiteY2" fmla="*/ 0 h 1120140"/>
              <a:gd name="connsiteX3" fmla="*/ 1358089 w 1358089"/>
              <a:gd name="connsiteY3" fmla="*/ 112014 h 1120140"/>
              <a:gd name="connsiteX4" fmla="*/ 1358089 w 1358089"/>
              <a:gd name="connsiteY4" fmla="*/ 1008126 h 1120140"/>
              <a:gd name="connsiteX5" fmla="*/ 1246075 w 1358089"/>
              <a:gd name="connsiteY5" fmla="*/ 1120140 h 1120140"/>
              <a:gd name="connsiteX6" fmla="*/ 112014 w 1358089"/>
              <a:gd name="connsiteY6" fmla="*/ 1120140 h 1120140"/>
              <a:gd name="connsiteX7" fmla="*/ 0 w 1358089"/>
              <a:gd name="connsiteY7" fmla="*/ 1008126 h 1120140"/>
              <a:gd name="connsiteX8" fmla="*/ 0 w 1358089"/>
              <a:gd name="connsiteY8" fmla="*/ 112014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089" h="1120140">
                <a:moveTo>
                  <a:pt x="0" y="112014"/>
                </a:moveTo>
                <a:cubicBezTo>
                  <a:pt x="0" y="50150"/>
                  <a:pt x="50150" y="0"/>
                  <a:pt x="112014" y="0"/>
                </a:cubicBezTo>
                <a:lnTo>
                  <a:pt x="1246075" y="0"/>
                </a:lnTo>
                <a:cubicBezTo>
                  <a:pt x="1307939" y="0"/>
                  <a:pt x="1358089" y="50150"/>
                  <a:pt x="1358089" y="112014"/>
                </a:cubicBezTo>
                <a:lnTo>
                  <a:pt x="1358089" y="1008126"/>
                </a:lnTo>
                <a:cubicBezTo>
                  <a:pt x="1358089" y="1069990"/>
                  <a:pt x="1307939" y="1120140"/>
                  <a:pt x="1246075" y="1120140"/>
                </a:cubicBezTo>
                <a:lnTo>
                  <a:pt x="112014" y="1120140"/>
                </a:lnTo>
                <a:cubicBezTo>
                  <a:pt x="50150" y="1120140"/>
                  <a:pt x="0" y="1069990"/>
                  <a:pt x="0" y="1008126"/>
                </a:cubicBezTo>
                <a:lnTo>
                  <a:pt x="0" y="112014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solidFill>
              <a:srgbClr val="05396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391" tIns="67391" rIns="67391" bIns="387431" numCol="1" spcCol="1270" anchor="t" anchorCtr="0">
            <a:noAutofit/>
          </a:bodyPr>
          <a:lstStyle/>
          <a:p>
            <a:pPr marL="152396" lvl="1" indent="-152396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t-LT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Įrašas pajamų-išlaidų žurnale kiekvienam sandoriui</a:t>
            </a:r>
            <a:endParaRPr lang="en-US" sz="1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1"/>
          <p:cNvSpPr/>
          <p:nvPr/>
        </p:nvSpPr>
        <p:spPr>
          <a:xfrm>
            <a:off x="6090088" y="3019961"/>
            <a:ext cx="2027992" cy="2027992"/>
          </a:xfrm>
          <a:prstGeom prst="leftCircularArrow">
            <a:avLst>
              <a:gd name="adj1" fmla="val 3306"/>
              <a:gd name="adj2" fmla="val 408349"/>
              <a:gd name="adj3" fmla="val 2183860"/>
              <a:gd name="adj4" fmla="val 9024489"/>
              <a:gd name="adj5" fmla="val 38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3" name="Freeform 12"/>
          <p:cNvSpPr/>
          <p:nvPr/>
        </p:nvSpPr>
        <p:spPr>
          <a:xfrm>
            <a:off x="5480719" y="3858737"/>
            <a:ext cx="1609587" cy="640080"/>
          </a:xfrm>
          <a:custGeom>
            <a:avLst/>
            <a:gdLst>
              <a:gd name="connsiteX0" fmla="*/ 0 w 1207190"/>
              <a:gd name="connsiteY0" fmla="*/ 48006 h 480060"/>
              <a:gd name="connsiteX1" fmla="*/ 48006 w 1207190"/>
              <a:gd name="connsiteY1" fmla="*/ 0 h 480060"/>
              <a:gd name="connsiteX2" fmla="*/ 1159184 w 1207190"/>
              <a:gd name="connsiteY2" fmla="*/ 0 h 480060"/>
              <a:gd name="connsiteX3" fmla="*/ 1207190 w 1207190"/>
              <a:gd name="connsiteY3" fmla="*/ 48006 h 480060"/>
              <a:gd name="connsiteX4" fmla="*/ 1207190 w 1207190"/>
              <a:gd name="connsiteY4" fmla="*/ 432054 h 480060"/>
              <a:gd name="connsiteX5" fmla="*/ 1159184 w 1207190"/>
              <a:gd name="connsiteY5" fmla="*/ 480060 h 480060"/>
              <a:gd name="connsiteX6" fmla="*/ 48006 w 1207190"/>
              <a:gd name="connsiteY6" fmla="*/ 480060 h 480060"/>
              <a:gd name="connsiteX7" fmla="*/ 0 w 1207190"/>
              <a:gd name="connsiteY7" fmla="*/ 432054 h 480060"/>
              <a:gd name="connsiteX8" fmla="*/ 0 w 1207190"/>
              <a:gd name="connsiteY8" fmla="*/ 48006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190" h="480060">
                <a:moveTo>
                  <a:pt x="0" y="48006"/>
                </a:moveTo>
                <a:cubicBezTo>
                  <a:pt x="0" y="21493"/>
                  <a:pt x="21493" y="0"/>
                  <a:pt x="48006" y="0"/>
                </a:cubicBezTo>
                <a:lnTo>
                  <a:pt x="1159184" y="0"/>
                </a:lnTo>
                <a:cubicBezTo>
                  <a:pt x="1185697" y="0"/>
                  <a:pt x="1207190" y="21493"/>
                  <a:pt x="1207190" y="48006"/>
                </a:cubicBezTo>
                <a:lnTo>
                  <a:pt x="1207190" y="432054"/>
                </a:lnTo>
                <a:cubicBezTo>
                  <a:pt x="1207190" y="458567"/>
                  <a:pt x="1185697" y="480060"/>
                  <a:pt x="1159184" y="480060"/>
                </a:cubicBezTo>
                <a:lnTo>
                  <a:pt x="48006" y="480060"/>
                </a:lnTo>
                <a:cubicBezTo>
                  <a:pt x="21493" y="480060"/>
                  <a:pt x="0" y="458567"/>
                  <a:pt x="0" y="432054"/>
                </a:cubicBezTo>
                <a:lnTo>
                  <a:pt x="0" y="480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9387" tIns="45840" rIns="59387" bIns="4584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30min/m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ėn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409600" y="2685257"/>
            <a:ext cx="1810785" cy="1493520"/>
          </a:xfrm>
          <a:custGeom>
            <a:avLst/>
            <a:gdLst>
              <a:gd name="connsiteX0" fmla="*/ 0 w 1358089"/>
              <a:gd name="connsiteY0" fmla="*/ 112014 h 1120140"/>
              <a:gd name="connsiteX1" fmla="*/ 112014 w 1358089"/>
              <a:gd name="connsiteY1" fmla="*/ 0 h 1120140"/>
              <a:gd name="connsiteX2" fmla="*/ 1246075 w 1358089"/>
              <a:gd name="connsiteY2" fmla="*/ 0 h 1120140"/>
              <a:gd name="connsiteX3" fmla="*/ 1358089 w 1358089"/>
              <a:gd name="connsiteY3" fmla="*/ 112014 h 1120140"/>
              <a:gd name="connsiteX4" fmla="*/ 1358089 w 1358089"/>
              <a:gd name="connsiteY4" fmla="*/ 1008126 h 1120140"/>
              <a:gd name="connsiteX5" fmla="*/ 1246075 w 1358089"/>
              <a:gd name="connsiteY5" fmla="*/ 1120140 h 1120140"/>
              <a:gd name="connsiteX6" fmla="*/ 112014 w 1358089"/>
              <a:gd name="connsiteY6" fmla="*/ 1120140 h 1120140"/>
              <a:gd name="connsiteX7" fmla="*/ 0 w 1358089"/>
              <a:gd name="connsiteY7" fmla="*/ 1008126 h 1120140"/>
              <a:gd name="connsiteX8" fmla="*/ 0 w 1358089"/>
              <a:gd name="connsiteY8" fmla="*/ 112014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089" h="1120140">
                <a:moveTo>
                  <a:pt x="0" y="112014"/>
                </a:moveTo>
                <a:cubicBezTo>
                  <a:pt x="0" y="50150"/>
                  <a:pt x="50150" y="0"/>
                  <a:pt x="112014" y="0"/>
                </a:cubicBezTo>
                <a:lnTo>
                  <a:pt x="1246075" y="0"/>
                </a:lnTo>
                <a:cubicBezTo>
                  <a:pt x="1307939" y="0"/>
                  <a:pt x="1358089" y="50150"/>
                  <a:pt x="1358089" y="112014"/>
                </a:cubicBezTo>
                <a:lnTo>
                  <a:pt x="1358089" y="1008126"/>
                </a:lnTo>
                <a:cubicBezTo>
                  <a:pt x="1358089" y="1069990"/>
                  <a:pt x="1307939" y="1120140"/>
                  <a:pt x="1246075" y="1120140"/>
                </a:cubicBezTo>
                <a:lnTo>
                  <a:pt x="112014" y="1120140"/>
                </a:lnTo>
                <a:cubicBezTo>
                  <a:pt x="50150" y="1120140"/>
                  <a:pt x="0" y="1069990"/>
                  <a:pt x="0" y="1008126"/>
                </a:cubicBezTo>
                <a:lnTo>
                  <a:pt x="0" y="112014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solidFill>
              <a:srgbClr val="05396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391" tIns="387431" rIns="67391" bIns="67391" numCol="1" spcCol="1270" anchor="t" anchorCtr="0">
            <a:noAutofit/>
          </a:bodyPr>
          <a:lstStyle/>
          <a:p>
            <a:pPr marL="152396" lvl="1" indent="-152396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t-LT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 ir VSD mokesčių apmokėjimas </a:t>
            </a:r>
            <a:endParaRPr lang="en-US" sz="1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8406276" y="1757521"/>
            <a:ext cx="2259369" cy="2259369"/>
          </a:xfrm>
          <a:prstGeom prst="circularArrow">
            <a:avLst>
              <a:gd name="adj1" fmla="val 2968"/>
              <a:gd name="adj2" fmla="val 363613"/>
              <a:gd name="adj3" fmla="val 19460876"/>
              <a:gd name="adj4" fmla="val 12575511"/>
              <a:gd name="adj5" fmla="val 34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6" name="Freeform 15"/>
          <p:cNvSpPr/>
          <p:nvPr/>
        </p:nvSpPr>
        <p:spPr>
          <a:xfrm>
            <a:off x="7811996" y="2365217"/>
            <a:ext cx="1609587" cy="640080"/>
          </a:xfrm>
          <a:custGeom>
            <a:avLst/>
            <a:gdLst>
              <a:gd name="connsiteX0" fmla="*/ 0 w 1207190"/>
              <a:gd name="connsiteY0" fmla="*/ 48006 h 480060"/>
              <a:gd name="connsiteX1" fmla="*/ 48006 w 1207190"/>
              <a:gd name="connsiteY1" fmla="*/ 0 h 480060"/>
              <a:gd name="connsiteX2" fmla="*/ 1159184 w 1207190"/>
              <a:gd name="connsiteY2" fmla="*/ 0 h 480060"/>
              <a:gd name="connsiteX3" fmla="*/ 1207190 w 1207190"/>
              <a:gd name="connsiteY3" fmla="*/ 48006 h 480060"/>
              <a:gd name="connsiteX4" fmla="*/ 1207190 w 1207190"/>
              <a:gd name="connsiteY4" fmla="*/ 432054 h 480060"/>
              <a:gd name="connsiteX5" fmla="*/ 1159184 w 1207190"/>
              <a:gd name="connsiteY5" fmla="*/ 480060 h 480060"/>
              <a:gd name="connsiteX6" fmla="*/ 48006 w 1207190"/>
              <a:gd name="connsiteY6" fmla="*/ 480060 h 480060"/>
              <a:gd name="connsiteX7" fmla="*/ 0 w 1207190"/>
              <a:gd name="connsiteY7" fmla="*/ 432054 h 480060"/>
              <a:gd name="connsiteX8" fmla="*/ 0 w 1207190"/>
              <a:gd name="connsiteY8" fmla="*/ 48006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190" h="480060">
                <a:moveTo>
                  <a:pt x="0" y="48006"/>
                </a:moveTo>
                <a:cubicBezTo>
                  <a:pt x="0" y="21493"/>
                  <a:pt x="21493" y="0"/>
                  <a:pt x="48006" y="0"/>
                </a:cubicBezTo>
                <a:lnTo>
                  <a:pt x="1159184" y="0"/>
                </a:lnTo>
                <a:cubicBezTo>
                  <a:pt x="1185697" y="0"/>
                  <a:pt x="1207190" y="21493"/>
                  <a:pt x="1207190" y="48006"/>
                </a:cubicBezTo>
                <a:lnTo>
                  <a:pt x="1207190" y="432054"/>
                </a:lnTo>
                <a:cubicBezTo>
                  <a:pt x="1207190" y="458567"/>
                  <a:pt x="1185697" y="480060"/>
                  <a:pt x="1159184" y="480060"/>
                </a:cubicBezTo>
                <a:lnTo>
                  <a:pt x="48006" y="480060"/>
                </a:lnTo>
                <a:cubicBezTo>
                  <a:pt x="21493" y="480060"/>
                  <a:pt x="0" y="458567"/>
                  <a:pt x="0" y="432054"/>
                </a:cubicBezTo>
                <a:lnTo>
                  <a:pt x="0" y="480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9387" tIns="45840" rIns="59387" bIns="4584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~1h</a:t>
            </a:r>
          </a:p>
        </p:txBody>
      </p:sp>
      <p:sp>
        <p:nvSpPr>
          <p:cNvPr id="17" name="Freeform 16"/>
          <p:cNvSpPr/>
          <p:nvPr/>
        </p:nvSpPr>
        <p:spPr>
          <a:xfrm>
            <a:off x="9740877" y="2685256"/>
            <a:ext cx="1810785" cy="1493520"/>
          </a:xfrm>
          <a:custGeom>
            <a:avLst/>
            <a:gdLst>
              <a:gd name="connsiteX0" fmla="*/ 0 w 1358089"/>
              <a:gd name="connsiteY0" fmla="*/ 112014 h 1120140"/>
              <a:gd name="connsiteX1" fmla="*/ 112014 w 1358089"/>
              <a:gd name="connsiteY1" fmla="*/ 0 h 1120140"/>
              <a:gd name="connsiteX2" fmla="*/ 1246075 w 1358089"/>
              <a:gd name="connsiteY2" fmla="*/ 0 h 1120140"/>
              <a:gd name="connsiteX3" fmla="*/ 1358089 w 1358089"/>
              <a:gd name="connsiteY3" fmla="*/ 112014 h 1120140"/>
              <a:gd name="connsiteX4" fmla="*/ 1358089 w 1358089"/>
              <a:gd name="connsiteY4" fmla="*/ 1008126 h 1120140"/>
              <a:gd name="connsiteX5" fmla="*/ 1246075 w 1358089"/>
              <a:gd name="connsiteY5" fmla="*/ 1120140 h 1120140"/>
              <a:gd name="connsiteX6" fmla="*/ 112014 w 1358089"/>
              <a:gd name="connsiteY6" fmla="*/ 1120140 h 1120140"/>
              <a:gd name="connsiteX7" fmla="*/ 0 w 1358089"/>
              <a:gd name="connsiteY7" fmla="*/ 1008126 h 1120140"/>
              <a:gd name="connsiteX8" fmla="*/ 0 w 1358089"/>
              <a:gd name="connsiteY8" fmla="*/ 112014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089" h="1120140">
                <a:moveTo>
                  <a:pt x="0" y="112014"/>
                </a:moveTo>
                <a:cubicBezTo>
                  <a:pt x="0" y="50150"/>
                  <a:pt x="50150" y="0"/>
                  <a:pt x="112014" y="0"/>
                </a:cubicBezTo>
                <a:lnTo>
                  <a:pt x="1246075" y="0"/>
                </a:lnTo>
                <a:cubicBezTo>
                  <a:pt x="1307939" y="0"/>
                  <a:pt x="1358089" y="50150"/>
                  <a:pt x="1358089" y="112014"/>
                </a:cubicBezTo>
                <a:lnTo>
                  <a:pt x="1358089" y="1008126"/>
                </a:lnTo>
                <a:cubicBezTo>
                  <a:pt x="1358089" y="1069990"/>
                  <a:pt x="1307939" y="1120140"/>
                  <a:pt x="1246075" y="1120140"/>
                </a:cubicBezTo>
                <a:lnTo>
                  <a:pt x="112014" y="1120140"/>
                </a:lnTo>
                <a:cubicBezTo>
                  <a:pt x="50150" y="1120140"/>
                  <a:pt x="0" y="1069990"/>
                  <a:pt x="0" y="1008126"/>
                </a:cubicBezTo>
                <a:lnTo>
                  <a:pt x="0" y="112014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solidFill>
              <a:srgbClr val="05396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391" tIns="67391" rIns="67391" bIns="387431" numCol="1" spcCol="1270" anchor="t" anchorCtr="0">
            <a:noAutofit/>
          </a:bodyPr>
          <a:lstStyle/>
          <a:p>
            <a:pPr marL="152396" lvl="1" indent="-152396" defTabSz="770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</a:t>
            </a:r>
            <a:r>
              <a:rPr lang="lt-LT" sz="1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ės GPM deklaracijos</a:t>
            </a:r>
            <a:endParaRPr lang="en-US" sz="1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0143273" y="3858737"/>
            <a:ext cx="1609587" cy="640080"/>
          </a:xfrm>
          <a:custGeom>
            <a:avLst/>
            <a:gdLst>
              <a:gd name="connsiteX0" fmla="*/ 0 w 1207190"/>
              <a:gd name="connsiteY0" fmla="*/ 48006 h 480060"/>
              <a:gd name="connsiteX1" fmla="*/ 48006 w 1207190"/>
              <a:gd name="connsiteY1" fmla="*/ 0 h 480060"/>
              <a:gd name="connsiteX2" fmla="*/ 1159184 w 1207190"/>
              <a:gd name="connsiteY2" fmla="*/ 0 h 480060"/>
              <a:gd name="connsiteX3" fmla="*/ 1207190 w 1207190"/>
              <a:gd name="connsiteY3" fmla="*/ 48006 h 480060"/>
              <a:gd name="connsiteX4" fmla="*/ 1207190 w 1207190"/>
              <a:gd name="connsiteY4" fmla="*/ 432054 h 480060"/>
              <a:gd name="connsiteX5" fmla="*/ 1159184 w 1207190"/>
              <a:gd name="connsiteY5" fmla="*/ 480060 h 480060"/>
              <a:gd name="connsiteX6" fmla="*/ 48006 w 1207190"/>
              <a:gd name="connsiteY6" fmla="*/ 480060 h 480060"/>
              <a:gd name="connsiteX7" fmla="*/ 0 w 1207190"/>
              <a:gd name="connsiteY7" fmla="*/ 432054 h 480060"/>
              <a:gd name="connsiteX8" fmla="*/ 0 w 1207190"/>
              <a:gd name="connsiteY8" fmla="*/ 48006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190" h="480060">
                <a:moveTo>
                  <a:pt x="0" y="48006"/>
                </a:moveTo>
                <a:cubicBezTo>
                  <a:pt x="0" y="21493"/>
                  <a:pt x="21493" y="0"/>
                  <a:pt x="48006" y="0"/>
                </a:cubicBezTo>
                <a:lnTo>
                  <a:pt x="1159184" y="0"/>
                </a:lnTo>
                <a:cubicBezTo>
                  <a:pt x="1185697" y="0"/>
                  <a:pt x="1207190" y="21493"/>
                  <a:pt x="1207190" y="48006"/>
                </a:cubicBezTo>
                <a:lnTo>
                  <a:pt x="1207190" y="432054"/>
                </a:lnTo>
                <a:cubicBezTo>
                  <a:pt x="1207190" y="458567"/>
                  <a:pt x="1185697" y="480060"/>
                  <a:pt x="1159184" y="480060"/>
                </a:cubicBezTo>
                <a:lnTo>
                  <a:pt x="48006" y="480060"/>
                </a:lnTo>
                <a:cubicBezTo>
                  <a:pt x="21493" y="480060"/>
                  <a:pt x="0" y="458567"/>
                  <a:pt x="0" y="432054"/>
                </a:cubicBezTo>
                <a:lnTo>
                  <a:pt x="0" y="480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9387" tIns="45840" rIns="59387" bIns="4584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~2-4h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(2019m.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duomenys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9879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pecials-images.forbesimg.com/imageserve/1096860416/960x0.jpg?fit=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176"/>
            <a:ext cx="12192000" cy="81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19686" y="172595"/>
            <a:ext cx="11352629" cy="92176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lt-LT" sz="2400" b="1" dirty="0">
                <a:solidFill>
                  <a:srgbClr val="EA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Smulkus verslas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apskaitos ir mokesčių apmokėjimo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štai aukšti, automatizacijos lygis - žemas</a:t>
            </a:r>
            <a:endParaRPr lang="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34"/>
          </p:nvPr>
        </p:nvSpPr>
        <p:spPr>
          <a:xfrm>
            <a:off x="6455248" y="1402192"/>
            <a:ext cx="5317067" cy="5194765"/>
          </a:xfrm>
          <a:solidFill>
            <a:schemeClr val="bg1">
              <a:alpha val="8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spcAft>
                <a:spcPts val="24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“Doing Business index” 2020 m.</a:t>
            </a:r>
          </a:p>
          <a:p>
            <a:pPr algn="ctr">
              <a:spcAft>
                <a:spcPts val="2400"/>
              </a:spcAft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Lietuvoje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spcAft>
                <a:spcPts val="2400"/>
              </a:spcAft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vidutin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ė įmonė visų mokesčių apskaitai ir apmokėjimui:</a:t>
            </a:r>
          </a:p>
          <a:p>
            <a:pPr algn="ctr"/>
            <a:r>
              <a:rPr lang="lt-LT" sz="3733" dirty="0">
                <a:solidFill>
                  <a:srgbClr val="EAAD00"/>
                </a:solidFill>
              </a:rPr>
              <a:t>9</a:t>
            </a:r>
            <a:r>
              <a:rPr lang="en-US" sz="3733" dirty="0">
                <a:solidFill>
                  <a:srgbClr val="EAAD00"/>
                </a:solidFill>
              </a:rPr>
              <a:t>5 val./m. </a:t>
            </a:r>
            <a:r>
              <a:rPr lang="en-US" sz="2933" dirty="0">
                <a:solidFill>
                  <a:srgbClr val="EAAD00"/>
                </a:solidFill>
              </a:rPr>
              <a:t>(34 val. – GPM, PSD, VSD; </a:t>
            </a:r>
            <a:r>
              <a:rPr lang="en-US" sz="2200" dirty="0" err="1">
                <a:solidFill>
                  <a:srgbClr val="EAAD00"/>
                </a:solidFill>
              </a:rPr>
              <a:t>problemi</a:t>
            </a:r>
            <a:r>
              <a:rPr lang="lt-LT" sz="2200" dirty="0" err="1">
                <a:solidFill>
                  <a:srgbClr val="EAAD00"/>
                </a:solidFill>
              </a:rPr>
              <a:t>škiausia</a:t>
            </a:r>
            <a:r>
              <a:rPr lang="lt-LT" sz="2200" dirty="0">
                <a:solidFill>
                  <a:srgbClr val="EAAD00"/>
                </a:solidFill>
              </a:rPr>
              <a:t> – PVM</a:t>
            </a:r>
            <a:r>
              <a:rPr lang="en-US" sz="2933" dirty="0">
                <a:solidFill>
                  <a:srgbClr val="EAAD00"/>
                </a:solidFill>
              </a:rPr>
              <a:t>)</a:t>
            </a:r>
            <a:endParaRPr lang="lt-LT" sz="2933" dirty="0">
              <a:solidFill>
                <a:srgbClr val="EAAD00"/>
              </a:solidFill>
            </a:endParaRPr>
          </a:p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Estijoje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algn="ctr"/>
            <a:r>
              <a:rPr lang="en-US" sz="3733" dirty="0">
                <a:solidFill>
                  <a:srgbClr val="EAAD00"/>
                </a:solidFill>
              </a:rPr>
              <a:t>50 val./m.</a:t>
            </a:r>
            <a:endParaRPr lang="lt" sz="3733" dirty="0">
              <a:solidFill>
                <a:srgbClr val="EAAD00"/>
              </a:solidFill>
            </a:endParaRPr>
          </a:p>
          <a:p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utoShape 4" descr="Flag of Lithuania - Wikipedi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We are celebrating the anniversary of the approval of th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08" y="2059836"/>
            <a:ext cx="981913" cy="6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Estonia | Britan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92" y="5101032"/>
            <a:ext cx="981913" cy="7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0313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e-seimas.lrs.lt/rs/legalact/TAD/TAIS.362547/content_files/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r="21436" b="3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-seimas.lrs.lt/rs/legalact/TAD/TAIS.300228/content_files/image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13114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3" descr="A screenshot of a social media post&#10;&#10;Description automatically generate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811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Milijonas formų ir bankinių pavedimų....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5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Kiekvieną</a:t>
            </a:r>
            <a:r>
              <a:rPr lang="en-US" sz="2000" dirty="0"/>
              <a:t> </a:t>
            </a:r>
            <a:r>
              <a:rPr lang="en-US" sz="2000" dirty="0" err="1"/>
              <a:t>mėnesį</a:t>
            </a:r>
            <a:r>
              <a:rPr lang="en-US" sz="2000" dirty="0"/>
              <a:t> - SAM </a:t>
            </a:r>
            <a:r>
              <a:rPr lang="en-US" sz="2000" dirty="0" err="1"/>
              <a:t>pranešimai</a:t>
            </a:r>
            <a:r>
              <a:rPr lang="en-US" sz="2000" dirty="0"/>
              <a:t> SODRAI </a:t>
            </a:r>
            <a:r>
              <a:rPr lang="en-US" sz="2000" dirty="0" err="1"/>
              <a:t>apie</a:t>
            </a:r>
            <a:r>
              <a:rPr lang="en-US" sz="2000" dirty="0"/>
              <a:t> </a:t>
            </a:r>
            <a:r>
              <a:rPr lang="en-US" sz="2000" dirty="0" err="1"/>
              <a:t>kiekvieną</a:t>
            </a:r>
            <a:r>
              <a:rPr lang="en-US" sz="2000" dirty="0"/>
              <a:t> </a:t>
            </a:r>
            <a:r>
              <a:rPr lang="en-US" sz="2000" dirty="0" err="1"/>
              <a:t>darbuotoją</a:t>
            </a:r>
            <a:r>
              <a:rPr lang="en-US" sz="2000" dirty="0"/>
              <a:t>;</a:t>
            </a:r>
          </a:p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Kiekvieną</a:t>
            </a:r>
            <a:r>
              <a:rPr lang="en-US" sz="2000" dirty="0"/>
              <a:t> </a:t>
            </a:r>
            <a:r>
              <a:rPr lang="en-US" sz="2000" dirty="0" err="1"/>
              <a:t>mėnesį</a:t>
            </a:r>
            <a:r>
              <a:rPr lang="en-US" sz="2000" dirty="0"/>
              <a:t> GPM313 forma (VMI);</a:t>
            </a:r>
          </a:p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Kiekvieną</a:t>
            </a:r>
            <a:r>
              <a:rPr lang="en-US" sz="2000" dirty="0"/>
              <a:t> </a:t>
            </a:r>
            <a:r>
              <a:rPr lang="en-US" sz="2000" dirty="0" err="1"/>
              <a:t>mėnesį</a:t>
            </a:r>
            <a:r>
              <a:rPr lang="en-US" sz="2000" dirty="0"/>
              <a:t> GPM, PSD </a:t>
            </a:r>
            <a:r>
              <a:rPr lang="en-US" sz="2000" dirty="0" err="1"/>
              <a:t>ir</a:t>
            </a:r>
            <a:r>
              <a:rPr lang="en-US" sz="2000" dirty="0"/>
              <a:t> VSD </a:t>
            </a:r>
            <a:r>
              <a:rPr lang="en-US" sz="2000" dirty="0" err="1"/>
              <a:t>mokesčius</a:t>
            </a:r>
            <a:r>
              <a:rPr lang="en-US" sz="2000" dirty="0"/>
              <a:t> </a:t>
            </a:r>
            <a:r>
              <a:rPr lang="en-US" sz="2000" dirty="0" err="1"/>
              <a:t>pervesti</a:t>
            </a:r>
            <a:r>
              <a:rPr lang="en-US" sz="2000" dirty="0"/>
              <a:t> </a:t>
            </a:r>
            <a:r>
              <a:rPr lang="en-US" sz="2000" dirty="0" err="1"/>
              <a:t>bankiniais</a:t>
            </a:r>
            <a:r>
              <a:rPr lang="en-US" sz="2000" dirty="0"/>
              <a:t> </a:t>
            </a:r>
            <a:r>
              <a:rPr lang="en-US" sz="2000" dirty="0" err="1"/>
              <a:t>pavedimais</a:t>
            </a:r>
            <a:r>
              <a:rPr lang="en-US" sz="2000" dirty="0"/>
              <a:t> į SODROS </a:t>
            </a:r>
            <a:r>
              <a:rPr lang="en-US" sz="2000" dirty="0" err="1"/>
              <a:t>ir</a:t>
            </a:r>
            <a:r>
              <a:rPr lang="en-US" sz="2000" dirty="0"/>
              <a:t> VMI </a:t>
            </a:r>
            <a:r>
              <a:rPr lang="en-US" sz="2000" dirty="0" err="1"/>
              <a:t>sąskaitas</a:t>
            </a:r>
            <a:r>
              <a:rPr lang="lt-LT" sz="2000" dirty="0"/>
              <a:t>;</a:t>
            </a:r>
            <a:endParaRPr lang="en-US" sz="2000" dirty="0"/>
          </a:p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Metų</a:t>
            </a:r>
            <a:r>
              <a:rPr lang="en-US" sz="2000" dirty="0"/>
              <a:t> gale – GPM312 </a:t>
            </a:r>
            <a:r>
              <a:rPr lang="en-US" sz="2000" dirty="0" err="1"/>
              <a:t>deklaracija</a:t>
            </a:r>
            <a:r>
              <a:rPr lang="lt-LT" sz="2000" dirty="0"/>
              <a:t>;</a:t>
            </a:r>
          </a:p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000" dirty="0"/>
              <a:t>Pateiktą informaciją iš dalies dubliuojančios ataskaitos Statistikos departamentui.</a:t>
            </a:r>
            <a:endParaRPr lang="en-US" sz="2000" dirty="0"/>
          </a:p>
          <a:p>
            <a:pPr marL="38099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083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3887</Words>
  <Application>Microsoft Office PowerPoint</Application>
  <PresentationFormat>Widescreen</PresentationFormat>
  <Paragraphs>394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Fira Sans Extra Condensed Medium</vt:lpstr>
      <vt:lpstr>Segoe UI</vt:lpstr>
      <vt:lpstr>Segoe UI Light</vt:lpstr>
      <vt:lpstr>Wingdings</vt:lpstr>
      <vt:lpstr>Office Theme</vt:lpstr>
      <vt:lpstr>1_Office Theme</vt:lpstr>
      <vt:lpstr>PowerPoint Presentation</vt:lpstr>
      <vt:lpstr>Priemonė</vt:lpstr>
      <vt:lpstr>Projekto objektas ir tikslinės grupės</vt:lpstr>
      <vt:lpstr>Esama situacija</vt:lpstr>
      <vt:lpstr>Sprendžiamos problemos: </vt:lpstr>
      <vt:lpstr>PowerPoint Presentation</vt:lpstr>
      <vt:lpstr>Kodėl savarankiškai dirbančių asmenų apskaita taip brangiai „kainuoja“?</vt:lpstr>
      <vt:lpstr>Smulkus verslas – apskaitos ir mokesčių apmokėjimo kaštai aukšti, automatizacijos lygis - žemas</vt:lpstr>
      <vt:lpstr>Milijonas formų ir bankinių pavedimų....</vt:lpstr>
      <vt:lpstr>Sprendimai – užsienio praktika</vt:lpstr>
      <vt:lpstr>Užsienio praktikų pavyzdžiai</vt:lpstr>
      <vt:lpstr>Individualią veiklą vykdančių asmenų apklausos rezultatai</vt:lpstr>
      <vt:lpstr>PowerPoint Presentation</vt:lpstr>
      <vt:lpstr>Individualią veiklą vykdančių asmenų apskaitos vedimo ir atsiskaitymų įpročiai</vt:lpstr>
      <vt:lpstr>Individualią veiklą vykdančių asmenų gebėjimai, administracinė našta, pagrindinės problemos</vt:lpstr>
      <vt:lpstr>Automatinis mokesčių surinkimas </vt:lpstr>
      <vt:lpstr>i.APS vertinimas</vt:lpstr>
      <vt:lpstr>i.APS vertinimas</vt:lpstr>
      <vt:lpstr>Fokus grupės su verslo atstovais rezultatai</vt:lpstr>
      <vt:lpstr>Pagrindinės įvardytos problemos</vt:lpstr>
      <vt:lpstr>Koncepciniai modeliai</vt:lpstr>
      <vt:lpstr>1. Individualios veiklos pagal pažymą mokesčių surinkimo atomatizavimo pasiūlymai:</vt:lpstr>
      <vt:lpstr>1.1. Specializuota individualios veiklos bankinė sąskaita, sukurta bendradarbiaujant su privačiomis kredito įstaigomis ir naudojantis jų infrastruktūra</vt:lpstr>
      <vt:lpstr>1.1. Individualios veiklos bankinė sąskaita</vt:lpstr>
      <vt:lpstr>1.1. Atsiskaitymai grynaisiais pinigais </vt:lpstr>
      <vt:lpstr>1.1. Kredito kortelių skaitytuvas, surištas su individualios veiklos sąskaita</vt:lpstr>
      <vt:lpstr>Mokėjimų kortelių skaitytuvas</vt:lpstr>
      <vt:lpstr>1.1. Prievolė dalinimosi ekonomikos platformų dalyviams – e. mokėjimai už paslaugas tik į individualios veiklos sąskaitą</vt:lpstr>
      <vt:lpstr>1.1. Projekto etapai</vt:lpstr>
      <vt:lpstr>1.1. Prognozuojamas naudotojų skaičius</vt:lpstr>
      <vt:lpstr>1.1. Modelio pliusai ir minusai</vt:lpstr>
      <vt:lpstr>1.2. Request-to-pay technologijos panaudojimas automatizuotam mokesčių nuskaitymui nuo ind. veiklos vykdytojo asmeninės mokėjimų sąskaitos kredito įstaigoje. </vt:lpstr>
      <vt:lpstr>1.2. Request-to-pay</vt:lpstr>
      <vt:lpstr>1.2. Modelio pliusai ir minusai</vt:lpstr>
      <vt:lpstr>1.3. Viena mokesčių sąskaita (galbūt valstybiniame banke), nuo kurios būtų nuskaičiuojami visi mokesčiai automatiškai </vt:lpstr>
      <vt:lpstr>1.3. Viena mokesčių sąskaita (galbūt valstybiniame banke), nuo kurios būtų nuskaičiuojami visi mokesčiai automatiškai</vt:lpstr>
      <vt:lpstr>1.3. Tolimesnis i.APS plėtojimas bei glaudesnis VMI ir SODRA bendradarbiavimas su kitais privačių ind. veiklos elektroninės apskaitos paslaugų teikėjais, įtraukiant juos į vieningą elektroninės apskaitos sistemą.</vt:lpstr>
      <vt:lpstr>1.3. i.APS tobulinimas ir kitų privačių el. apskaitos teikėjų įtraukimas</vt:lpstr>
      <vt:lpstr>1.3. Modelio pliusai ir minusai</vt:lpstr>
      <vt:lpstr>2. Labai smulkių įmonių mokesčių surinkimo atomatizavimo pasiūlymai:</vt:lpstr>
      <vt:lpstr>2.1. Vieno langelio (one point of entry) principo taikymas mokestinių ataskaitų teikimui </vt:lpstr>
      <vt:lpstr>2.1. Vieno langelio (one point of entry) principo taikymas mokestinių ataskaitų teikimui </vt:lpstr>
      <vt:lpstr>2.2. Viena mokesčių sąskaita (galbūt valstybiniame banke), nuo kurios būtų nuskaičiuojami visi mokesčiai automatiškai </vt:lpstr>
      <vt:lpstr>2.2. Viena mokesčių sąskaita (galbūt valstybiniame banke), nuo kurios būtų nuskaičiuojami visi mokesčiai automatiškai</vt:lpstr>
      <vt:lpstr>2.3. Request-to-pay technologijos panaudojimas automatizuotam mokesčių nuskaitymui nuo mokėjimų sąskaitos kredito įstaigoje. </vt:lpstr>
      <vt:lpstr>2.3. Request-to-pay</vt:lpstr>
      <vt:lpstr>2.3. Modelio pliusai ir minusai</vt:lpstr>
      <vt:lpstr>2.4. „Naujas atlyginimo mokėjimas“</vt:lpstr>
      <vt:lpstr>2.3. „Naujas atlyginimo mokėjimas“ labai smulkioms įmonėms</vt:lpstr>
      <vt:lpstr>2.3. Nauda ir iššūkiai</vt:lpstr>
      <vt:lpstr>2.3. Estijos pavyzdys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Egle Ceponyte</dc:creator>
  <cp:lastModifiedBy>Egle Ceponyte</cp:lastModifiedBy>
  <cp:revision>10</cp:revision>
  <dcterms:created xsi:type="dcterms:W3CDTF">2020-09-01T10:01:22Z</dcterms:created>
  <dcterms:modified xsi:type="dcterms:W3CDTF">2020-09-09T07:05:11Z</dcterms:modified>
</cp:coreProperties>
</file>