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22" r:id="rId5"/>
    <p:sldId id="256" r:id="rId6"/>
    <p:sldId id="300" r:id="rId7"/>
    <p:sldId id="309" r:id="rId8"/>
    <p:sldId id="307" r:id="rId9"/>
    <p:sldId id="308" r:id="rId10"/>
    <p:sldId id="311" r:id="rId11"/>
    <p:sldId id="318" r:id="rId12"/>
    <p:sldId id="312" r:id="rId13"/>
    <p:sldId id="313" r:id="rId14"/>
    <p:sldId id="296" r:id="rId15"/>
    <p:sldId id="316" r:id="rId16"/>
    <p:sldId id="320" r:id="rId17"/>
    <p:sldId id="317" r:id="rId18"/>
    <p:sldId id="315" r:id="rId19"/>
    <p:sldId id="321"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ECB8"/>
    <a:srgbClr val="F5D327"/>
    <a:srgbClr val="6CB38D"/>
    <a:srgbClr val="FFF7DD"/>
    <a:srgbClr val="FFF0C1"/>
    <a:srgbClr val="FFFF99"/>
    <a:srgbClr val="CBC74E"/>
    <a:srgbClr val="F3F5F0"/>
    <a:srgbClr val="379F7A"/>
    <a:srgbClr val="F7F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F62664-B65C-4C3F-B9CE-1C426B7B2BFF}" v="44" dt="2021-02-22T11:29:42.802"/>
    <p1510:client id="{410D6133-F3E4-408A-98D4-0AEC24157213}" v="84" dt="2021-02-23T14:19:22.856"/>
    <p1510:client id="{4C4C09A5-2F13-418E-BBC6-7C02E3B9D50E}" v="69" dt="2021-02-25T16:17:55.448"/>
    <p1510:client id="{66790305-693C-4BBF-BEF9-E0A2D21CC2B8}" v="40" dt="2021-02-25T16:32:31.448"/>
    <p1510:client id="{828B0D12-B08B-4BB1-8E66-A7F0CEA4DD7A}" v="930" dt="2021-02-23T14:51:08.199"/>
    <p1510:client id="{87019BB2-C24B-4A6F-A6AB-4105C5C6779F}" v="685" dt="2021-02-23T14:55:06.539"/>
    <p1510:client id="{974DD838-9EA9-4502-B5CE-AB36E563FD1E}" v="145" dt="2021-02-24T07:29:21.666"/>
    <p1510:client id="{A8B13E1F-65BD-4AC9-8577-E06D1A3A1062}" v="137" dt="2021-02-24T08:08:04.820"/>
  </p1510:revLst>
</p1510:revInfo>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20" autoAdjust="0"/>
  </p:normalViewPr>
  <p:slideViewPr>
    <p:cSldViewPr snapToGrid="0">
      <p:cViewPr varScale="1">
        <p:scale>
          <a:sx n="52" d="100"/>
          <a:sy n="52" d="100"/>
        </p:scale>
        <p:origin x="850"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14.07.2023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okykla2030.lt/kompetenciju-ir-vaiko-raidos-aprasai/"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err="1">
                <a:cs typeface="Calibri"/>
              </a:rPr>
              <a:t>Prezentaciją</a:t>
            </a:r>
            <a:r>
              <a:rPr lang="en-US" dirty="0">
                <a:cs typeface="Calibri"/>
              </a:rPr>
              <a:t> </a:t>
            </a:r>
            <a:r>
              <a:rPr lang="en-US" dirty="0" err="1">
                <a:cs typeface="Calibri"/>
              </a:rPr>
              <a:t>parengė</a:t>
            </a:r>
            <a:r>
              <a:rPr lang="en-US" dirty="0">
                <a:cs typeface="Calibri"/>
              </a:rPr>
              <a:t> Kurk </a:t>
            </a:r>
            <a:r>
              <a:rPr lang="en-US" dirty="0" err="1">
                <a:cs typeface="Calibri"/>
              </a:rPr>
              <a:t>Lietuvai</a:t>
            </a:r>
            <a:r>
              <a:rPr lang="en-US" dirty="0">
                <a:cs typeface="Calibri"/>
              </a:rPr>
              <a:t> </a:t>
            </a:r>
            <a:r>
              <a:rPr lang="en-US" dirty="0" err="1">
                <a:cs typeface="Calibri"/>
              </a:rPr>
              <a:t>komanda</a:t>
            </a:r>
            <a:r>
              <a:rPr lang="en-US" dirty="0">
                <a:cs typeface="Calibri"/>
              </a:rPr>
              <a:t> - Gabija </a:t>
            </a:r>
            <a:r>
              <a:rPr lang="en-US" dirty="0" err="1">
                <a:cs typeface="Calibri"/>
              </a:rPr>
              <a:t>Kajėnaitė</a:t>
            </a:r>
            <a:r>
              <a:rPr lang="en-US" dirty="0">
                <a:cs typeface="Calibri"/>
              </a:rPr>
              <a:t>, Lukas </a:t>
            </a:r>
            <a:r>
              <a:rPr lang="en-US" dirty="0" err="1">
                <a:cs typeface="Calibri"/>
              </a:rPr>
              <a:t>Stakėla</a:t>
            </a:r>
            <a:r>
              <a:rPr lang="en-US" dirty="0">
                <a:cs typeface="Calibri"/>
              </a:rPr>
              <a:t>, </a:t>
            </a:r>
            <a:r>
              <a:rPr lang="en-US" dirty="0" err="1">
                <a:cs typeface="Calibri"/>
              </a:rPr>
              <a:t>Šarūnas</a:t>
            </a:r>
            <a:r>
              <a:rPr lang="en-US" dirty="0">
                <a:cs typeface="Calibri"/>
              </a:rPr>
              <a:t> Genys</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003956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r>
              <a:rPr lang="lt-LT" b="1" i="1">
                <a:latin typeface="+mn-lt"/>
              </a:rPr>
              <a:t>Jei šią prezentaciją adaptuojate pradinio ugdymo programoje, pakeiskite pirmąjį skaidrės sakinį į:</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i="1">
                <a:latin typeface="+mn-lt"/>
              </a:rPr>
              <a:t>Kiekvienai 4K modelio sričiai turi skirti bent </a:t>
            </a:r>
            <a:r>
              <a:rPr lang="en-US" sz="1200" i="1">
                <a:latin typeface="+mn-lt"/>
              </a:rPr>
              <a:t>5</a:t>
            </a:r>
            <a:r>
              <a:rPr lang="lt-LT" sz="1200" i="1">
                <a:latin typeface="+mn-lt"/>
              </a:rPr>
              <a:t> val., o iš viso 4K modelio veikloms rekomenduojama skirti ne mažiau kaip </a:t>
            </a:r>
            <a:r>
              <a:rPr lang="en-US" sz="1200" i="1">
                <a:latin typeface="+mn-lt"/>
              </a:rPr>
              <a:t>2</a:t>
            </a:r>
            <a:r>
              <a:rPr lang="lt-LT" sz="1200" i="1">
                <a:latin typeface="+mn-lt"/>
              </a:rPr>
              <a:t>0 valandų vieniems mokslo</a:t>
            </a:r>
            <a:r>
              <a:rPr lang="en-US" sz="1200" i="1">
                <a:latin typeface="+mn-lt"/>
              </a:rPr>
              <a:t> </a:t>
            </a:r>
            <a:r>
              <a:rPr lang="lt-LT" sz="1200" i="1" noProof="0">
                <a:latin typeface="+mn-lt"/>
              </a:rPr>
              <a:t>metams</a:t>
            </a:r>
            <a:r>
              <a:rPr lang="lt-LT" sz="1200" i="1">
                <a:latin typeface="+mn-lt"/>
              </a:rPr>
              <a:t>.</a:t>
            </a:r>
          </a:p>
          <a:p>
            <a:endParaRPr lang="lt-LT">
              <a:latin typeface="+mn-lt"/>
            </a:endParaRPr>
          </a:p>
          <a:p>
            <a:endParaRPr lang="lt-LT">
              <a:latin typeface="+mn-lt"/>
            </a:endParaRPr>
          </a:p>
          <a:p>
            <a:pPr algn="just">
              <a:lnSpc>
                <a:spcPct val="107000"/>
              </a:lnSpc>
              <a:spcAft>
                <a:spcPts val="800"/>
              </a:spcAft>
            </a:pPr>
            <a:r>
              <a:rPr lang="lt-LT" sz="1200">
                <a:solidFill>
                  <a:srgbClr val="000000"/>
                </a:solidFill>
                <a:effectLst/>
                <a:latin typeface="+mn-lt"/>
                <a:ea typeface="Times New Roman" panose="02020603050405020304" pitchFamily="18" charset="0"/>
                <a:cs typeface="Times New Roman" panose="02020603050405020304" pitchFamily="18" charset="0"/>
              </a:rPr>
              <a:t>Nepamirškite </a:t>
            </a:r>
            <a:r>
              <a:rPr lang="lt-LT" sz="1200">
                <a:effectLst/>
                <a:latin typeface="+mn-lt"/>
                <a:ea typeface="Times New Roman" panose="02020603050405020304" pitchFamily="18" charset="0"/>
                <a:cs typeface="Times New Roman" panose="02020603050405020304" pitchFamily="18" charset="0"/>
              </a:rPr>
              <a:t>–</a:t>
            </a:r>
            <a:r>
              <a:rPr lang="lt-LT" sz="1200">
                <a:solidFill>
                  <a:srgbClr val="000000"/>
                </a:solidFill>
                <a:effectLst/>
                <a:latin typeface="+mn-lt"/>
                <a:ea typeface="Times New Roman" panose="02020603050405020304" pitchFamily="18" charset="0"/>
                <a:cs typeface="Times New Roman" panose="02020603050405020304" pitchFamily="18" charset="0"/>
              </a:rPr>
              <a:t> jūsų pasirinktos veiklos turi apimti visas keturias 4K sritis, tad apgalvokite, kurias sritis apima kiekviena jūsų pasirinkta veikla. Pavyzdžiui, jei planuosite dalyvauti pilietinėje akcijoje, ši veikla gali apimti daugiau nei vieną sritį:</a:t>
            </a:r>
            <a:endParaRPr lang="en-GB" sz="1200">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lt-LT" sz="1200">
                <a:solidFill>
                  <a:srgbClr val="000000"/>
                </a:solidFill>
                <a:effectLst/>
                <a:latin typeface="+mn-lt"/>
                <a:ea typeface="Times New Roman" panose="02020603050405020304" pitchFamily="18" charset="0"/>
                <a:cs typeface="Times New Roman" panose="02020603050405020304" pitchFamily="18" charset="0"/>
              </a:rPr>
              <a:t>Aš kuriu: 2 val. pieši plakatus, kuriuos nešiesi į demonstraciją;</a:t>
            </a:r>
            <a:endParaRPr lang="en-GB" sz="1200">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lt-LT" sz="1200">
                <a:solidFill>
                  <a:srgbClr val="000000"/>
                </a:solidFill>
                <a:effectLst/>
                <a:latin typeface="+mn-lt"/>
                <a:ea typeface="Times New Roman" panose="02020603050405020304" pitchFamily="18" charset="0"/>
                <a:cs typeface="Times New Roman" panose="02020603050405020304" pitchFamily="18" charset="0"/>
              </a:rPr>
              <a:t>Aš keičiu (-uosi): 4 val. dalyvauji pilietinėje akcijoje;</a:t>
            </a:r>
            <a:endParaRPr lang="en-GB" sz="120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lt-LT" sz="1200">
                <a:solidFill>
                  <a:srgbClr val="000000"/>
                </a:solidFill>
                <a:effectLst/>
                <a:latin typeface="+mn-lt"/>
                <a:ea typeface="Times New Roman" panose="02020603050405020304" pitchFamily="18" charset="0"/>
                <a:cs typeface="Times New Roman" panose="02020603050405020304" pitchFamily="18" charset="0"/>
              </a:rPr>
              <a:t>Aš su kitais: 1 val. mokykloje kartu su bendraminčiais rengi prezentaciją, skatinančią kitus mokinius prisijungti prie akcijos.</a:t>
            </a:r>
            <a:endParaRPr lang="en-GB" sz="1200">
              <a:effectLst/>
              <a:latin typeface="+mn-lt"/>
              <a:ea typeface="Calibri" panose="020F0502020204030204" pitchFamily="34" charset="0"/>
              <a:cs typeface="Times New Roman" panose="02020603050405020304" pitchFamily="18" charset="0"/>
            </a:endParaRPr>
          </a:p>
          <a:p>
            <a:endParaRPr lang="lt-LT"/>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886455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lt-LT" b="1" i="1"/>
              <a:t>Pavyzdys, parodantis kaip vyksta pirmosios trys ciklo stadijos.</a:t>
            </a:r>
          </a:p>
          <a:p>
            <a:endParaRPr lang="lt-LT"/>
          </a:p>
          <a:p>
            <a:r>
              <a:rPr lang="lt-LT"/>
              <a:t>Idėja - Žygimantas turi tris pomėgius, pagal kuriuos ir pasirenka veiklas šiems metams.</a:t>
            </a:r>
          </a:p>
          <a:p>
            <a:endParaRPr lang="lt-LT"/>
          </a:p>
          <a:p>
            <a:pPr marL="0" marR="0" lvl="0" indent="0" algn="l" defTabSz="914400" rtl="0" eaLnBrk="1" fontAlgn="auto" latinLnBrk="0" hangingPunct="1">
              <a:lnSpc>
                <a:spcPct val="100000"/>
              </a:lnSpc>
              <a:spcBef>
                <a:spcPts val="0"/>
              </a:spcBef>
              <a:spcAft>
                <a:spcPts val="0"/>
              </a:spcAft>
              <a:buClrTx/>
              <a:buSzTx/>
              <a:buFontTx/>
              <a:buNone/>
              <a:tabLst/>
              <a:defRPr/>
            </a:pPr>
            <a:r>
              <a:rPr lang="lt-LT"/>
              <a:t>Planas - </a:t>
            </a:r>
            <a:r>
              <a:rPr lang="lt-LT" sz="1200">
                <a:solidFill>
                  <a:schemeClr val="tx1"/>
                </a:solidFill>
                <a:cs typeface="Calibri"/>
              </a:rPr>
              <a:t>Su 4K koordinatoriaus pagalba išsikelia asmeninius ugdymosi tikslus kiekvienoje iš šių veiklų.</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a:solidFill>
                <a:schemeClr val="tx1"/>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a:solidFill>
                  <a:schemeClr val="tx1"/>
                </a:solidFill>
                <a:cs typeface="Calibri"/>
              </a:rPr>
              <a:t>Įgyvendinimas – Žygimantas atlieka pasirinktas veiklas </a:t>
            </a:r>
            <a:r>
              <a:rPr lang="lt-LT" sz="1200" i="1">
                <a:solidFill>
                  <a:schemeClr val="tx1"/>
                </a:solidFill>
                <a:cs typeface="Calibri"/>
              </a:rPr>
              <a:t>(šis pavyzdys yra supaprastintas, ir kiekvienai sričiai parinkta skirtinga veikla, tačiau svarbu pabrėžti, jog mokiniai vieną veiklą gali užskaityti kelioms sritims, priklausomai nuo to, ką jie veikė ir kaip apie savo veiklas reflektuoja).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i="1">
              <a:solidFill>
                <a:schemeClr val="tx1"/>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a:solidFill>
                  <a:schemeClr val="tx1"/>
                </a:solidFill>
                <a:cs typeface="Calibri"/>
              </a:rPr>
              <a:t>Šios skaidrės tikslas, taip pat nuraminti mokinius, kad surinkti </a:t>
            </a:r>
            <a:r>
              <a:rPr lang="en-US" sz="1200">
                <a:solidFill>
                  <a:schemeClr val="tx1"/>
                </a:solidFill>
                <a:cs typeface="Calibri"/>
              </a:rPr>
              <a:t>60 </a:t>
            </a:r>
            <a:r>
              <a:rPr lang="en-US" sz="1200" err="1">
                <a:solidFill>
                  <a:schemeClr val="tx1"/>
                </a:solidFill>
                <a:cs typeface="Calibri"/>
              </a:rPr>
              <a:t>valand</a:t>
            </a:r>
            <a:r>
              <a:rPr lang="lt-LT" sz="1200">
                <a:solidFill>
                  <a:schemeClr val="tx1"/>
                </a:solidFill>
                <a:cs typeface="Calibri"/>
              </a:rPr>
              <a:t>ų nebus sunku (tai atitinka mažiau nei </a:t>
            </a:r>
            <a:r>
              <a:rPr lang="en-US" sz="1200">
                <a:solidFill>
                  <a:schemeClr val="tx1"/>
                </a:solidFill>
                <a:cs typeface="Calibri"/>
              </a:rPr>
              <a:t>2</a:t>
            </a:r>
            <a:r>
              <a:rPr lang="lt-LT" sz="1200">
                <a:solidFill>
                  <a:schemeClr val="tx1"/>
                </a:solidFill>
                <a:cs typeface="Calibri"/>
              </a:rPr>
              <a:t> </a:t>
            </a:r>
            <a:r>
              <a:rPr lang="lt-LT" sz="1200" err="1">
                <a:solidFill>
                  <a:schemeClr val="tx1"/>
                </a:solidFill>
                <a:cs typeface="Calibri"/>
              </a:rPr>
              <a:t>val</a:t>
            </a:r>
            <a:r>
              <a:rPr lang="lt-LT" sz="1200">
                <a:solidFill>
                  <a:schemeClr val="tx1"/>
                </a:solidFill>
                <a:cs typeface="Calibri"/>
              </a:rPr>
              <a:t> per savaitę)</a:t>
            </a:r>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567598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pPr marL="0" marR="0" lvl="0" indent="0" algn="just" defTabSz="914400" rtl="0" eaLnBrk="1" fontAlgn="auto" latinLnBrk="0" hangingPunct="1">
              <a:lnSpc>
                <a:spcPct val="107000"/>
              </a:lnSpc>
              <a:spcBef>
                <a:spcPts val="1200"/>
              </a:spcBef>
              <a:spcAft>
                <a:spcPts val="800"/>
              </a:spcAft>
              <a:buClrTx/>
              <a:buSzTx/>
              <a:buFontTx/>
              <a:buNone/>
              <a:tabLst/>
              <a:defRPr/>
            </a:pPr>
            <a:r>
              <a:rPr lang="lt-LT" sz="2800" b="1" i="1" dirty="0">
                <a:latin typeface="+mn-lt"/>
              </a:rPr>
              <a:t>Kompetencijų aplankas – tai vieta, kurioje mokinys apsibrėžia savo 4K veiklų įgyvendinimo planą, kaupia tų veiklų vykdymo įrodymus ir refleksijų medžiagą. Kompetencijų aplankas neturi vienos teisingos, apibrėžtos formos, tai galėtų būti el. dienyne, Google </a:t>
            </a:r>
            <a:r>
              <a:rPr lang="lt-LT" sz="2800" b="1" i="1" dirty="0" err="1">
                <a:latin typeface="+mn-lt"/>
              </a:rPr>
              <a:t>drive</a:t>
            </a:r>
            <a:r>
              <a:rPr lang="lt-LT" sz="2800" b="1" i="1" dirty="0">
                <a:latin typeface="+mn-lt"/>
              </a:rPr>
              <a:t> kaupiama informacija, galbūt tai galėtų būti atliekama naudojantis </a:t>
            </a:r>
            <a:r>
              <a:rPr lang="lt-LT" sz="2800" b="1" i="1" dirty="0" err="1">
                <a:latin typeface="+mn-lt"/>
              </a:rPr>
              <a:t>Moodle</a:t>
            </a:r>
            <a:r>
              <a:rPr lang="lt-LT" sz="2800" b="1" i="1" dirty="0">
                <a:latin typeface="+mn-lt"/>
              </a:rPr>
              <a:t> ar OneNote sistemomis, taip pat tai galėtų būti ir aplankas tiesiogine to žodžio prasme. Svarbu, kad pati forma ir jos subtilybės nesukurtų papildomų nepatogumų Jums bei mokiniams, tad aktyvios diskusijos su mokyklos bendruomene itin svarbios.</a:t>
            </a:r>
            <a:endParaRPr lang="en-GB" sz="2800" b="1" i="1" dirty="0">
              <a:latin typeface="+mn-lt"/>
            </a:endParaRPr>
          </a:p>
          <a:p>
            <a:pPr algn="just">
              <a:lnSpc>
                <a:spcPct val="107000"/>
              </a:lnSpc>
              <a:spcBef>
                <a:spcPts val="1200"/>
              </a:spcBef>
              <a:spcAft>
                <a:spcPts val="800"/>
              </a:spcAft>
            </a:pPr>
            <a:endParaRPr lang="lt-LT" sz="1800">
              <a:solidFill>
                <a:srgbClr val="000000"/>
              </a:solidFill>
              <a:effectLst/>
              <a:latin typeface="+mn-lt"/>
              <a:ea typeface="Times New Roman" panose="02020603050405020304" pitchFamily="18" charset="0"/>
              <a:cs typeface="Times New Roman" panose="02020603050405020304" pitchFamily="18" charset="0"/>
            </a:endParaRPr>
          </a:p>
          <a:p>
            <a:pPr algn="just">
              <a:lnSpc>
                <a:spcPct val="107000"/>
              </a:lnSpc>
              <a:spcBef>
                <a:spcPts val="1200"/>
              </a:spcBef>
              <a:spcAft>
                <a:spcPts val="800"/>
              </a:spcAft>
            </a:pPr>
            <a:r>
              <a:rPr lang="lt-LT" sz="1800" dirty="0">
                <a:solidFill>
                  <a:srgbClr val="000000"/>
                </a:solidFill>
                <a:effectLst/>
                <a:latin typeface="+mn-lt"/>
                <a:ea typeface="Times New Roman" panose="02020603050405020304" pitchFamily="18" charset="0"/>
                <a:cs typeface="Calibri"/>
              </a:rPr>
              <a:t>Kompetencijų aplanke kaupsite savo refleksijas bei veiklų įrodymus. Pavyzdžiui, jeigu savarankiškai mokotės japonų kalbos su pokalbių draugu iš Japonijos, retkarčiais padarykite jūsų </a:t>
            </a:r>
            <a:r>
              <a:rPr lang="lt-LT" sz="1800" i="1" dirty="0" err="1">
                <a:solidFill>
                  <a:srgbClr val="000000"/>
                </a:solidFill>
                <a:effectLst/>
                <a:latin typeface="+mn-lt"/>
                <a:ea typeface="Times New Roman" panose="02020603050405020304" pitchFamily="18" charset="0"/>
                <a:cs typeface="Calibri"/>
              </a:rPr>
              <a:t>Zoom</a:t>
            </a:r>
            <a:r>
              <a:rPr lang="lt-LT" sz="1800" dirty="0">
                <a:solidFill>
                  <a:srgbClr val="000000"/>
                </a:solidFill>
                <a:effectLst/>
                <a:latin typeface="+mn-lt"/>
                <a:ea typeface="Times New Roman" panose="02020603050405020304" pitchFamily="18" charset="0"/>
                <a:cs typeface="Calibri"/>
              </a:rPr>
              <a:t> pokalbio nuotraukų (</a:t>
            </a:r>
            <a:r>
              <a:rPr lang="lt-LT" sz="1800" i="1" dirty="0" err="1">
                <a:solidFill>
                  <a:srgbClr val="000000"/>
                </a:solidFill>
                <a:effectLst/>
                <a:latin typeface="+mn-lt"/>
                <a:ea typeface="Times New Roman" panose="02020603050405020304" pitchFamily="18" charset="0"/>
                <a:cs typeface="Calibri"/>
              </a:rPr>
              <a:t>screenshots</a:t>
            </a:r>
            <a:r>
              <a:rPr lang="lt-LT" sz="1800" dirty="0">
                <a:solidFill>
                  <a:srgbClr val="000000"/>
                </a:solidFill>
                <a:effectLst/>
                <a:latin typeface="+mn-lt"/>
                <a:ea typeface="Times New Roman" panose="02020603050405020304" pitchFamily="18" charset="0"/>
                <a:cs typeface="Calibri"/>
              </a:rPr>
              <a:t>); jeigu stengsitės pagerinti savo baudų metimus krepšinio varžybose, į kompetencijų aplanką pridėkite varžybų protokolus, rodančius gerėjantį baudų pataikymo procentą.</a:t>
            </a:r>
            <a:r>
              <a:rPr lang="lt-LT" sz="1800" dirty="0">
                <a:solidFill>
                  <a:srgbClr val="000000"/>
                </a:solidFill>
                <a:ea typeface="Times New Roman" panose="02020603050405020304" pitchFamily="18" charset="0"/>
                <a:cs typeface="Calibri"/>
              </a:rPr>
              <a:t> </a:t>
            </a:r>
            <a:r>
              <a:rPr lang="lt-LT" sz="1800" dirty="0">
                <a:solidFill>
                  <a:srgbClr val="000000"/>
                </a:solidFill>
                <a:effectLst/>
                <a:latin typeface="+mn-lt"/>
                <a:ea typeface="Times New Roman" panose="02020603050405020304" pitchFamily="18" charset="0"/>
                <a:cs typeface="Calibri"/>
              </a:rPr>
              <a:t> Įrodymai gali būti labai įvairūs, pavyzdžiui, nuotraukos iš pasiruošimo renginiui bei paties renginio, jūsų parašytas spektaklio scenarijus, sporto medalis ar rungtynių įrašas, laiškai tarp draugų, besimokančių tą pačią užsienio kalbą, dienoraštis su istorijomis iš senelių namų, videoįrašas iš jūsų asmeninės </a:t>
            </a:r>
            <a:r>
              <a:rPr lang="lt-LT" sz="1800" dirty="0" err="1">
                <a:solidFill>
                  <a:srgbClr val="000000"/>
                </a:solidFill>
                <a:effectLst/>
                <a:latin typeface="+mn-lt"/>
                <a:ea typeface="Times New Roman" panose="02020603050405020304" pitchFamily="18" charset="0"/>
                <a:cs typeface="Calibri"/>
              </a:rPr>
              <a:t>tinklalaidės</a:t>
            </a:r>
            <a:r>
              <a:rPr lang="lt-LT" sz="1800" dirty="0">
                <a:solidFill>
                  <a:srgbClr val="000000"/>
                </a:solidFill>
                <a:effectLst/>
                <a:latin typeface="+mn-lt"/>
                <a:ea typeface="Times New Roman" panose="02020603050405020304" pitchFamily="18" charset="0"/>
                <a:cs typeface="Calibri"/>
              </a:rPr>
              <a:t>, mokėjimo kvitai.</a:t>
            </a:r>
          </a:p>
          <a:p>
            <a:pPr algn="just">
              <a:lnSpc>
                <a:spcPct val="107000"/>
              </a:lnSpc>
              <a:spcBef>
                <a:spcPts val="1200"/>
              </a:spcBef>
              <a:spcAft>
                <a:spcPts val="800"/>
              </a:spcAft>
            </a:pPr>
            <a:endParaRPr lang="lt-LT" sz="180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Bef>
                <a:spcPts val="200"/>
              </a:spcBef>
            </a:pPr>
            <a:r>
              <a:rPr lang="lt-LT" sz="1800" b="1" dirty="0">
                <a:solidFill>
                  <a:srgbClr val="2F5496"/>
                </a:solidFill>
                <a:effectLst/>
                <a:latin typeface="+mn-lt"/>
                <a:ea typeface="Times New Roman" panose="02020603050405020304" pitchFamily="18" charset="0"/>
                <a:cs typeface="Calibri"/>
              </a:rPr>
              <a:t>Reikalavimai įrodymams</a:t>
            </a:r>
            <a:r>
              <a:rPr lang="lt-LT" sz="1800" b="1" dirty="0">
                <a:solidFill>
                  <a:srgbClr val="000000"/>
                </a:solidFill>
                <a:ea typeface="Times New Roman" panose="02020603050405020304" pitchFamily="18" charset="0"/>
                <a:cs typeface="Calibri"/>
              </a:rPr>
              <a:t> </a:t>
            </a:r>
            <a:endParaRPr lang="en-GB" sz="1800" b="1">
              <a:solidFill>
                <a:srgbClr val="2F5496"/>
              </a:solidFill>
              <a:effectLst/>
              <a:latin typeface="+mn-lt"/>
              <a:ea typeface="MS Gothic" panose="020B0609070205080204" pitchFamily="49" charset="-128"/>
              <a:cs typeface="Times New Roman" panose="02020603050405020304" pitchFamily="18" charset="0"/>
            </a:endParaRPr>
          </a:p>
          <a:p>
            <a:pPr marL="342900" lvl="0" indent="-342900" algn="just">
              <a:lnSpc>
                <a:spcPct val="107000"/>
              </a:lnSpc>
              <a:buFont typeface="Symbol" panose="05050102010706020507" pitchFamily="18" charset="2"/>
              <a:buChar char="·"/>
            </a:pPr>
            <a:r>
              <a:rPr lang="lt-LT" sz="1800" dirty="0">
                <a:solidFill>
                  <a:srgbClr val="000000"/>
                </a:solidFill>
                <a:effectLst/>
                <a:latin typeface="+mn-lt"/>
                <a:ea typeface="Helvetica" panose="020B0604020202020204" pitchFamily="34" charset="0"/>
                <a:cs typeface="Calibri"/>
              </a:rPr>
              <a:t>Autentiški – įrodymai turi būti surinkti paties mokinio apie jo atliktus darbus. Idealiu atveju įrodymai turėtų būti surenkami atliekant veiklas.</a:t>
            </a:r>
            <a:endParaRPr lang="en-GB" sz="1800" dirty="0">
              <a:effectLst/>
              <a:latin typeface="+mn-lt"/>
              <a:ea typeface="Calibri" panose="020F0502020204030204" pitchFamily="34" charset="0"/>
              <a:cs typeface="Calibri"/>
            </a:endParaRPr>
          </a:p>
          <a:p>
            <a:pPr marL="342900" lvl="0" indent="-342900" algn="just">
              <a:lnSpc>
                <a:spcPct val="107000"/>
              </a:lnSpc>
              <a:buFont typeface="Symbol" panose="05050102010706020507" pitchFamily="18" charset="2"/>
              <a:buChar char="·"/>
            </a:pPr>
            <a:r>
              <a:rPr lang="lt-LT" sz="1800" dirty="0">
                <a:solidFill>
                  <a:srgbClr val="000000"/>
                </a:solidFill>
                <a:effectLst/>
                <a:latin typeface="+mn-lt"/>
                <a:ea typeface="Helvetica" panose="020B0604020202020204" pitchFamily="34" charset="0"/>
                <a:cs typeface="Calibri"/>
              </a:rPr>
              <a:t>Nuolatos atnaujinami – įrodymai turi būti kuo naujesni ir atitikti tuo metu atliekamas veiklas.</a:t>
            </a:r>
            <a:endParaRPr lang="en-GB" sz="1800" dirty="0">
              <a:effectLst/>
              <a:latin typeface="+mn-lt"/>
              <a:ea typeface="Calibri" panose="020F0502020204030204" pitchFamily="34" charset="0"/>
              <a:cs typeface="Calibri"/>
            </a:endParaRPr>
          </a:p>
          <a:p>
            <a:pPr marL="342900" indent="-342900" algn="just">
              <a:lnSpc>
                <a:spcPct val="107000"/>
              </a:lnSpc>
              <a:buFont typeface="Symbol" panose="05050102010706020507" pitchFamily="18" charset="2"/>
              <a:buChar char="·"/>
            </a:pPr>
            <a:r>
              <a:rPr lang="lt-LT" sz="1800" dirty="0">
                <a:solidFill>
                  <a:srgbClr val="000000"/>
                </a:solidFill>
                <a:effectLst/>
                <a:latin typeface="+mn-lt"/>
                <a:ea typeface="Helvetica" panose="020B0604020202020204" pitchFamily="34" charset="0"/>
                <a:cs typeface="Calibri"/>
              </a:rPr>
              <a:t>Personalizuoti – mokiniai turėtų pademonstruoti, jog įrodymai yra jų, papasakoti, kodėl pasirinktas pateiktas įrodymas ir kaip jis atitinka išsikeltus individualius tikslus, pvz.:</a:t>
            </a:r>
            <a:r>
              <a:rPr lang="lt-LT" sz="1800" dirty="0">
                <a:solidFill>
                  <a:srgbClr val="000000"/>
                </a:solidFill>
                <a:ea typeface="Helvetica" panose="020B0604020202020204" pitchFamily="34" charset="0"/>
                <a:cs typeface="Calibri"/>
              </a:rPr>
              <a:t> </a:t>
            </a:r>
            <a:r>
              <a:rPr lang="lt-LT" sz="1800" dirty="0">
                <a:solidFill>
                  <a:srgbClr val="000000"/>
                </a:solidFill>
                <a:effectLst/>
                <a:latin typeface="+mn-lt"/>
                <a:ea typeface="Helvetica" panose="020B0604020202020204" pitchFamily="34" charset="0"/>
                <a:cs typeface="Calibri"/>
              </a:rPr>
              <a:t> kodėl buvo pateikta nuotrauka ir kaip ji parodo veiklos atlikimą.</a:t>
            </a:r>
            <a:endParaRPr lang="en-GB" sz="1800" dirty="0">
              <a:effectLst/>
              <a:latin typeface="+mn-lt"/>
              <a:ea typeface="Calibri" panose="020F0502020204030204" pitchFamily="34" charset="0"/>
              <a:cs typeface="Calibri"/>
            </a:endParaRPr>
          </a:p>
          <a:p>
            <a:pPr marL="342900" indent="-342900" algn="just">
              <a:lnSpc>
                <a:spcPct val="107000"/>
              </a:lnSpc>
              <a:buFont typeface="Symbol" panose="05050102010706020507" pitchFamily="18" charset="2"/>
              <a:buChar char="·"/>
            </a:pPr>
            <a:r>
              <a:rPr lang="lt-LT" sz="1800" dirty="0">
                <a:solidFill>
                  <a:srgbClr val="000000"/>
                </a:solidFill>
                <a:effectLst/>
                <a:latin typeface="+mn-lt"/>
                <a:ea typeface="Helvetica" panose="020B0604020202020204" pitchFamily="34" charset="0"/>
                <a:cs typeface="Calibri"/>
              </a:rPr>
              <a:t>Individualūs – įrodymai negali būti grupiniai, nors veiklos grupėse nėra ribojamos, t. y. turi būti aišku, ką būtent nuveikė mokinys.</a:t>
            </a:r>
            <a:r>
              <a:rPr lang="lt-LT" sz="1800" dirty="0">
                <a:solidFill>
                  <a:srgbClr val="000000"/>
                </a:solidFill>
                <a:ea typeface="Helvetica" panose="020B0604020202020204" pitchFamily="34" charset="0"/>
                <a:cs typeface="Calibri"/>
              </a:rPr>
              <a:t> </a:t>
            </a:r>
            <a:endParaRPr lang="en-GB" sz="1800">
              <a:effectLst/>
              <a:latin typeface="+mn-lt"/>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lt-LT" sz="1800" dirty="0">
                <a:solidFill>
                  <a:srgbClr val="000000"/>
                </a:solidFill>
                <a:effectLst/>
                <a:latin typeface="+mn-lt"/>
                <a:ea typeface="Helvetica" panose="020B0604020202020204" pitchFamily="34" charset="0"/>
                <a:cs typeface="Calibri"/>
              </a:rPr>
              <a:t>Aktualūs – įrodymai turi būti aiškiai susieti su tikslais, patirtimis vykdant veiklą bei mokymosi procesu. Taip pat įrodymai neturėtų būti ribojami siekiant kuo griežčiau atitikti vertinimo kriterijus, jie gali aprėpti platesnį mokymosi procesą vykdant veiklas. Turėtų būti vengiama naudoti iš anksto paruoštą medžiagą kaip atsiskaitymą (pvz.: refleksijos lapus), nebent mokinys sugeba pagrįsti jos vertę.</a:t>
            </a:r>
            <a:endParaRPr lang="en-GB" sz="1800" dirty="0">
              <a:effectLst/>
              <a:latin typeface="+mn-lt"/>
              <a:ea typeface="Calibri" panose="020F0502020204030204" pitchFamily="34" charset="0"/>
              <a:cs typeface="Calibri"/>
            </a:endParaRPr>
          </a:p>
          <a:p>
            <a:pPr marL="342900" indent="-342900" algn="just">
              <a:lnSpc>
                <a:spcPct val="107000"/>
              </a:lnSpc>
              <a:spcAft>
                <a:spcPts val="800"/>
              </a:spcAft>
              <a:buFont typeface="Symbol" panose="05050102010706020507" pitchFamily="18" charset="2"/>
              <a:buChar char="·"/>
            </a:pPr>
            <a:r>
              <a:rPr lang="lt-LT" sz="1800" dirty="0">
                <a:solidFill>
                  <a:srgbClr val="000000"/>
                </a:solidFill>
                <a:effectLst/>
                <a:latin typeface="+mn-lt"/>
                <a:ea typeface="Helvetica" panose="020B0604020202020204" pitchFamily="34" charset="0"/>
                <a:cs typeface="Calibri"/>
              </a:rPr>
              <a:t>Pakankami – tai nereiškia jų apimties, nes svarbiausia ne įrodymų kiekybė, o jų kokybė. Svarbu, jog mokinys gebėtų atrinkti tinkamus įrodymas. Įrodymų kiekis turėtų atsispindėti veiklos trukmėje, t. y. 5 val. trukmės veikla neprigeneruos tiek įrodymų, kiek 100 val. trukmės veikla.</a:t>
            </a:r>
            <a:r>
              <a:rPr lang="lt-LT" sz="1800" dirty="0">
                <a:solidFill>
                  <a:srgbClr val="000000"/>
                </a:solidFill>
                <a:ea typeface="Helvetica" panose="020B0604020202020204" pitchFamily="34" charset="0"/>
                <a:cs typeface="Calibri"/>
              </a:rPr>
              <a:t> </a:t>
            </a:r>
            <a:endParaRPr lang="en-GB" sz="1800">
              <a:effectLst/>
              <a:latin typeface="+mn-lt"/>
              <a:ea typeface="Calibri" panose="020F0502020204030204" pitchFamily="34" charset="0"/>
              <a:cs typeface="Arial" panose="020B0604020202020204" pitchFamily="34" charset="0"/>
            </a:endParaRPr>
          </a:p>
          <a:p>
            <a:pPr algn="just">
              <a:lnSpc>
                <a:spcPct val="107000"/>
              </a:lnSpc>
              <a:spcBef>
                <a:spcPts val="1200"/>
              </a:spcBef>
              <a:spcAft>
                <a:spcPts val="800"/>
              </a:spcAft>
            </a:pPr>
            <a:endParaRPr lang="en-GB" sz="1800">
              <a:effectLst/>
              <a:latin typeface="+mn-lt"/>
              <a:ea typeface="Calibri" panose="020F0502020204030204" pitchFamily="34" charset="0"/>
              <a:cs typeface="Times New Roman" panose="02020603050405020304" pitchFamily="18" charset="0"/>
            </a:endParaRPr>
          </a:p>
          <a:p>
            <a:pPr algn="just">
              <a:lnSpc>
                <a:spcPct val="107000"/>
              </a:lnSpc>
              <a:spcBef>
                <a:spcPts val="1200"/>
              </a:spcBef>
              <a:spcAft>
                <a:spcPts val="800"/>
              </a:spcAft>
            </a:pPr>
            <a:endParaRPr lang="lt-LT" sz="1800">
              <a:solidFill>
                <a:srgbClr val="000000"/>
              </a:solidFill>
              <a:effectLst/>
              <a:latin typeface="+mn-lt"/>
              <a:ea typeface="Times New Roman" panose="02020603050405020304" pitchFamily="18" charset="0"/>
              <a:cs typeface="Times New Roman" panose="02020603050405020304" pitchFamily="18" charset="0"/>
            </a:endParaRPr>
          </a:p>
          <a:p>
            <a:pPr algn="just">
              <a:lnSpc>
                <a:spcPct val="107000"/>
              </a:lnSpc>
              <a:spcBef>
                <a:spcPts val="1200"/>
              </a:spcBef>
              <a:spcAft>
                <a:spcPts val="800"/>
              </a:spcAft>
            </a:pPr>
            <a:r>
              <a:rPr lang="lt-LT" sz="1800" dirty="0">
                <a:solidFill>
                  <a:srgbClr val="000000"/>
                </a:solidFill>
                <a:effectLst/>
                <a:latin typeface="+mn-lt"/>
                <a:ea typeface="Times New Roman" panose="02020603050405020304" pitchFamily="18" charset="0"/>
                <a:cs typeface="Calibri"/>
              </a:rPr>
              <a:t>Kompetencijų aplankas neturėtų jums kelti galvos skausmo – svarbiausia, veiklos, kurias </a:t>
            </a:r>
            <a:r>
              <a:rPr lang="lt-LT" sz="1800" dirty="0">
                <a:solidFill>
                  <a:srgbClr val="000000"/>
                </a:solidFill>
                <a:ea typeface="Times New Roman" panose="02020603050405020304" pitchFamily="18" charset="0"/>
                <a:cs typeface="Calibri"/>
              </a:rPr>
              <a:t>pasirinksite</a:t>
            </a:r>
            <a:r>
              <a:rPr lang="lt-LT" sz="1800" dirty="0">
                <a:solidFill>
                  <a:srgbClr val="000000"/>
                </a:solidFill>
                <a:effectLst/>
                <a:latin typeface="+mn-lt"/>
                <a:ea typeface="Times New Roman" panose="02020603050405020304" pitchFamily="18" charset="0"/>
                <a:cs typeface="Calibri"/>
              </a:rPr>
              <a:t>, ir tikslai, kuriuos išsikelsite. Kompetencijų aplankas turi parodyti, jog tikslingai dalyvavote pasirinktose veiklose, reflektavote bei surinkote reikiamą valandų skaičių.</a:t>
            </a:r>
            <a:r>
              <a:rPr lang="lt-LT" sz="1800" dirty="0">
                <a:solidFill>
                  <a:srgbClr val="000000"/>
                </a:solidFill>
                <a:ea typeface="Times New Roman" panose="02020603050405020304" pitchFamily="18" charset="0"/>
                <a:cs typeface="Calibri"/>
              </a:rPr>
              <a:t> </a:t>
            </a:r>
            <a:endParaRPr lang="en-GB" sz="1800">
              <a:effectLst/>
              <a:latin typeface="+mn-lt"/>
              <a:ea typeface="Calibri" panose="020F0502020204030204" pitchFamily="34" charset="0"/>
              <a:cs typeface="Times New Roman" panose="02020603050405020304" pitchFamily="18" charset="0"/>
            </a:endParaRPr>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511434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pPr algn="just"/>
            <a:r>
              <a:rPr lang="lt-LT" sz="1200" dirty="0">
                <a:latin typeface="+mn-lt"/>
              </a:rPr>
              <a:t>Refleksija gali būti apibūdinta kaip tikslingas mąstymas apie tam tikrą patirtį. Refleksija – tai grandis tarp ką tik įvykusios patirties, praeities veiksmų bei ateities planų. Ji padeda susidaryti bendrą vaizdą apie tavo padėtį pasaulyje. Skiriant laiko refleksijai gali įvertinti skirtingas perspektyvas, atrasti gilesnę prasmę savo veiksmuose, permąstyti, ar tavo poelgiai išties padeda tobulėti. Šis prasmės ieškojimas savyje bei savo veiksmuose padeda efektyviau mokytis ir tobulėti. </a:t>
            </a:r>
          </a:p>
          <a:p>
            <a:pPr algn="just"/>
            <a:endParaRPr lang="lt-LT" sz="1200">
              <a:latin typeface="+mn-lt"/>
            </a:endParaRPr>
          </a:p>
          <a:p>
            <a:pPr algn="just">
              <a:lnSpc>
                <a:spcPct val="115000"/>
              </a:lnSpc>
              <a:spcAft>
                <a:spcPts val="800"/>
              </a:spcAft>
            </a:pPr>
            <a:r>
              <a:rPr lang="lt-LT" sz="1200" dirty="0">
                <a:solidFill>
                  <a:srgbClr val="000000"/>
                </a:solidFill>
                <a:effectLst/>
                <a:latin typeface="+mn-lt"/>
                <a:ea typeface="Times New Roman" panose="02020603050405020304" pitchFamily="18" charset="0"/>
                <a:cs typeface="Times New Roman" panose="02020603050405020304" pitchFamily="18" charset="0"/>
              </a:rPr>
              <a:t>Refleksija nėra tiesiog paprastas įvykių atpasakojimas. Refleksija turėtų būti:</a:t>
            </a:r>
            <a:endParaRPr lang="en-GB" sz="1200" dirty="0">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 Times New Roman ,serif"/>
              <a:buChar char="-"/>
            </a:pPr>
            <a:r>
              <a:rPr lang="lt-LT" sz="1200" b="1" dirty="0">
                <a:solidFill>
                  <a:srgbClr val="000000"/>
                </a:solidFill>
                <a:effectLst/>
                <a:latin typeface="+mn-lt"/>
                <a:ea typeface="Times New Roman" panose="02020603050405020304" pitchFamily="18" charset="0"/>
                <a:cs typeface="Times New Roman" panose="02020603050405020304" pitchFamily="18" charset="0"/>
              </a:rPr>
              <a:t>analitiška </a:t>
            </a:r>
            <a:r>
              <a:rPr lang="lt-LT" sz="1200" dirty="0">
                <a:solidFill>
                  <a:srgbClr val="000000"/>
                </a:solidFill>
                <a:effectLst/>
                <a:latin typeface="+mn-lt"/>
                <a:ea typeface="Times New Roman" panose="02020603050405020304" pitchFamily="18" charset="0"/>
                <a:cs typeface="Times New Roman" panose="02020603050405020304" pitchFamily="18" charset="0"/>
              </a:rPr>
              <a:t>– analizuojanti patirtį iš kelių skirtingų pozicijų, susiejant dabarties veiksmus su praeities įvykiais, ieškant tarpusavio sąsajų bei kitų žingsnių; </a:t>
            </a:r>
            <a:endParaRPr lang="en-GB" sz="1200" dirty="0">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 Times New Roman ,serif"/>
              <a:buChar char="-"/>
            </a:pPr>
            <a:r>
              <a:rPr lang="lt-LT" sz="1200" b="1" dirty="0">
                <a:solidFill>
                  <a:srgbClr val="000000"/>
                </a:solidFill>
                <a:effectLst/>
                <a:latin typeface="+mn-lt"/>
                <a:ea typeface="Times New Roman" panose="02020603050405020304" pitchFamily="18" charset="0"/>
                <a:cs typeface="Times New Roman" panose="02020603050405020304" pitchFamily="18" charset="0"/>
              </a:rPr>
              <a:t>nuoširdi </a:t>
            </a:r>
            <a:r>
              <a:rPr lang="lt-LT" sz="1200" dirty="0">
                <a:solidFill>
                  <a:srgbClr val="000000"/>
                </a:solidFill>
                <a:effectLst/>
                <a:latin typeface="+mn-lt"/>
                <a:ea typeface="Times New Roman" panose="02020603050405020304" pitchFamily="18" charset="0"/>
                <a:cs typeface="Times New Roman" panose="02020603050405020304" pitchFamily="18" charset="0"/>
              </a:rPr>
              <a:t>– tikrai refleksijai reikia atsivėrimo, visų pirmiausia, sau. Norint, jog refleksija būtų naudinga, nereikėtų bijoti dalintis savo mintimis bei jausmais; </a:t>
            </a:r>
            <a:endParaRPr lang="en-GB" sz="1200" dirty="0">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 Times New Roman ,serif"/>
              <a:buChar char="-"/>
            </a:pPr>
            <a:r>
              <a:rPr lang="lt-LT" sz="1200" b="1" dirty="0">
                <a:solidFill>
                  <a:srgbClr val="000000"/>
                </a:solidFill>
                <a:effectLst/>
                <a:latin typeface="+mn-lt"/>
                <a:ea typeface="Times New Roman" panose="02020603050405020304" pitchFamily="18" charset="0"/>
                <a:cs typeface="Times New Roman" panose="02020603050405020304" pitchFamily="18" charset="0"/>
              </a:rPr>
              <a:t>racionali </a:t>
            </a:r>
            <a:r>
              <a:rPr lang="lt-LT" sz="1200" dirty="0">
                <a:solidFill>
                  <a:srgbClr val="000000"/>
                </a:solidFill>
                <a:effectLst/>
                <a:latin typeface="+mn-lt"/>
                <a:ea typeface="Times New Roman" panose="02020603050405020304" pitchFamily="18" charset="0"/>
                <a:cs typeface="Times New Roman" panose="02020603050405020304" pitchFamily="18" charset="0"/>
              </a:rPr>
              <a:t>– nors refleksijai atlikti reikia priimti savo jausmus apie tam tikrą situaciją, ji taipogi skatina į situaciją pažvelgti iš šalies, stengtis ją įvertinti objektyviai;</a:t>
            </a:r>
            <a:endParaRPr lang="en-GB" sz="1200" dirty="0">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 Times New Roman ,serif"/>
              <a:buChar char="-"/>
            </a:pPr>
            <a:r>
              <a:rPr lang="lt-LT" sz="1200" b="1" dirty="0">
                <a:solidFill>
                  <a:srgbClr val="000000"/>
                </a:solidFill>
                <a:effectLst/>
                <a:latin typeface="+mn-lt"/>
                <a:ea typeface="Times New Roman" panose="02020603050405020304" pitchFamily="18" charset="0"/>
                <a:cs typeface="Times New Roman" panose="02020603050405020304" pitchFamily="18" charset="0"/>
              </a:rPr>
              <a:t>sujungianti </a:t>
            </a:r>
            <a:r>
              <a:rPr lang="lt-LT" sz="1200" dirty="0">
                <a:solidFill>
                  <a:srgbClr val="000000"/>
                </a:solidFill>
                <a:effectLst/>
                <a:latin typeface="+mn-lt"/>
                <a:ea typeface="Times New Roman" panose="02020603050405020304" pitchFamily="18" charset="0"/>
                <a:cs typeface="Times New Roman" panose="02020603050405020304" pitchFamily="18" charset="0"/>
              </a:rPr>
              <a:t>– refleksija padeda susieti tam tikrą įvykį su platesniu kontekstu.</a:t>
            </a:r>
          </a:p>
          <a:p>
            <a:pPr marL="342900" lvl="0" indent="-342900" algn="just">
              <a:lnSpc>
                <a:spcPct val="107000"/>
              </a:lnSpc>
              <a:buFont typeface=" Times New Roman ,serif"/>
              <a:buChar char="-"/>
            </a:pPr>
            <a:endParaRPr lang="lt-LT" sz="1200">
              <a:solidFill>
                <a:srgbClr val="000000"/>
              </a:solidFill>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 Times New Roman ,serif"/>
              <a:buChar char="-"/>
            </a:pPr>
            <a:endParaRPr lang="lt-LT" sz="1200">
              <a:solidFill>
                <a:srgbClr val="000000"/>
              </a:solidFill>
              <a:effectLst/>
              <a:latin typeface="+mn-lt"/>
              <a:ea typeface="Calibri" panose="020F0502020204030204" pitchFamily="34" charset="0"/>
              <a:cs typeface="Times New Roman" panose="02020603050405020304" pitchFamily="18" charset="0"/>
            </a:endParaRPr>
          </a:p>
          <a:p>
            <a:pPr algn="just">
              <a:lnSpc>
                <a:spcPct val="115000"/>
              </a:lnSpc>
              <a:spcAft>
                <a:spcPts val="800"/>
              </a:spcAft>
            </a:pPr>
            <a:r>
              <a:rPr lang="lt-LT" sz="1800" dirty="0">
                <a:solidFill>
                  <a:srgbClr val="000000"/>
                </a:solidFill>
                <a:effectLst/>
                <a:latin typeface="+mn-lt"/>
                <a:ea typeface="Times New Roman" panose="02020603050405020304" pitchFamily="18" charset="0"/>
                <a:cs typeface="Times New Roman" panose="02020603050405020304" pitchFamily="18" charset="0"/>
              </a:rPr>
              <a:t>Refleksija padeda įprasminti savo patirtis, įvertinti savo poelgius bei prisiimti atsakomybę už juos. Refleksija taip pat padeda planuoti savo ateities žingsnius, įvertinus tai, kas veikė ar neveikė praeityje. Refleksija taip pat įgalina:</a:t>
            </a:r>
            <a:endParaRPr lang="en-GB" sz="1800" dirty="0">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lt-LT" sz="1800" dirty="0">
                <a:solidFill>
                  <a:srgbClr val="000000"/>
                </a:solidFill>
                <a:effectLst/>
                <a:latin typeface="+mn-lt"/>
                <a:ea typeface="Times New Roman" panose="02020603050405020304" pitchFamily="18" charset="0"/>
                <a:cs typeface="Times New Roman" panose="02020603050405020304" pitchFamily="18" charset="0"/>
              </a:rPr>
              <a:t>prisiimti atsakomybę už savo mokymosi procesą, realiai įvertinti savo indėlį;</a:t>
            </a:r>
            <a:endParaRPr lang="en-GB" sz="1800" dirty="0">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lt-LT" sz="1800" dirty="0">
                <a:solidFill>
                  <a:srgbClr val="000000"/>
                </a:solidFill>
                <a:effectLst/>
                <a:latin typeface="+mn-lt"/>
                <a:ea typeface="Times New Roman" panose="02020603050405020304" pitchFamily="18" charset="0"/>
                <a:cs typeface="Times New Roman" panose="02020603050405020304" pitchFamily="18" charset="0"/>
              </a:rPr>
              <a:t>pamatyti tikrąjį savo įgūdžių lygį, reikalingas tobulinti vietas. Naudodamas refleksiją gali adekvačiau įvertinti, ar tavo pastangos duoda reikiamų vaisių; </a:t>
            </a:r>
            <a:endParaRPr lang="en-GB" sz="1800" dirty="0">
              <a:effectLst/>
              <a:latin typeface="+mn-l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lt-LT" sz="1800" dirty="0" err="1">
                <a:solidFill>
                  <a:srgbClr val="000000"/>
                </a:solidFill>
                <a:effectLst/>
                <a:latin typeface="+mn-lt"/>
                <a:ea typeface="Times New Roman" panose="02020603050405020304" pitchFamily="18" charset="0"/>
                <a:cs typeface="Calibri"/>
              </a:rPr>
              <a:t>strateguoti</a:t>
            </a:r>
            <a:r>
              <a:rPr lang="lt-LT" sz="1800" dirty="0">
                <a:solidFill>
                  <a:srgbClr val="000000"/>
                </a:solidFill>
                <a:effectLst/>
                <a:latin typeface="+mn-lt"/>
                <a:ea typeface="Times New Roman" panose="02020603050405020304" pitchFamily="18" charset="0"/>
                <a:cs typeface="Calibri"/>
              </a:rPr>
              <a:t> – kai neleidi mintims klajoti, o susikoncentruoji į tam tikrą įvykį ar patirtį, tavo protas pradeda vertinti šias situacijas sistemiškiau, išsigrynindamas prioritetus ar geriausius būdus susitvarkyti su tam tikru iššūkiu.</a:t>
            </a:r>
            <a:endParaRPr lang="en-GB" sz="1800" dirty="0">
              <a:effectLst/>
              <a:latin typeface="+mn-lt"/>
              <a:ea typeface="Calibri" panose="020F0502020204030204" pitchFamily="34" charset="0"/>
              <a:cs typeface="Calibri"/>
            </a:endParaRPr>
          </a:p>
          <a:p>
            <a:pPr marL="0" lvl="0" indent="0" algn="just">
              <a:lnSpc>
                <a:spcPct val="107000"/>
              </a:lnSpc>
              <a:buFont typeface=" Times New Roman ,serif"/>
              <a:buNone/>
            </a:pPr>
            <a:endParaRPr lang="en-GB" sz="1200">
              <a:effectLst/>
              <a:latin typeface="+mn-lt"/>
              <a:ea typeface="Calibri" panose="020F0502020204030204" pitchFamily="34" charset="0"/>
              <a:cs typeface="Times New Roman" panose="02020603050405020304" pitchFamily="18" charset="0"/>
            </a:endParaRPr>
          </a:p>
          <a:p>
            <a:pPr algn="just"/>
            <a:r>
              <a:rPr lang="lt-LT" sz="1200"/>
              <a:t>Refleksiją galima vykdyti skirtingais metodais, šios prezentacijos paskutinėje skaidrėje rasite nuorodą į dokumentą, kuris aprašo skirtingus refleksijos pratimus – rekomenduoju jį peržiūrėti ir išbandyti skirtingus būdus</a:t>
            </a:r>
            <a:r>
              <a:rPr lang="lt-LT"/>
              <a:t>, kol atrasite tą, kuris jums labiausiai patinka.</a:t>
            </a:r>
            <a:endParaRPr lang="en-GB" sz="1200"/>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4025113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pPr algn="just">
              <a:lnSpc>
                <a:spcPct val="107000"/>
              </a:lnSpc>
              <a:spcAft>
                <a:spcPts val="800"/>
              </a:spcAft>
            </a:pPr>
            <a:r>
              <a:rPr lang="lt-LT" sz="1800" b="1" i="1" dirty="0">
                <a:effectLst/>
                <a:latin typeface="+mn-lt"/>
                <a:ea typeface="Times New Roman" panose="02020603050405020304" pitchFamily="18" charset="0"/>
                <a:cs typeface="Calibri"/>
              </a:rPr>
              <a:t>Supažindinkite mokinius su vertinimo kriterijais, kad visiems būtų aišku, ko būtent iš jų tikimasi ir kaip jie bus vertinami. Skaidrėje pateikti rekomenduojami vertinimo kriterijai, tačiau adaptuokite juos jei reikia.</a:t>
            </a:r>
          </a:p>
          <a:p>
            <a:pPr algn="just">
              <a:lnSpc>
                <a:spcPct val="107000"/>
              </a:lnSpc>
              <a:spcAft>
                <a:spcPts val="800"/>
              </a:spcAft>
            </a:pPr>
            <a:endParaRPr lang="lt-LT" sz="1800" b="1" i="1">
              <a:effectLst/>
              <a:latin typeface="+mn-lt"/>
              <a:ea typeface="Times New Roman" panose="02020603050405020304" pitchFamily="18" charset="0"/>
              <a:cs typeface="Arial" panose="020B0604020202020204" pitchFamily="34" charset="0"/>
            </a:endParaRPr>
          </a:p>
          <a:p>
            <a:pPr algn="just">
              <a:lnSpc>
                <a:spcPct val="107000"/>
              </a:lnSpc>
              <a:spcAft>
                <a:spcPts val="800"/>
              </a:spcAft>
            </a:pPr>
            <a:r>
              <a:rPr lang="lt-LT" sz="1800" i="1" dirty="0">
                <a:effectLst/>
                <a:latin typeface="+mn-lt"/>
                <a:ea typeface="Times New Roman" panose="02020603050405020304" pitchFamily="18" charset="0"/>
                <a:cs typeface="Calibri"/>
              </a:rPr>
              <a:t>Koordinatorius vertinimo rezultatą fiksuoja dienyne įrašu „įskaityta“ („</a:t>
            </a:r>
            <a:r>
              <a:rPr lang="lt-LT" sz="1800" i="1" dirty="0" err="1">
                <a:effectLst/>
                <a:latin typeface="+mn-lt"/>
                <a:ea typeface="Times New Roman" panose="02020603050405020304" pitchFamily="18" charset="0"/>
                <a:cs typeface="Calibri"/>
              </a:rPr>
              <a:t>įsk</a:t>
            </a:r>
            <a:r>
              <a:rPr lang="lt-LT" sz="1800" i="1" dirty="0">
                <a:effectLst/>
                <a:latin typeface="+mn-lt"/>
                <a:ea typeface="Times New Roman" panose="02020603050405020304" pitchFamily="18" charset="0"/>
                <a:cs typeface="Calibri"/>
              </a:rPr>
              <a:t>.“) arba „neįskaityta“ („</a:t>
            </a:r>
            <a:r>
              <a:rPr lang="lt-LT" sz="1800" i="1" dirty="0" err="1">
                <a:effectLst/>
                <a:latin typeface="+mn-lt"/>
                <a:ea typeface="Times New Roman" panose="02020603050405020304" pitchFamily="18" charset="0"/>
                <a:cs typeface="Calibri"/>
              </a:rPr>
              <a:t>neįsk</a:t>
            </a:r>
            <a:r>
              <a:rPr lang="lt-LT" sz="1800" i="1" dirty="0">
                <a:effectLst/>
                <a:latin typeface="+mn-lt"/>
                <a:ea typeface="Times New Roman" panose="02020603050405020304" pitchFamily="18" charset="0"/>
                <a:cs typeface="Calibri"/>
              </a:rPr>
              <a:t>.“), nurodydamas 4K modelio veikloms įgyvendinti skirtų valandų skaičių. Jei 4K koordinatorius nustato, jog kažkuris iš kriterijų neįvykdytas arba įvykdytas netinkamai, jis gali pasikviesti mokinį diskusijai siekdamas išsiaiškinti, kodėl jo atlikta veikla neatitinka visų kriterijų. Po diskusijos mokinys parengia atitinkamus pasiūlymus ir teikia savo kompetencijų aplanką vertinti iš naujo. Rekomenduojama vertinimą pagrįsti Kompetencijų ir vaiko raidos aprašais, kurie pateikiami adresu </a:t>
            </a:r>
            <a:r>
              <a:rPr lang="lt-LT" sz="1800" i="1" dirty="0">
                <a:effectLst/>
                <a:latin typeface="+mn-lt"/>
                <a:ea typeface="Times New Roman" panose="02020603050405020304" pitchFamily="18" charset="0"/>
                <a:cs typeface="Calibri"/>
                <a:hlinkClick r:id="rId3"/>
              </a:rPr>
              <a:t>https://www.mokykla2030.lt/kompetenciju-ir-vaiko-raidos-aprasai</a:t>
            </a:r>
            <a:r>
              <a:rPr lang="lt-LT" sz="1800" i="1" dirty="0">
                <a:ea typeface="Times New Roman" panose="02020603050405020304" pitchFamily="18" charset="0"/>
                <a:cs typeface="Calibri"/>
                <a:hlinkClick r:id="rId3"/>
              </a:rPr>
              <a:t>/</a:t>
            </a:r>
            <a:r>
              <a:rPr lang="lt-LT" sz="1800" i="1" dirty="0">
                <a:ea typeface="Times New Roman" panose="02020603050405020304" pitchFamily="18" charset="0"/>
                <a:cs typeface="Calibri"/>
              </a:rPr>
              <a:t> </a:t>
            </a:r>
            <a:endParaRPr lang="en-GB" sz="1800" i="1" dirty="0">
              <a:effectLst/>
              <a:latin typeface="+mn-lt"/>
              <a:ea typeface="Calibri" panose="020F0502020204030204" pitchFamily="34" charset="0"/>
              <a:cs typeface="Arial" panose="020B0604020202020204" pitchFamily="34" charset="0"/>
            </a:endParaRPr>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522392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r>
              <a:rPr lang="lt-LT" b="1"/>
              <a:t>Būtų gerai, jei vaikai turėtų galimybę prireikus su jumis konsultuotis, tad rekomenduojame nurodyti kada ir kaip tai galės daryti.</a:t>
            </a:r>
          </a:p>
          <a:p>
            <a:endParaRPr lang="lt-LT" b="1">
              <a:cs typeface="Calibri"/>
            </a:endParaRPr>
          </a:p>
          <a:p>
            <a:r>
              <a:rPr lang="lt-LT" b="1">
                <a:cs typeface="Calibri"/>
              </a:rPr>
              <a:t>Svarbu, kad vaikai žinotų, iki kada jiems reikia atsiskaityti kiekvieną dalį - jei leisite vaikams vykdyti veiklas ir vasarą, šioje skaidrėje taip pat nurodykite su vasaros atsiskaitymais susijusias datas. </a:t>
            </a:r>
            <a:r>
              <a:rPr lang="lt-LT" b="1"/>
              <a:t>Vaikai, norintys atlikinėti 4K veiklas vasarą, iki mokslo metų galo turi suderinti su koordinatoriais savo tikslus vasaros veikloms.</a:t>
            </a:r>
            <a:endParaRPr lang="lt-LT" b="1">
              <a:cs typeface="Calibri"/>
            </a:endParaRPr>
          </a:p>
          <a:p>
            <a:endParaRPr lang="lt-LT" b="1">
              <a:cs typeface="Calibri"/>
            </a:endParaRPr>
          </a:p>
          <a:p>
            <a:r>
              <a:rPr lang="lt-LT" b="1" dirty="0"/>
              <a:t>Pilote dalyvaujančių mokyklų mokiniai užpildys du klausimynus, pirmąjį prieš pilotą, </a:t>
            </a:r>
            <a:r>
              <a:rPr lang="lt-LT" b="1" dirty="0" err="1"/>
              <a:t>t.y</a:t>
            </a:r>
            <a:r>
              <a:rPr lang="lt-LT" b="1"/>
              <a:t> nustatyti esamą situaciją nepradėjus 4K, antrąjį po piloto. Apklausos nuorodas gausite iš švietimo ministerijos. Šioje skaidrėje nurodykite iki kada reikia užpildyti pirmąjį klausimyną, datą taip pat sužinosite iš ministerijos.</a:t>
            </a:r>
            <a:endParaRPr lang="lt-LT" b="1">
              <a:cs typeface="Calibri"/>
            </a:endParaRPr>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537540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endParaRPr lang="lt-LT"/>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68345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lt-LT" b="1" i="1"/>
              <a:t>Šioje prezentacijoje pateikiama pagrindinė informacija apie </a:t>
            </a:r>
            <a:r>
              <a:rPr lang="en-US" b="1" i="1"/>
              <a:t>4K model</a:t>
            </a:r>
            <a:r>
              <a:rPr lang="lt-LT" b="1" i="1"/>
              <a:t>į, tačiau siūlome ją pritaikyti Jūsų mokiniams. Kiekvienos skaidrės užrašuose (</a:t>
            </a:r>
            <a:r>
              <a:rPr lang="lt-LT" b="1" i="1" err="1"/>
              <a:t>notes</a:t>
            </a:r>
            <a:r>
              <a:rPr lang="lt-LT" b="1" i="1"/>
              <a:t>) pateikiame daugiau informacijos apie toje skaidrėje aptariamą temą.</a:t>
            </a:r>
          </a:p>
          <a:p>
            <a:endParaRPr lang="lt-LT" b="1" i="1"/>
          </a:p>
          <a:p>
            <a:r>
              <a:rPr lang="lt-LT"/>
              <a:t>Daugiau informacijos apie 4K galite rasti - http://kurklt.lt/projektai/4k-modelio-igyvendinimas/</a:t>
            </a:r>
            <a:endParaRPr lang="lt-LT">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796504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a:latin typeface="+mn-lt"/>
              </a:rPr>
              <a:t>4K modelis yra paremtas mokinio savarankišku bei prasmingu dalyvavimu savišvietos ir neformaliose veiklose. Modelio tikslas – ugdyti mokinių įgūdžius savarankiškai kelti tikslus, įsivertinti savo progresą bei reflektuoti apie asmeninę mokymosi prasmę. Modelis sudarys sąlygas skleistis visapusiškai mokinio asmenybės brandai ir individualumui, ugdys gebėjimus prisiimti atsakomybę už savo mokymosi rezultatus, įgalins mokinius praktiškai pritaikyti įvairiais būdais įgytas kompetencijas. Šiuo modeliu taip pat siekiama gerinti formaliojo ir neformaliojo vaikų švietimo bei savišvietos dermę, stengiantis užtikrinti tęstinį, holistinį mokinių ugdymą, pasitelkiant įvairius socialinius partnerius, taip pat skatinant mokinius vykdyti asmeninius, pačių inicijuotus projektus. Per 4K modelį bus pripažįstamos neformaliuoju ar savišvietos būdu mokinių įgytos kompetencijos, skatinama partnerystė tarp mokyklos ir vietos bendruomenės bei kitų socialinių partnerių.</a:t>
            </a:r>
            <a:endParaRPr lang="en-GB">
              <a:latin typeface="+mn-lt"/>
            </a:endParaRPr>
          </a:p>
          <a:p>
            <a:endParaRPr lang="lt-LT">
              <a:latin typeface="+mn-lt"/>
            </a:endParaRPr>
          </a:p>
          <a:p>
            <a:pPr algn="just">
              <a:lnSpc>
                <a:spcPct val="107000"/>
              </a:lnSpc>
              <a:spcAft>
                <a:spcPts val="800"/>
              </a:spcAft>
            </a:pPr>
            <a:r>
              <a:rPr lang="lt-LT" sz="1200">
                <a:effectLst/>
                <a:latin typeface="+mn-lt"/>
                <a:ea typeface="Times New Roman" panose="02020603050405020304" pitchFamily="18" charset="0"/>
                <a:cs typeface="Times New Roman" panose="02020603050405020304" pitchFamily="18" charset="0"/>
              </a:rPr>
              <a:t>4K modelį sudaro 4 sritys: </a:t>
            </a:r>
            <a:endParaRPr lang="en-GB" sz="1200">
              <a:effectLst/>
              <a:latin typeface="+mn-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lt-LT" sz="1200" b="1" i="1">
                <a:effectLst/>
                <a:latin typeface="+mn-lt"/>
                <a:ea typeface="Times New Roman" panose="02020603050405020304" pitchFamily="18" charset="0"/>
                <a:cs typeface="Times New Roman" panose="02020603050405020304" pitchFamily="18" charset="0"/>
              </a:rPr>
              <a:t>Aš kuriu </a:t>
            </a:r>
            <a:r>
              <a:rPr lang="lt-LT" sz="1200">
                <a:effectLst/>
                <a:latin typeface="+mn-lt"/>
                <a:ea typeface="Times New Roman" panose="02020603050405020304" pitchFamily="18" charset="0"/>
                <a:cs typeface="Times New Roman" panose="02020603050405020304" pitchFamily="18" charset="0"/>
              </a:rPr>
              <a:t>– šioje srityje atsiskleidžia mokinių kūrybiniai sugebėjimai, tik svarbu pabrėžti, kad 4K modelyje kūryba suprantama žymiai plačiau nei meninė kūryba. Kurti galima ne tik eilėraščius, paveikslus ar istorijas, pasakojančias apie šunį, valgantį namų darbus, bet ir programuojant LEGO robotus, gaminant penktadienio vakarienę, taip pat kuriant strategijas mokyklos e. sporto komandoje;</a:t>
            </a:r>
            <a:endParaRPr lang="en-GB" sz="1200">
              <a:effectLst/>
              <a:latin typeface="+mn-lt"/>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lt-LT" sz="1200" b="1" i="1">
                <a:effectLst/>
                <a:latin typeface="+mn-lt"/>
                <a:ea typeface="Times New Roman" panose="02020603050405020304" pitchFamily="18" charset="0"/>
                <a:cs typeface="Times New Roman" panose="02020603050405020304" pitchFamily="18" charset="0"/>
              </a:rPr>
              <a:t>Aš keičiu (-uosi)</a:t>
            </a:r>
            <a:r>
              <a:rPr lang="lt-LT" sz="1200">
                <a:effectLst/>
                <a:latin typeface="+mn-lt"/>
                <a:ea typeface="Times New Roman" panose="02020603050405020304" pitchFamily="18" charset="0"/>
                <a:cs typeface="Times New Roman" panose="02020603050405020304" pitchFamily="18" charset="0"/>
              </a:rPr>
              <a:t> – </a:t>
            </a:r>
            <a:r>
              <a:rPr lang="lt-LT" sz="1800">
                <a:effectLst/>
                <a:latin typeface="+mn-lt"/>
                <a:ea typeface="Calibri" panose="020F0502020204030204" pitchFamily="34" charset="0"/>
                <a:cs typeface="Arial" panose="020B0604020202020204" pitchFamily="34" charset="0"/>
              </a:rPr>
              <a:t>asmenine iniciatyva ir atsakomybe pagrįstas savarankiškas dalyvavimas saviugdos ar kitose veiklose siekiant teigiamų pokyčių savyje ar savo aplinkoje; įsitraukimas ir kitų įtraukimas į tam tikrą veiklą, motyvavimas veikti siekiant asmeninio tobulėjimo ar sprendžiant mokyklos ir vietos bendruomenės problemas; gebėjimas identifikuoti pokyčius savyje bei vietos bendruomenėje ir telkti kitus mokinius, bendruomenę prasmingoms socialinėms, pilietinėms veikloms; </a:t>
            </a:r>
            <a:endParaRPr lang="en-GB" sz="1800">
              <a:effectLst/>
              <a:latin typeface="+mn-lt"/>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lt-LT" sz="1200" b="1" i="1">
                <a:effectLst/>
                <a:latin typeface="+mn-lt"/>
                <a:ea typeface="Times New Roman" panose="02020603050405020304" pitchFamily="18" charset="0"/>
                <a:cs typeface="Times New Roman" panose="02020603050405020304" pitchFamily="18" charset="0"/>
              </a:rPr>
              <a:t>Aš su kitais </a:t>
            </a:r>
            <a:r>
              <a:rPr lang="lt-LT" sz="1200">
                <a:effectLst/>
                <a:latin typeface="+mn-lt"/>
                <a:ea typeface="Times New Roman" panose="02020603050405020304" pitchFamily="18" charset="0"/>
                <a:cs typeface="Times New Roman" panose="02020603050405020304" pitchFamily="18" charset="0"/>
              </a:rPr>
              <a:t>– teoriškai visas veiklas galime vykdyti vieni, tačiau visada ateina metas, kada reikia dirbti komandoje. Šioje srityje mokiniai  tobulins komandinius įgūdžius: komunikaciją, bendradarbiavimą, kurs naujas ar stiprins senas pažintis. Svarbiausias šios srities tikslas – kartu su komanda dirbti išvien.</a:t>
            </a:r>
            <a:endParaRPr lang="en-GB" sz="1200">
              <a:effectLst/>
              <a:latin typeface="+mn-lt"/>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lt-LT" sz="1200" b="1" i="1">
                <a:effectLst/>
                <a:latin typeface="+mn-lt"/>
                <a:ea typeface="Times New Roman" panose="02020603050405020304" pitchFamily="18" charset="0"/>
                <a:cs typeface="Times New Roman" panose="02020603050405020304" pitchFamily="18" charset="0"/>
              </a:rPr>
              <a:t>Aš kitiems </a:t>
            </a:r>
            <a:r>
              <a:rPr lang="lt-LT" sz="1200">
                <a:effectLst/>
                <a:latin typeface="+mn-lt"/>
                <a:ea typeface="Times New Roman" panose="02020603050405020304" pitchFamily="18" charset="0"/>
                <a:cs typeface="Times New Roman" panose="02020603050405020304" pitchFamily="18" charset="0"/>
              </a:rPr>
              <a:t>– šios srities veiklose mokiniai gali savanoriauti, dalyvauti jaunimo organizacijų veikloje, organizuoti įvairius renginius ar pasirodymus, taip pat lankyti senelių namus ar pavasarį sudalyvauti </a:t>
            </a:r>
            <a:r>
              <a:rPr lang="en-US" sz="1200">
                <a:effectLst/>
                <a:latin typeface="+mn-lt"/>
                <a:ea typeface="Calibri" panose="020F0502020204030204" pitchFamily="34" charset="0"/>
                <a:cs typeface="Times New Roman" panose="02020603050405020304" pitchFamily="18" charset="0"/>
              </a:rPr>
              <a:t>„</a:t>
            </a:r>
            <a:r>
              <a:rPr lang="lt-LT" sz="1200">
                <a:effectLst/>
                <a:latin typeface="+mn-lt"/>
                <a:ea typeface="Times New Roman" panose="02020603050405020304" pitchFamily="18" charset="0"/>
                <a:cs typeface="Times New Roman" panose="02020603050405020304" pitchFamily="18" charset="0"/>
              </a:rPr>
              <a:t>Darom</a:t>
            </a:r>
            <a:r>
              <a:rPr lang="en-US" sz="1200">
                <a:effectLst/>
                <a:latin typeface="+mn-lt"/>
                <a:ea typeface="Calibri" panose="020F0502020204030204" pitchFamily="34" charset="0"/>
                <a:cs typeface="Times New Roman" panose="02020603050405020304" pitchFamily="18" charset="0"/>
              </a:rPr>
              <a:t>“</a:t>
            </a:r>
            <a:r>
              <a:rPr lang="lt-LT" sz="1200">
                <a:effectLst/>
                <a:latin typeface="+mn-lt"/>
                <a:ea typeface="Times New Roman" panose="02020603050405020304" pitchFamily="18" charset="0"/>
                <a:cs typeface="Times New Roman" panose="02020603050405020304" pitchFamily="18" charset="0"/>
              </a:rPr>
              <a:t> akcijoje. Dalyvaudamas ar organizuodamas tokio pobūdžio veiklas mokinys geriau supras socialines problemas, taps pilietiškesnis ar galbūt atras pašaukimą savanorystei. Svarbiausia, jog ši veikla būtų daroma neatlygintinai ir būtų orientuota į platesnę visuomenės dalį, o ne tik į mokinio šeimos ar draugų ratą, tad šuniuko vedžiojimas vakarais negalės būti įskaitytas kaip savanoriška veikla; </a:t>
            </a:r>
            <a:endParaRPr lang="en-GB" sz="1200">
              <a:effectLst/>
              <a:latin typeface="+mn-l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endParaRPr lang="en-GB" sz="1200">
              <a:effectLst/>
              <a:latin typeface="+mn-lt"/>
              <a:ea typeface="Calibri" panose="020F0502020204030204" pitchFamily="34" charset="0"/>
              <a:cs typeface="Times New Roman" panose="02020603050405020304" pitchFamily="18" charset="0"/>
            </a:endParaRPr>
          </a:p>
          <a:p>
            <a:endParaRPr lang="lt-LT"/>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23711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pPr algn="just"/>
            <a:r>
              <a:rPr lang="lt-LT" dirty="0"/>
              <a:t>Greta formaliojo švietimo vis reikšmingesni tampa gebėjimai, įgūdžiai bei žinios įgytos per darbo patirtį, įvairiuose kursuose, seminaruose, atliekant savanorišką visuomenei naudingą darbą, naršant žiniatinklyje, laisvalaikiu, šeimoje. Mes žinome, kad vaikai dalyvauja popamokinėse veiklose ir per tas veiklas įgauna labai svarbių įgūdžių, kurie padės jiems ateityje, tačiau dabartinėje švietimo sistemoje nėra aiški neformaliojo vaikų švietimo vieta, neapibrėžta, kokias funkcijas turi atlikti neformalusis švietimas, o kokios turi būti paliktos formaliajam. Mūsų mokyklos neturi instrumentų ir resursų kaip įvertinti, atpažinti ir pripažinti neformalaus ugdymo ar saviugdos būdu įgytas kompetencijas. Ir būtent čia atsiranda 4K. </a:t>
            </a:r>
            <a:endParaRPr lang="en-US" dirty="0"/>
          </a:p>
          <a:p>
            <a:pPr algn="just"/>
            <a:r>
              <a:rPr lang="lt-LT" dirty="0"/>
              <a:t> </a:t>
            </a:r>
            <a:endParaRPr lang="lt-LT" dirty="0">
              <a:cs typeface="Calibri"/>
            </a:endParaRPr>
          </a:p>
          <a:p>
            <a:pPr algn="just"/>
            <a:r>
              <a:rPr lang="lt-LT" dirty="0"/>
              <a:t>Jau egzistuojančios, panašios į 4K modelį programos rodo, kad įgūdžiai, įgyti per neformalias veiklas, yra išties vertingi – 81 % tarptautinio </a:t>
            </a:r>
            <a:r>
              <a:rPr lang="lt-LT" dirty="0" err="1"/>
              <a:t>bakalaureato</a:t>
            </a:r>
            <a:r>
              <a:rPr lang="lt-LT" dirty="0"/>
              <a:t> (TB) </a:t>
            </a:r>
            <a:r>
              <a:rPr lang="lt-LT" dirty="0" err="1"/>
              <a:t>alumni</a:t>
            </a:r>
            <a:r>
              <a:rPr lang="lt-LT" dirty="0"/>
              <a:t> sutinka, jog CAS (</a:t>
            </a:r>
            <a:r>
              <a:rPr lang="lt-LT" dirty="0" err="1"/>
              <a:t>Creativity</a:t>
            </a:r>
            <a:r>
              <a:rPr lang="lt-LT" dirty="0"/>
              <a:t>, </a:t>
            </a:r>
            <a:r>
              <a:rPr lang="lt-LT" dirty="0" err="1"/>
              <a:t>Activity</a:t>
            </a:r>
            <a:r>
              <a:rPr lang="lt-LT" dirty="0"/>
              <a:t>, </a:t>
            </a:r>
            <a:r>
              <a:rPr lang="lt-LT" dirty="0" err="1"/>
              <a:t>Service</a:t>
            </a:r>
            <a:r>
              <a:rPr lang="lt-LT" dirty="0"/>
              <a:t>, lietuviškai - Kūryba, sportas ir visuomenei naudingas darbas) padėjo jiems geriau pasiruošti ateities iššūkiams. 4K modelis semiasi gerųjų praktikų iš šios programos – CAS veiklas renkasi pats mokinys, jas vykdo nuosekliai, reguliariai susitinka su savo CAS koordinatoriumi refleksijos forma aptarti bei įsivertinti progresą. TB programoje CAS veiklos komponentas yra toks pats svarbus, kaip ir kiti – neįvykdžius CAS reglamentuojamos veiklos, mokiniui nesuteikiamas TB programos diplomas. A. R. </a:t>
            </a:r>
            <a:r>
              <a:rPr lang="lt-LT" dirty="0" err="1"/>
              <a:t>Saavedros</a:t>
            </a:r>
            <a:r>
              <a:rPr lang="lt-LT" dirty="0"/>
              <a:t> tyrimas parodė, jog 70 proc. mokinių atlikę CAS programą jaučia didesnę atsakomybę savo bendruomenei, teigia įgiję ir patobulinę lyderystės įgūdžius, tapę pilietiškai aktyvesni. </a:t>
            </a:r>
          </a:p>
          <a:p>
            <a:pPr algn="just"/>
            <a:endParaRPr lang="lt-LT" dirty="0">
              <a:cs typeface="Calibri"/>
            </a:endParaRPr>
          </a:p>
          <a:p>
            <a:pPr algn="just"/>
            <a:r>
              <a:rPr lang="lt-LT" dirty="0"/>
              <a:t>Dabar egzistuojančios socialinės-pilietinės valandos yra labai nuostabi iniciatyva ir šiai dienai vienas iš nedaugelio sąlyčio taškų tarp formalaus švietimo ir neformalių veiklų. Tačiau tyrimai rodo, kad tiek mokiniai, tiek ir mokytojai susiduria su sunkumais. Mokiniams trūksta prasmingų ir įdomių veiklų bei veiklų įvairovės, o mokytojai sako kad trūksta mokinių motyvacijos, bei veiklų už mokyklos ribų, kurias būtų galima užskaityti. 4K pakeis socialines pilietines valandas ir iš tiesų vienas iš 4K modelio privalumų, būtent ir yra tai, kad jis padeda spręsti šias problemas su kuriomis dabar susiduria mokytojai bei mokiniai. 4K praplečia užskaitomų veiklų sąrašą ir leidžia mokiniams rinktis veiklas, kurios yra jiems asmeniškai įdomios ir prasmingos, o tyrimai rodo, kad tai padidina jų motyvaciją.</a:t>
            </a:r>
            <a:endParaRPr lang="lt-LT" dirty="0">
              <a:cs typeface="Calibri"/>
            </a:endParaRPr>
          </a:p>
          <a:p>
            <a:pPr algn="just"/>
            <a:endParaRPr lang="lt-LT" dirty="0">
              <a:cs typeface="Calibri"/>
            </a:endParaRPr>
          </a:p>
          <a:p>
            <a:pPr algn="just"/>
            <a:r>
              <a:rPr lang="lt-LT" dirty="0"/>
              <a:t>4K taip pat padės ugdyti svarbius įgūdžius, kurie pravers ne tik vykdant 4K veiklas bet ir gyvenime – keltis ir siekti tikslų, planuoti laiką, apmastyti ir įsivertinti pažangą. </a:t>
            </a:r>
            <a:endParaRPr lang="lt-LT" dirty="0">
              <a:cs typeface="Calibri"/>
            </a:endParaRPr>
          </a:p>
          <a:p>
            <a:pPr algn="just"/>
            <a:endParaRPr lang="lt-LT" dirty="0">
              <a:cs typeface="Calibri"/>
            </a:endParaRPr>
          </a:p>
          <a:p>
            <a:pPr algn="just"/>
            <a:r>
              <a:rPr lang="lt-LT" dirty="0">
                <a:cs typeface="Calibri"/>
              </a:rPr>
              <a:t>Modelis taip pat skatins mokinius ieškoti jiems patinkančių veiklų, taip padėdamas atrasti naujų pomėgių, o galbūt ir nuspręsti, ką norės studijuoti ar kokią profesiją norės rinktis ateityje.</a:t>
            </a:r>
          </a:p>
          <a:p>
            <a:pPr algn="just"/>
            <a:endParaRPr lang="lt-LT" dirty="0">
              <a:cs typeface="Calibri"/>
            </a:endParaRPr>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10446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r>
              <a:rPr lang="lt-LT" b="1">
                <a:latin typeface="+mn-lt"/>
              </a:rPr>
              <a:t>Koordinatorius </a:t>
            </a:r>
          </a:p>
          <a:p>
            <a:r>
              <a:rPr lang="lt-LT" b="1" i="1">
                <a:latin typeface="+mn-lt"/>
              </a:rPr>
              <a:t>(prisistatykite, jei anksčiau nesate bendravę su mokiniais, ir paaiškinkite koks Jūsų vaidmuo, aptarkite, kaip vyks jūsų bendradarbiavimas su mokiniais, pavyzdžiui, kaip dažnai vesite refleksijas ir ugdomuosius pokalbius, kada ir kaip mokiniai gali į Jus kreiptis)</a:t>
            </a:r>
          </a:p>
          <a:p>
            <a:endParaRPr lang="lt-LT">
              <a:latin typeface="+mn-lt"/>
            </a:endParaRPr>
          </a:p>
          <a:p>
            <a:endParaRPr lang="lt-LT">
              <a:latin typeface="+mn-lt"/>
            </a:endParaRPr>
          </a:p>
          <a:p>
            <a:r>
              <a:rPr lang="lt-LT" b="1">
                <a:latin typeface="+mn-lt"/>
              </a:rPr>
              <a:t>Mentorius</a:t>
            </a:r>
          </a:p>
          <a:p>
            <a:r>
              <a:rPr lang="lt-LT" b="1" i="1">
                <a:latin typeface="+mn-lt"/>
              </a:rPr>
              <a:t>Pristatykite mentorių, pvz.:</a:t>
            </a:r>
          </a:p>
          <a:p>
            <a:pPr algn="just">
              <a:lnSpc>
                <a:spcPct val="107000"/>
              </a:lnSpc>
              <a:spcBef>
                <a:spcPts val="1200"/>
              </a:spcBef>
              <a:spcAft>
                <a:spcPts val="800"/>
              </a:spcAft>
            </a:pPr>
            <a:r>
              <a:rPr lang="lt-LT" sz="1800">
                <a:solidFill>
                  <a:srgbClr val="000000"/>
                </a:solidFill>
                <a:effectLst/>
                <a:latin typeface="+mn-lt"/>
                <a:ea typeface="Times New Roman" panose="02020603050405020304" pitchFamily="18" charset="0"/>
                <a:cs typeface="Times New Roman" panose="02020603050405020304" pitchFamily="18" charset="0"/>
              </a:rPr>
              <a:t>Jums taip pat gali padėti </a:t>
            </a:r>
            <a:r>
              <a:rPr lang="lt-LT" sz="1800">
                <a:effectLst/>
                <a:latin typeface="+mn-lt"/>
                <a:ea typeface="Times New Roman" panose="02020603050405020304" pitchFamily="18" charset="0"/>
                <a:cs typeface="Times New Roman" panose="02020603050405020304" pitchFamily="18" charset="0"/>
              </a:rPr>
              <a:t>4K veiklos mentorius – galbūt tai jūsų lankomo būrelio ar veiklos vadovas, o gal kitas vaikas, kuris padeda išmokti geriau važinėti riedlente. Tiesa, 4K veiklai įvykdyti mentorius nėra privalomas, tad, jei nuspręsite mokytis internetu ar inicijuoti naują projektą, galite tai daryti ir be mentoriaus. Jei vis dėl to jūsų veikloje bus žmogus, kuris padeda įgyvendinti veiklą, nepamirškite, kad jis gali ir nežinoti apie 4K modelį ar tai, kad jūs pasirinkote būtent šią veiklą atsiskaityti. Tad nebijokite jam / jai pasakyti, kokių tikslų siekiate, ir paprašyti padėti jų siekti.</a:t>
            </a:r>
            <a:endParaRPr lang="en-GB" sz="1800">
              <a:effectLst/>
              <a:latin typeface="+mn-lt"/>
              <a:ea typeface="Calibri" panose="020F0502020204030204" pitchFamily="34" charset="0"/>
              <a:cs typeface="Times New Roman" panose="02020603050405020304" pitchFamily="18" charset="0"/>
            </a:endParaRPr>
          </a:p>
          <a:p>
            <a:endParaRPr lang="lt-LT"/>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791098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pPr algn="just">
              <a:lnSpc>
                <a:spcPct val="107000"/>
              </a:lnSpc>
              <a:spcAft>
                <a:spcPts val="800"/>
              </a:spcAft>
            </a:pPr>
            <a:r>
              <a:rPr lang="lt-LT" sz="1800" b="1" dirty="0">
                <a:effectLst/>
                <a:latin typeface="+mn-lt"/>
                <a:ea typeface="Times New Roman" panose="02020603050405020304" pitchFamily="18" charset="0"/>
                <a:cs typeface="Calibri"/>
              </a:rPr>
              <a:t>4K modelio veikimą apibrėžia 4K modelio ciklas</a:t>
            </a:r>
            <a:endParaRPr lang="en-GB" sz="1800" b="1" dirty="0">
              <a:effectLst/>
              <a:latin typeface="+mn-lt"/>
              <a:ea typeface="Calibri" panose="020F0502020204030204" pitchFamily="34" charset="0"/>
              <a:cs typeface="Calibri"/>
            </a:endParaRPr>
          </a:p>
          <a:p>
            <a:pPr algn="just">
              <a:lnSpc>
                <a:spcPct val="107000"/>
              </a:lnSpc>
              <a:spcAft>
                <a:spcPts val="800"/>
              </a:spcAft>
            </a:pPr>
            <a:r>
              <a:rPr lang="lt-LT" sz="1800" dirty="0">
                <a:ea typeface="Times New Roman" panose="02020603050405020304" pitchFamily="18" charset="0"/>
                <a:cs typeface="Calibri"/>
              </a:rPr>
              <a:t>Idėjos</a:t>
            </a:r>
            <a:r>
              <a:rPr lang="lt-LT" sz="1800" dirty="0">
                <a:effectLst/>
                <a:latin typeface="+mn-lt"/>
                <a:ea typeface="Times New Roman" panose="02020603050405020304" pitchFamily="18" charset="0"/>
                <a:cs typeface="Calibri"/>
              </a:rPr>
              <a:t> stadijoje - apmąstykite ką norėtumėt veikti šiais metais</a:t>
            </a:r>
            <a:r>
              <a:rPr lang="lt-LT" sz="1800" dirty="0">
                <a:ea typeface="Times New Roman" panose="02020603050405020304" pitchFamily="18" charset="0"/>
                <a:cs typeface="Calibri"/>
              </a:rPr>
              <a:t>, galbūt norite išbandyti </a:t>
            </a:r>
            <a:r>
              <a:rPr lang="lt-LT" sz="1800" dirty="0">
                <a:effectLst/>
                <a:latin typeface="+mn-lt"/>
                <a:ea typeface="Times New Roman" panose="02020603050405020304" pitchFamily="18" charset="0"/>
                <a:cs typeface="Calibri"/>
              </a:rPr>
              <a:t>kokias naujas veiklas. Jei nesugalvosite, kas jus domina, galėsime pasikalbėti ir aš padėsiu atrasti jus dominančias veiklas.</a:t>
            </a:r>
            <a:r>
              <a:rPr lang="lt-LT" sz="1800" dirty="0">
                <a:ea typeface="Times New Roman" panose="02020603050405020304" pitchFamily="18" charset="0"/>
                <a:cs typeface="Calibri"/>
              </a:rPr>
              <a:t> Jei jau užsiimate jums įdomia veikla, kurią norėsite tęsti ir šiais metais, tuomet galite rinkis ir šią veiklą, tik apgalvokite kaip ta veiklą siejasi su </a:t>
            </a:r>
            <a:r>
              <a:rPr lang="lt-LT" dirty="0"/>
              <a:t>4K sritimis.</a:t>
            </a:r>
            <a:endParaRPr lang="lt-LT" dirty="0">
              <a:effectLst/>
              <a:cs typeface="Calibri"/>
            </a:endParaRPr>
          </a:p>
          <a:p>
            <a:pPr algn="just">
              <a:lnSpc>
                <a:spcPct val="107000"/>
              </a:lnSpc>
              <a:spcAft>
                <a:spcPts val="800"/>
              </a:spcAft>
              <a:defRPr/>
            </a:pPr>
            <a:endParaRPr lang="lt-LT" dirty="0"/>
          </a:p>
          <a:p>
            <a:pPr algn="just">
              <a:lnSpc>
                <a:spcPct val="107000"/>
              </a:lnSpc>
              <a:spcAft>
                <a:spcPts val="800"/>
              </a:spcAft>
              <a:defRPr/>
            </a:pPr>
            <a:r>
              <a:rPr lang="lt-LT" sz="1800" dirty="0">
                <a:effectLst/>
                <a:latin typeface="+mn-lt"/>
                <a:ea typeface="Times New Roman" panose="02020603050405020304" pitchFamily="18" charset="0"/>
                <a:cs typeface="Calibri"/>
              </a:rPr>
              <a:t>Kitoje stadijoje susidėliokite veiklų įgyvendinimo planą, išsikelkite asmeninius tikslus. Kaip tai daryti aptarsime kiek vėliau. Jei mokslo metų viduryje atrasite naujų įdomių užsiėmimų, aptarsime kaip jas įtraukti į savo planą.</a:t>
            </a:r>
            <a:r>
              <a:rPr lang="lt-LT" sz="1800" dirty="0">
                <a:ea typeface="Times New Roman" panose="02020603050405020304" pitchFamily="18" charset="0"/>
                <a:cs typeface="Calibri"/>
              </a:rPr>
              <a:t> </a:t>
            </a:r>
            <a:endParaRPr lang="lt-LT" sz="1800" dirty="0">
              <a:effectLst/>
              <a:latin typeface="+mn-lt"/>
              <a:ea typeface="Times New Roman" panose="02020603050405020304" pitchFamily="18" charset="0"/>
              <a:cs typeface="Calibri"/>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lang="lt-LT" sz="1800">
              <a:effectLst/>
              <a:latin typeface="+mn-lt"/>
              <a:ea typeface="Calibri" panose="020F0502020204030204" pitchFamily="34" charset="0"/>
              <a:cs typeface="Times New Roman" panose="02020603050405020304" pitchFamily="18" charset="0"/>
            </a:endParaRPr>
          </a:p>
          <a:p>
            <a:pPr algn="just">
              <a:lnSpc>
                <a:spcPct val="107000"/>
              </a:lnSpc>
              <a:spcBef>
                <a:spcPts val="1200"/>
              </a:spcBef>
              <a:spcAft>
                <a:spcPts val="800"/>
              </a:spcAft>
            </a:pPr>
            <a:r>
              <a:rPr lang="lt-LT" sz="1800" dirty="0">
                <a:solidFill>
                  <a:srgbClr val="000000"/>
                </a:solidFill>
                <a:effectLst/>
                <a:latin typeface="+mn-lt"/>
                <a:ea typeface="Times New Roman" panose="02020603050405020304" pitchFamily="18" charset="0"/>
                <a:cs typeface="Calibri"/>
              </a:rPr>
              <a:t>Išsikėlę tikslus, galėsite pradėti vykdyti pasirinktas veiklas. Vykdant veiklas jums gali padėti </a:t>
            </a:r>
            <a:r>
              <a:rPr lang="lt-LT" sz="1800" dirty="0">
                <a:effectLst/>
                <a:latin typeface="+mn-lt"/>
                <a:ea typeface="Times New Roman" panose="02020603050405020304" pitchFamily="18" charset="0"/>
                <a:cs typeface="Calibri"/>
              </a:rPr>
              <a:t>4K veiklos mentorius, o jei reikės pagalbos, visada galėsite pasikonsultuoti su manini. Įgyvendinimo stadijoje reguliariai sekite savo planą ir dokumentuokite progresą – taip ne tik mokysitės efektyviau planuoti savo laiką, bet ir nesunkiai pasieksite metinius tikslus. Taip pat kaupkite veiklų įrodymus kompetencijų aplanke, apie kurį taip pat papasakosiu kiek vėliau.</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lt-LT" sz="1800">
              <a:effectLst/>
              <a:latin typeface="+mn-lt"/>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lt-LT" sz="1800" dirty="0">
                <a:effectLst/>
                <a:latin typeface="+mn-lt"/>
                <a:ea typeface="Times New Roman" panose="02020603050405020304" pitchFamily="18" charset="0"/>
                <a:cs typeface="Calibri"/>
              </a:rPr>
              <a:t>Paskutinioji 4K modelio ciklo dalis yra refleksija. Refleksija skatina mus giliau apmąstyti savo veiksmus, savo indėlį į tam tikrą veiklą, pamatuoti, ar pasiekėme norimą rezultatą ir kokias pamokas išmokome. Ši paskutinė dalis yra labai svarbi, kadangi refleksija padeda 4K modeliui vykti cikliniu principu – įsivertinę išmoktas pamokas galime pradėti kurti idėjas naujoms 4K veikloms. Daugiau apie refleksiją, ir kaip ją vykdyti pakalbėsime pamokos eigoje.</a:t>
            </a:r>
            <a:endParaRPr lang="en-GB" sz="1800" dirty="0">
              <a:effectLst/>
              <a:latin typeface="+mn-lt"/>
              <a:ea typeface="Calibri" panose="020F0502020204030204" pitchFamily="34" charset="0"/>
              <a:cs typeface="Calibri"/>
            </a:endParaRPr>
          </a:p>
          <a:p>
            <a:endParaRPr lang="lt-LT"/>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00950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r>
              <a:rPr lang="lt-LT"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Jei sunkiai sekasi sugalvoti, į kokias veiklas norėtumėt įsitraukti, prezentacijos gale yra nuorodą į </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4K </a:t>
            </a:r>
            <a:r>
              <a:rPr lang="lt-LT" sz="1800" noProof="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vadov</a:t>
            </a:r>
            <a:r>
              <a:rPr lang="lt-LT"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ą, kuriame rasite klausimus, kurie padės sugalvoti ką norėtumėt veikti. Taip pat galite ateiti pakalbėti su manimi.</a:t>
            </a:r>
          </a:p>
          <a:p>
            <a:endParaRPr lang="lt-LT" sz="1800">
              <a:solidFill>
                <a:srgbClr val="000000"/>
              </a:solidFill>
              <a:effectLst/>
              <a:latin typeface="Calibri" panose="020F0502020204030204" pitchFamily="34" charset="0"/>
              <a:cs typeface="Times New Roman" panose="02020603050405020304" pitchFamily="18" charset="0"/>
            </a:endParaRPr>
          </a:p>
          <a:p>
            <a:endParaRPr lang="lt-LT"/>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128168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r>
              <a:rPr lang="lt-LT" b="1" i="1"/>
              <a:t>Paveiksliukas – pavyzdys, kaip mokiniai galėtų užsirašyti tikslus, bet siūlome palikti laisvę mokiniams parinkti, kaip jie nori tai daryti. Svarbiausia, kad tikslai būtų užfiksuoti.</a:t>
            </a:r>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185925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2290763" y="512763"/>
            <a:ext cx="4562475" cy="2566987"/>
          </a:xfrm>
        </p:spPr>
      </p:sp>
      <p:sp>
        <p:nvSpPr>
          <p:cNvPr id="3" name="Pastabų vietos rezervavimo ženklas 2"/>
          <p:cNvSpPr>
            <a:spLocks noGrp="1"/>
          </p:cNvSpPr>
          <p:nvPr>
            <p:ph type="body" idx="1"/>
          </p:nvPr>
        </p:nvSpPr>
        <p:spPr/>
        <p:txBody>
          <a:bodyPr/>
          <a:lstStyle/>
          <a:p>
            <a:pPr algn="just">
              <a:lnSpc>
                <a:spcPct val="107000"/>
              </a:lnSpc>
              <a:spcBef>
                <a:spcPts val="1200"/>
              </a:spcBef>
              <a:spcAft>
                <a:spcPts val="800"/>
              </a:spcAft>
            </a:pPr>
            <a:r>
              <a:rPr lang="lt-LT" sz="1800" dirty="0">
                <a:effectLst/>
                <a:latin typeface="Calibri"/>
                <a:ea typeface="Times New Roman" panose="02020603050405020304" pitchFamily="18" charset="0"/>
                <a:cs typeface="Calibri"/>
              </a:rPr>
              <a:t>Keliantis tikslus pagal SMART metodologiją taip pat pravartu atkreipti dėmesį</a:t>
            </a:r>
            <a:r>
              <a:rPr lang="lt-LT" sz="1800" dirty="0">
                <a:latin typeface="Calibri"/>
                <a:ea typeface="Times New Roman" panose="02020603050405020304" pitchFamily="18" charset="0"/>
                <a:cs typeface="Calibri"/>
              </a:rPr>
              <a:t> </a:t>
            </a:r>
            <a:r>
              <a:rPr lang="lt-LT" sz="1800" dirty="0">
                <a:effectLst/>
                <a:latin typeface="Calibri"/>
                <a:ea typeface="Times New Roman" panose="02020603050405020304" pitchFamily="18" charset="0"/>
                <a:cs typeface="Calibri"/>
              </a:rPr>
              <a:t> į galimas kliūtis, iššūkius bei susiplanuoti konkretų planą. Praktinių patarimų, kaip taikyti šį metodą, rasite Priede A (nuoroda prezentacijos pabaigoje).</a:t>
            </a:r>
            <a:r>
              <a:rPr lang="lt-LT" sz="1800" dirty="0">
                <a:latin typeface="Calibri"/>
                <a:ea typeface="Times New Roman" panose="02020603050405020304" pitchFamily="18" charset="0"/>
                <a:cs typeface="Calibri"/>
              </a:rPr>
              <a:t> </a:t>
            </a:r>
            <a:endParaRPr lang="en-GB" sz="1800">
              <a:effectLst/>
              <a:latin typeface="Times New Roman"/>
              <a:ea typeface="Calibri" panose="020F0502020204030204" pitchFamily="34" charset="0"/>
              <a:cs typeface="Calibri"/>
            </a:endParaRPr>
          </a:p>
        </p:txBody>
      </p:sp>
      <p:sp>
        <p:nvSpPr>
          <p:cNvPr id="4" name="Skaidrės numerio vietos rezervavimo ženklas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69859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kurklt.lt/projektai/4k-modelio-igyvendinima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data.kurklt.lt/wp-content/uploads/2020/09/Vadovas-mokiniams.pdf"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kurklt.lt/projektai/4k-modelio-igyvendinimas" TargetMode="External"/><Relationship Id="rId5" Type="http://schemas.openxmlformats.org/officeDocument/2006/relationships/hyperlink" Target="https://data.kurklt.lt/wp-content/uploads/2020/09/Priedas-B.pdf" TargetMode="External"/><Relationship Id="rId4" Type="http://schemas.openxmlformats.org/officeDocument/2006/relationships/hyperlink" Target="https://data.kurklt.lt/wp-content/uploads/2020/09/Priedas-A.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52FA6C-1EA6-4338-A043-63854E485F21}"/>
              </a:ext>
            </a:extLst>
          </p:cNvPr>
          <p:cNvSpPr txBox="1"/>
          <p:nvPr/>
        </p:nvSpPr>
        <p:spPr>
          <a:xfrm>
            <a:off x="1111624" y="1466653"/>
            <a:ext cx="16423341" cy="6740307"/>
          </a:xfrm>
          <a:prstGeom prst="rect">
            <a:avLst/>
          </a:prstGeom>
          <a:noFill/>
        </p:spPr>
        <p:txBody>
          <a:bodyPr wrap="square" lIns="91440" tIns="45720" rIns="91440" bIns="45720" anchor="t">
            <a:spAutoFit/>
          </a:bodyPr>
          <a:lstStyle/>
          <a:p>
            <a:r>
              <a:rPr lang="lt-LT" sz="5400" b="1" i="1" dirty="0"/>
              <a:t>Šioje prezentacijoje pateikiama pagrindinė informacija apie </a:t>
            </a:r>
            <a:r>
              <a:rPr lang="en-US" sz="5400" b="1" i="1" dirty="0"/>
              <a:t>4K model</a:t>
            </a:r>
            <a:r>
              <a:rPr lang="lt-LT" sz="5400" b="1" i="1" dirty="0"/>
              <a:t>į, tačiau siūlome ją pritaikyti Jūsų mokiniams. Kiekvienos skaidrės užrašuose (</a:t>
            </a:r>
            <a:r>
              <a:rPr lang="en-GB" sz="5400" b="1" i="1" dirty="0"/>
              <a:t>N</a:t>
            </a:r>
            <a:r>
              <a:rPr lang="lt-LT" sz="5400" b="1" i="1" dirty="0" err="1"/>
              <a:t>otes</a:t>
            </a:r>
            <a:r>
              <a:rPr lang="lt-LT" sz="5400" b="1" i="1" dirty="0"/>
              <a:t>) pateikiame daugiau informacijos apie toje skaidrėje aptariamą temą.</a:t>
            </a:r>
          </a:p>
          <a:p>
            <a:endParaRPr lang="lt-LT" sz="5400" b="1" i="1"/>
          </a:p>
          <a:p>
            <a:r>
              <a:rPr lang="lt-LT" sz="5400" b="1" i="1" dirty="0"/>
              <a:t>Daugiau informacijos apie </a:t>
            </a:r>
            <a:r>
              <a:rPr lang="en-US" sz="5400" b="1" i="1" dirty="0">
                <a:cs typeface="Times New Roman"/>
              </a:rPr>
              <a:t>4K </a:t>
            </a:r>
            <a:r>
              <a:rPr lang="lt-LT" sz="5400" b="1" i="1" dirty="0">
                <a:cs typeface="Times New Roman"/>
              </a:rPr>
              <a:t>galite rasti - </a:t>
            </a:r>
            <a:r>
              <a:rPr lang="lt-LT" sz="5400" b="1" i="1" dirty="0">
                <a:cs typeface="Times New Roman"/>
                <a:hlinkClick r:id="rId3"/>
              </a:rPr>
              <a:t>http://kurklt.lt/projektai/4k-modelio-igyvendinimas/</a:t>
            </a:r>
          </a:p>
        </p:txBody>
      </p:sp>
    </p:spTree>
    <p:extLst>
      <p:ext uri="{BB962C8B-B14F-4D97-AF65-F5344CB8AC3E}">
        <p14:creationId xmlns:p14="http://schemas.microsoft.com/office/powerpoint/2010/main" val="231072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37376" y="1955090"/>
            <a:ext cx="18362624" cy="8331910"/>
          </a:xfrm>
          <a:prstGeom prst="rect">
            <a:avLst/>
          </a:prstGeom>
          <a:solidFill>
            <a:srgbClr val="F7FFF0"/>
          </a:solidFill>
          <a:ln>
            <a:solidFill>
              <a:srgbClr val="D5ECB8"/>
            </a:solidFill>
          </a:ln>
        </p:spPr>
      </p:sp>
      <p:sp>
        <p:nvSpPr>
          <p:cNvPr id="4" name="TextBox 4"/>
          <p:cNvSpPr txBox="1"/>
          <p:nvPr/>
        </p:nvSpPr>
        <p:spPr>
          <a:xfrm>
            <a:off x="556461" y="334694"/>
            <a:ext cx="15937798" cy="1168397"/>
          </a:xfrm>
          <a:prstGeom prst="rect">
            <a:avLst/>
          </a:prstGeom>
        </p:spPr>
        <p:txBody>
          <a:bodyPr wrap="square" lIns="0" tIns="0" rIns="0" bIns="0" rtlCol="0" anchor="t">
            <a:spAutoFit/>
          </a:bodyPr>
          <a:lstStyle/>
          <a:p>
            <a:pPr>
              <a:lnSpc>
                <a:spcPts val="10080"/>
              </a:lnSpc>
            </a:pPr>
            <a:r>
              <a:rPr lang="lt-LT" sz="6000" b="1">
                <a:solidFill>
                  <a:srgbClr val="000000"/>
                </a:solidFill>
                <a:latin typeface="Times New Roman" panose="02020603050405020304" pitchFamily="18" charset="0"/>
                <a:cs typeface="Times New Roman" panose="02020603050405020304" pitchFamily="18" charset="0"/>
              </a:rPr>
              <a:t>Įgyvendinimas</a:t>
            </a:r>
            <a:endParaRPr lang="en-US" sz="6000" b="1">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C8C247F-FAA2-4CCF-9663-7721527D9BF1}"/>
              </a:ext>
            </a:extLst>
          </p:cNvPr>
          <p:cNvSpPr txBox="1"/>
          <p:nvPr/>
        </p:nvSpPr>
        <p:spPr>
          <a:xfrm>
            <a:off x="556461" y="2475786"/>
            <a:ext cx="17288194" cy="954107"/>
          </a:xfrm>
          <a:prstGeom prst="rect">
            <a:avLst/>
          </a:prstGeom>
          <a:noFill/>
        </p:spPr>
        <p:txBody>
          <a:bodyPr wrap="square">
            <a:spAutoFit/>
          </a:bodyPr>
          <a:lstStyle/>
          <a:p>
            <a:pPr algn="just"/>
            <a:r>
              <a:rPr lang="lt-LT" sz="2800"/>
              <a:t>Kiekvienai 4K modelio sričiai turi skirti bent 10 val., o iš viso 4K modelio veikloms rekomenduojama skirti ne mažiau kaip 60 valandų vieniems mokslo metams - tai yra mažiau nei 2 val. per savaitę.</a:t>
            </a:r>
          </a:p>
        </p:txBody>
      </p:sp>
      <p:graphicFrame>
        <p:nvGraphicFramePr>
          <p:cNvPr id="5" name="Table 4">
            <a:extLst>
              <a:ext uri="{FF2B5EF4-FFF2-40B4-BE49-F238E27FC236}">
                <a16:creationId xmlns:a16="http://schemas.microsoft.com/office/drawing/2014/main" id="{5B219B7A-9932-43F1-92D0-C7BF99BB36D1}"/>
              </a:ext>
            </a:extLst>
          </p:cNvPr>
          <p:cNvGraphicFramePr>
            <a:graphicFrameLocks noGrp="1"/>
          </p:cNvGraphicFramePr>
          <p:nvPr>
            <p:extLst>
              <p:ext uri="{D42A27DB-BD31-4B8C-83A1-F6EECF244321}">
                <p14:modId xmlns:p14="http://schemas.microsoft.com/office/powerpoint/2010/main" val="290521953"/>
              </p:ext>
            </p:extLst>
          </p:nvPr>
        </p:nvGraphicFramePr>
        <p:xfrm>
          <a:off x="673359" y="3731834"/>
          <a:ext cx="12152376" cy="5835587"/>
        </p:xfrm>
        <a:graphic>
          <a:graphicData uri="http://schemas.openxmlformats.org/drawingml/2006/table">
            <a:tbl>
              <a:tblPr firstRow="1" firstCol="1">
                <a:tableStyleId>{91EBBBCC-DAD2-459C-BE2E-F6DE35CF9A28}</a:tableStyleId>
              </a:tblPr>
              <a:tblGrid>
                <a:gridCol w="3038094">
                  <a:extLst>
                    <a:ext uri="{9D8B030D-6E8A-4147-A177-3AD203B41FA5}">
                      <a16:colId xmlns:a16="http://schemas.microsoft.com/office/drawing/2014/main" val="1765918409"/>
                    </a:ext>
                  </a:extLst>
                </a:gridCol>
                <a:gridCol w="3038094">
                  <a:extLst>
                    <a:ext uri="{9D8B030D-6E8A-4147-A177-3AD203B41FA5}">
                      <a16:colId xmlns:a16="http://schemas.microsoft.com/office/drawing/2014/main" val="480933499"/>
                    </a:ext>
                  </a:extLst>
                </a:gridCol>
                <a:gridCol w="3038094">
                  <a:extLst>
                    <a:ext uri="{9D8B030D-6E8A-4147-A177-3AD203B41FA5}">
                      <a16:colId xmlns:a16="http://schemas.microsoft.com/office/drawing/2014/main" val="1010801929"/>
                    </a:ext>
                  </a:extLst>
                </a:gridCol>
                <a:gridCol w="3038094">
                  <a:extLst>
                    <a:ext uri="{9D8B030D-6E8A-4147-A177-3AD203B41FA5}">
                      <a16:colId xmlns:a16="http://schemas.microsoft.com/office/drawing/2014/main" val="417143015"/>
                    </a:ext>
                  </a:extLst>
                </a:gridCol>
              </a:tblGrid>
              <a:tr h="293974">
                <a:tc>
                  <a:txBody>
                    <a:bodyPr/>
                    <a:lstStyle/>
                    <a:p>
                      <a:pPr algn="ctr">
                        <a:lnSpc>
                          <a:spcPct val="107000"/>
                        </a:lnSpc>
                        <a:spcAft>
                          <a:spcPts val="800"/>
                        </a:spcAft>
                      </a:pPr>
                      <a:r>
                        <a:rPr lang="lt-LT" sz="2400">
                          <a:solidFill>
                            <a:schemeClr val="tx1"/>
                          </a:solidFill>
                          <a:effectLst/>
                        </a:rPr>
                        <a:t>Aš kuriu</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6CB38D"/>
                    </a:solidFill>
                  </a:tcPr>
                </a:tc>
                <a:tc>
                  <a:txBody>
                    <a:bodyPr/>
                    <a:lstStyle/>
                    <a:p>
                      <a:pPr algn="ctr">
                        <a:lnSpc>
                          <a:spcPct val="107000"/>
                        </a:lnSpc>
                        <a:spcAft>
                          <a:spcPts val="800"/>
                        </a:spcAft>
                      </a:pPr>
                      <a:r>
                        <a:rPr lang="lt-LT" sz="2400">
                          <a:solidFill>
                            <a:schemeClr val="tx1"/>
                          </a:solidFill>
                          <a:effectLst/>
                        </a:rPr>
                        <a:t>Aš kitiems</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6CB38D"/>
                    </a:solidFill>
                  </a:tcPr>
                </a:tc>
                <a:tc>
                  <a:txBody>
                    <a:bodyPr/>
                    <a:lstStyle/>
                    <a:p>
                      <a:pPr algn="ctr">
                        <a:lnSpc>
                          <a:spcPct val="107000"/>
                        </a:lnSpc>
                        <a:spcAft>
                          <a:spcPts val="800"/>
                        </a:spcAft>
                      </a:pPr>
                      <a:r>
                        <a:rPr lang="lt-LT" sz="2400">
                          <a:solidFill>
                            <a:schemeClr val="tx1"/>
                          </a:solidFill>
                          <a:effectLst/>
                        </a:rPr>
                        <a:t>Aš su kitais</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6CB38D"/>
                    </a:solidFill>
                  </a:tcPr>
                </a:tc>
                <a:tc>
                  <a:txBody>
                    <a:bodyPr/>
                    <a:lstStyle/>
                    <a:p>
                      <a:pPr algn="ctr">
                        <a:lnSpc>
                          <a:spcPct val="107000"/>
                        </a:lnSpc>
                        <a:spcAft>
                          <a:spcPts val="800"/>
                        </a:spcAft>
                      </a:pPr>
                      <a:r>
                        <a:rPr lang="lt-LT" sz="2400">
                          <a:solidFill>
                            <a:schemeClr val="tx1"/>
                          </a:solidFill>
                          <a:effectLst/>
                        </a:rPr>
                        <a:t>Aš keičiu(</a:t>
                      </a:r>
                      <a:r>
                        <a:rPr lang="lt-LT" sz="2400" err="1">
                          <a:solidFill>
                            <a:schemeClr val="tx1"/>
                          </a:solidFill>
                          <a:effectLst/>
                        </a:rPr>
                        <a:t>osi</a:t>
                      </a:r>
                      <a:r>
                        <a:rPr lang="lt-LT" sz="2400">
                          <a:solidFill>
                            <a:schemeClr val="tx1"/>
                          </a:solidFill>
                          <a:effectLst/>
                        </a:rPr>
                        <a:t>)</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6CB38D"/>
                    </a:solidFill>
                  </a:tcPr>
                </a:tc>
                <a:extLst>
                  <a:ext uri="{0D108BD9-81ED-4DB2-BD59-A6C34878D82A}">
                    <a16:rowId xmlns:a16="http://schemas.microsoft.com/office/drawing/2014/main" val="1425544039"/>
                  </a:ext>
                </a:extLst>
              </a:tr>
              <a:tr h="4628130">
                <a:tc>
                  <a:txBody>
                    <a:bodyPr/>
                    <a:lstStyle/>
                    <a:p>
                      <a:pPr marL="342900" lvl="0" indent="-342900" algn="l">
                        <a:lnSpc>
                          <a:spcPct val="107000"/>
                        </a:lnSpc>
                        <a:buFont typeface="Symbol" panose="05050102010706020507" pitchFamily="18" charset="2"/>
                        <a:buChar char=""/>
                      </a:pPr>
                      <a:r>
                        <a:rPr lang="lt-LT" sz="2400" b="0">
                          <a:effectLst/>
                        </a:rPr>
                        <a:t>Lankau šokių būrelį</a:t>
                      </a:r>
                      <a:endParaRPr lang="en-GB" sz="2400" b="0">
                        <a:effectLst/>
                      </a:endParaRPr>
                    </a:p>
                    <a:p>
                      <a:pPr marL="342900" lvl="0" indent="-342900" algn="l">
                        <a:lnSpc>
                          <a:spcPct val="107000"/>
                        </a:lnSpc>
                        <a:buFont typeface="Symbol" panose="05050102010706020507" pitchFamily="18" charset="2"/>
                        <a:buChar char=""/>
                      </a:pPr>
                      <a:r>
                        <a:rPr lang="lt-LT" sz="2400" b="0">
                          <a:effectLst/>
                        </a:rPr>
                        <a:t>Per </a:t>
                      </a:r>
                      <a:r>
                        <a:rPr lang="lt-LT" sz="2400" b="0" i="1" err="1">
                          <a:effectLst/>
                        </a:rPr>
                        <a:t>Youtube</a:t>
                      </a:r>
                      <a:r>
                        <a:rPr lang="lt-LT" sz="2400" b="0" i="1">
                          <a:effectLst/>
                        </a:rPr>
                        <a:t> </a:t>
                      </a:r>
                      <a:r>
                        <a:rPr lang="lt-LT" sz="2400" b="0">
                          <a:effectLst/>
                        </a:rPr>
                        <a:t>mokausi groti gitara</a:t>
                      </a:r>
                      <a:endParaRPr lang="en-GB" sz="2400" b="0">
                        <a:effectLst/>
                      </a:endParaRPr>
                    </a:p>
                    <a:p>
                      <a:pPr marL="342900" lvl="0" indent="-342900" algn="l">
                        <a:lnSpc>
                          <a:spcPct val="107000"/>
                        </a:lnSpc>
                        <a:buFont typeface="Symbol" panose="05050102010706020507" pitchFamily="18" charset="2"/>
                        <a:buChar char=""/>
                      </a:pPr>
                      <a:r>
                        <a:rPr lang="lt-LT" sz="2400" b="0">
                          <a:effectLst/>
                        </a:rPr>
                        <a:t>Konstruoju robotą</a:t>
                      </a:r>
                      <a:endParaRPr lang="en-GB" sz="2400" b="0">
                        <a:effectLst/>
                      </a:endParaRPr>
                    </a:p>
                    <a:p>
                      <a:pPr marL="342900" lvl="0" indent="-342900" algn="l">
                        <a:lnSpc>
                          <a:spcPct val="107000"/>
                        </a:lnSpc>
                        <a:buFont typeface="Symbol" panose="05050102010706020507" pitchFamily="18" charset="2"/>
                        <a:buChar char=""/>
                      </a:pPr>
                      <a:r>
                        <a:rPr lang="lt-LT" sz="2400" b="0">
                          <a:effectLst/>
                        </a:rPr>
                        <a:t>Kuriu savo </a:t>
                      </a:r>
                      <a:r>
                        <a:rPr lang="lt-LT" sz="2400" b="0" err="1">
                          <a:effectLst/>
                        </a:rPr>
                        <a:t>videožaidimą</a:t>
                      </a:r>
                      <a:endParaRPr lang="en-GB" sz="2400" b="0">
                        <a:effectLst/>
                      </a:endParaRPr>
                    </a:p>
                    <a:p>
                      <a:pPr marL="342900" lvl="0" indent="-342900" algn="l">
                        <a:lnSpc>
                          <a:spcPct val="107000"/>
                        </a:lnSpc>
                        <a:buFont typeface="Symbol" panose="05050102010706020507" pitchFamily="18" charset="2"/>
                        <a:buChar char=""/>
                      </a:pPr>
                      <a:r>
                        <a:rPr lang="lt-LT" sz="2400" b="0">
                          <a:effectLst/>
                        </a:rPr>
                        <a:t>Statau spektaklį</a:t>
                      </a:r>
                      <a:endParaRPr lang="en-GB" sz="2400" b="0">
                        <a:effectLst/>
                      </a:endParaRPr>
                    </a:p>
                    <a:p>
                      <a:pPr marL="342900" lvl="0" indent="-342900" algn="l">
                        <a:lnSpc>
                          <a:spcPct val="107000"/>
                        </a:lnSpc>
                        <a:buFont typeface="Symbol" panose="05050102010706020507" pitchFamily="18" charset="2"/>
                        <a:buChar char=""/>
                      </a:pPr>
                      <a:r>
                        <a:rPr lang="lt-LT" sz="2400" b="0">
                          <a:effectLst/>
                        </a:rPr>
                        <a:t>Mokausi gaminti sušius</a:t>
                      </a:r>
                      <a:endParaRPr lang="en-GB" sz="2400" b="0">
                        <a:effectLst/>
                      </a:endParaRPr>
                    </a:p>
                    <a:p>
                      <a:pPr marL="0" lvl="0" indent="0" algn="l">
                        <a:lnSpc>
                          <a:spcPct val="107000"/>
                        </a:lnSpc>
                        <a:spcAft>
                          <a:spcPts val="800"/>
                        </a:spcAft>
                        <a:buFont typeface="Symbol" panose="05050102010706020507" pitchFamily="18" charset="2"/>
                        <a:buNone/>
                      </a:pPr>
                      <a:endParaRPr lang="en-GB" sz="2400">
                        <a:effectLst/>
                      </a:endParaRPr>
                    </a:p>
                    <a:p>
                      <a:pPr algn="l">
                        <a:lnSpc>
                          <a:spcPct val="107000"/>
                        </a:lnSpc>
                        <a:spcAft>
                          <a:spcPts val="800"/>
                        </a:spcAft>
                      </a:pPr>
                      <a:r>
                        <a:rPr lang="lt-LT" sz="2400">
                          <a:effectLst/>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5ECB8"/>
                    </a:solidFill>
                  </a:tcPr>
                </a:tc>
                <a:tc>
                  <a:txBody>
                    <a:bodyPr/>
                    <a:lstStyle/>
                    <a:p>
                      <a:pPr marL="342900" lvl="0" indent="-342900" algn="l">
                        <a:lnSpc>
                          <a:spcPct val="107000"/>
                        </a:lnSpc>
                        <a:buFont typeface="Symbol" panose="05050102010706020507" pitchFamily="18" charset="2"/>
                        <a:buChar char=""/>
                      </a:pPr>
                      <a:r>
                        <a:rPr lang="lt-LT" sz="2400">
                          <a:effectLst/>
                        </a:rPr>
                        <a:t>Dalyvauju akcijoje „Darom“</a:t>
                      </a:r>
                      <a:endParaRPr lang="en-GB" sz="2400">
                        <a:effectLst/>
                      </a:endParaRPr>
                    </a:p>
                    <a:p>
                      <a:pPr marL="342900" lvl="0" indent="-342900" algn="l">
                        <a:lnSpc>
                          <a:spcPct val="107000"/>
                        </a:lnSpc>
                        <a:buFont typeface="Symbol" panose="05050102010706020507" pitchFamily="18" charset="2"/>
                        <a:buChar char=""/>
                      </a:pPr>
                      <a:r>
                        <a:rPr lang="lt-LT" sz="2400" err="1">
                          <a:effectLst/>
                        </a:rPr>
                        <a:t>Savanoriauju</a:t>
                      </a:r>
                      <a:r>
                        <a:rPr lang="lt-LT" sz="2400">
                          <a:effectLst/>
                        </a:rPr>
                        <a:t> gyvūnėlių prieglaudoje</a:t>
                      </a:r>
                      <a:endParaRPr lang="en-GB" sz="2400">
                        <a:effectLst/>
                      </a:endParaRPr>
                    </a:p>
                    <a:p>
                      <a:pPr marL="342900" lvl="0" indent="-342900" algn="l">
                        <a:lnSpc>
                          <a:spcPct val="107000"/>
                        </a:lnSpc>
                        <a:buFont typeface="Symbol" panose="05050102010706020507" pitchFamily="18" charset="2"/>
                        <a:buChar char=""/>
                      </a:pPr>
                      <a:r>
                        <a:rPr lang="lt-LT" sz="2400">
                          <a:effectLst/>
                        </a:rPr>
                        <a:t>Vaikų namuose gyvenančius vaikus mokau skaityti</a:t>
                      </a:r>
                    </a:p>
                    <a:p>
                      <a:pPr marL="342900" lvl="0" indent="-342900" algn="l">
                        <a:lnSpc>
                          <a:spcPct val="107000"/>
                        </a:lnSpc>
                        <a:buFont typeface="Symbol" panose="05050102010706020507" pitchFamily="18" charset="2"/>
                        <a:buChar char=""/>
                      </a:pPr>
                      <a:r>
                        <a:rPr lang="lt-LT" sz="2400">
                          <a:effectLst/>
                        </a:rPr>
                        <a:t>Padedu bendraklasiams būdamas korepetitoriumi matematikos būrelyje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5ECB8"/>
                    </a:solidFill>
                  </a:tcPr>
                </a:tc>
                <a:tc>
                  <a:txBody>
                    <a:bodyPr/>
                    <a:lstStyle/>
                    <a:p>
                      <a:pPr marL="342900" lvl="0" indent="-342900" algn="l">
                        <a:lnSpc>
                          <a:spcPct val="107000"/>
                        </a:lnSpc>
                        <a:buFont typeface="Symbol" panose="05050102010706020507" pitchFamily="18" charset="2"/>
                        <a:buChar char=""/>
                      </a:pPr>
                      <a:r>
                        <a:rPr lang="lt-LT" sz="2400">
                          <a:effectLst/>
                        </a:rPr>
                        <a:t>Lankau krepšinio būrelį</a:t>
                      </a:r>
                      <a:endParaRPr lang="en-GB" sz="2400">
                        <a:effectLst/>
                      </a:endParaRPr>
                    </a:p>
                    <a:p>
                      <a:pPr marL="342900" lvl="0" indent="-342900" algn="l">
                        <a:lnSpc>
                          <a:spcPct val="107000"/>
                        </a:lnSpc>
                        <a:buFont typeface="Symbol" panose="05050102010706020507" pitchFamily="18" charset="2"/>
                        <a:buChar char=""/>
                      </a:pPr>
                      <a:r>
                        <a:rPr lang="lt-LT" sz="2400">
                          <a:effectLst/>
                        </a:rPr>
                        <a:t>Su komanda ruošiamės </a:t>
                      </a:r>
                      <a:r>
                        <a:rPr lang="lt-LT" sz="2400" err="1">
                          <a:effectLst/>
                        </a:rPr>
                        <a:t>videožaidimų</a:t>
                      </a:r>
                      <a:r>
                        <a:rPr lang="lt-LT" sz="2400">
                          <a:effectLst/>
                        </a:rPr>
                        <a:t> turnyrui</a:t>
                      </a:r>
                      <a:endParaRPr lang="en-GB" sz="2400">
                        <a:effectLst/>
                      </a:endParaRPr>
                    </a:p>
                    <a:p>
                      <a:pPr marL="342900" lvl="0" indent="-342900" algn="l">
                        <a:lnSpc>
                          <a:spcPct val="107000"/>
                        </a:lnSpc>
                        <a:buFont typeface="Symbol" panose="05050102010706020507" pitchFamily="18" charset="2"/>
                        <a:buChar char=""/>
                      </a:pPr>
                      <a:r>
                        <a:rPr lang="lt-LT" sz="2400">
                          <a:effectLst/>
                        </a:rPr>
                        <a:t>Mokausi prancūzų kalbos bendraudamas su pokalbių draugu iš Prancūzijos</a:t>
                      </a:r>
                      <a:endParaRPr lang="en-GB" sz="2400">
                        <a:effectLst/>
                      </a:endParaRPr>
                    </a:p>
                    <a:p>
                      <a:pPr marL="0" lvl="0" indent="0" algn="l">
                        <a:lnSpc>
                          <a:spcPct val="107000"/>
                        </a:lnSpc>
                        <a:spcAft>
                          <a:spcPts val="800"/>
                        </a:spcAft>
                        <a:buFont typeface="Symbol" panose="05050102010706020507" pitchFamily="18" charset="2"/>
                        <a:buNone/>
                      </a:pPr>
                      <a:endParaRPr lang="en-GB" sz="2400">
                        <a:effectLst/>
                      </a:endParaRPr>
                    </a:p>
                    <a:p>
                      <a:pPr algn="l">
                        <a:lnSpc>
                          <a:spcPct val="107000"/>
                        </a:lnSpc>
                        <a:spcAft>
                          <a:spcPts val="800"/>
                        </a:spcAft>
                      </a:pPr>
                      <a:r>
                        <a:rPr lang="lt-LT" sz="2400">
                          <a:effectLst/>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5ECB8"/>
                    </a:solidFill>
                  </a:tcPr>
                </a:tc>
                <a:tc>
                  <a:txBody>
                    <a:bodyPr/>
                    <a:lstStyle/>
                    <a:p>
                      <a:pPr marL="342900" lvl="0" indent="-342900" algn="l">
                        <a:lnSpc>
                          <a:spcPct val="107000"/>
                        </a:lnSpc>
                        <a:buFont typeface="Symbol" panose="05050102010706020507" pitchFamily="18" charset="2"/>
                        <a:buChar char=""/>
                      </a:pPr>
                      <a:r>
                        <a:rPr lang="lt-LT" sz="2400">
                          <a:effectLst/>
                        </a:rPr>
                        <a:t>Dalyvauju mokyklos savivaldos veikloje</a:t>
                      </a:r>
                      <a:endParaRPr lang="en-GB" sz="2400">
                        <a:effectLst/>
                      </a:endParaRPr>
                    </a:p>
                    <a:p>
                      <a:pPr marL="342900" lvl="0" indent="-342900" algn="l">
                        <a:lnSpc>
                          <a:spcPct val="107000"/>
                        </a:lnSpc>
                        <a:buFont typeface="Symbol" panose="05050102010706020507" pitchFamily="18" charset="2"/>
                        <a:buChar char=""/>
                      </a:pPr>
                      <a:r>
                        <a:rPr lang="lt-LT" sz="2400">
                          <a:effectLst/>
                        </a:rPr>
                        <a:t>Mokausi karatė</a:t>
                      </a:r>
                      <a:endParaRPr lang="en-GB" sz="2400">
                        <a:effectLst/>
                      </a:endParaRPr>
                    </a:p>
                    <a:p>
                      <a:pPr marL="342900" lvl="0" indent="-342900" algn="l">
                        <a:lnSpc>
                          <a:spcPct val="107000"/>
                        </a:lnSpc>
                        <a:buFont typeface="Symbol" panose="05050102010706020507" pitchFamily="18" charset="2"/>
                        <a:buChar char=""/>
                      </a:pPr>
                      <a:r>
                        <a:rPr lang="lt-LT" sz="2400">
                          <a:effectLst/>
                        </a:rPr>
                        <a:t>Mokausi programuoti</a:t>
                      </a:r>
                      <a:endParaRPr lang="en-GB" sz="2400">
                        <a:effectLst/>
                      </a:endParaRPr>
                    </a:p>
                    <a:p>
                      <a:pPr marL="342900" lvl="0" indent="-342900" algn="l">
                        <a:lnSpc>
                          <a:spcPct val="107000"/>
                        </a:lnSpc>
                        <a:spcAft>
                          <a:spcPts val="800"/>
                        </a:spcAft>
                        <a:buFont typeface="Symbol" panose="05050102010706020507" pitchFamily="18" charset="2"/>
                        <a:buChar char=""/>
                      </a:pPr>
                      <a:r>
                        <a:rPr lang="lt-LT" sz="2400">
                          <a:effectLst/>
                        </a:rPr>
                        <a:t>Mokausi važinėjimo riedlente triukų</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D5ECB8"/>
                    </a:solidFill>
                  </a:tcPr>
                </a:tc>
                <a:extLst>
                  <a:ext uri="{0D108BD9-81ED-4DB2-BD59-A6C34878D82A}">
                    <a16:rowId xmlns:a16="http://schemas.microsoft.com/office/drawing/2014/main" val="3132229772"/>
                  </a:ext>
                </a:extLst>
              </a:tr>
            </a:tbl>
          </a:graphicData>
        </a:graphic>
      </p:graphicFrame>
      <p:sp>
        <p:nvSpPr>
          <p:cNvPr id="15" name="TextBox 14">
            <a:extLst>
              <a:ext uri="{FF2B5EF4-FFF2-40B4-BE49-F238E27FC236}">
                <a16:creationId xmlns:a16="http://schemas.microsoft.com/office/drawing/2014/main" id="{66ACC6F9-3DFE-4256-B9BD-853683659973}"/>
              </a:ext>
            </a:extLst>
          </p:cNvPr>
          <p:cNvSpPr txBox="1"/>
          <p:nvPr/>
        </p:nvSpPr>
        <p:spPr>
          <a:xfrm>
            <a:off x="13236459" y="4927149"/>
            <a:ext cx="4594411" cy="2376997"/>
          </a:xfrm>
          <a:prstGeom prst="rect">
            <a:avLst/>
          </a:prstGeom>
          <a:solidFill>
            <a:srgbClr val="F5D327"/>
          </a:solidFill>
          <a:ln>
            <a:noFill/>
          </a:ln>
        </p:spPr>
        <p:txBody>
          <a:bodyPr wrap="square" lIns="91440" tIns="45720" rIns="91440" bIns="45720" anchor="t">
            <a:spAutoFit/>
          </a:bodyPr>
          <a:lstStyle/>
          <a:p>
            <a:pPr algn="ctr">
              <a:lnSpc>
                <a:spcPct val="107000"/>
              </a:lnSpc>
              <a:spcAft>
                <a:spcPts val="800"/>
              </a:spcAft>
            </a:pPr>
            <a:r>
              <a:rPr lang="lt-LT" sz="2800" b="1" dirty="0"/>
              <a:t>Lentelėje pateikti veiklų pavyzdžiai, iliustruojantys kiekvieną sritį, bet tavo pasirinkta veikla gali apimti visas sritis</a:t>
            </a:r>
            <a:r>
              <a:rPr lang="en-US" sz="2800" b="1" dirty="0"/>
              <a:t>!</a:t>
            </a:r>
            <a:endParaRPr lang="en-GB" sz="2800" b="1" dirty="0"/>
          </a:p>
        </p:txBody>
      </p:sp>
    </p:spTree>
    <p:extLst>
      <p:ext uri="{BB962C8B-B14F-4D97-AF65-F5344CB8AC3E}">
        <p14:creationId xmlns:p14="http://schemas.microsoft.com/office/powerpoint/2010/main" val="1707036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F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DC654B-CCAE-4E63-B49B-0E5E6260D93B}"/>
              </a:ext>
            </a:extLst>
          </p:cNvPr>
          <p:cNvSpPr txBox="1"/>
          <p:nvPr/>
        </p:nvSpPr>
        <p:spPr>
          <a:xfrm>
            <a:off x="527243" y="6819975"/>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3200" b="1" dirty="0"/>
              <a:t>Pomėgiai:</a:t>
            </a:r>
          </a:p>
          <a:p>
            <a:pPr marL="457200" indent="-457200">
              <a:buFont typeface="Arial"/>
              <a:buChar char="•"/>
            </a:pPr>
            <a:r>
              <a:rPr lang="lt-LT" sz="3200" dirty="0"/>
              <a:t>tinklinis</a:t>
            </a:r>
          </a:p>
          <a:p>
            <a:pPr marL="457200" indent="-457200">
              <a:buFont typeface="Arial"/>
              <a:buChar char="•"/>
            </a:pPr>
            <a:r>
              <a:rPr lang="lt-LT" sz="3200" dirty="0"/>
              <a:t>fotografija </a:t>
            </a:r>
          </a:p>
          <a:p>
            <a:pPr marL="457200" indent="-457200">
              <a:buFont typeface="Arial"/>
              <a:buChar char="•"/>
            </a:pPr>
            <a:r>
              <a:rPr lang="lt-LT" sz="3200" dirty="0"/>
              <a:t>debatai </a:t>
            </a:r>
          </a:p>
        </p:txBody>
      </p:sp>
      <p:grpSp>
        <p:nvGrpSpPr>
          <p:cNvPr id="3" name="Grupė 2">
            <a:extLst>
              <a:ext uri="{FF2B5EF4-FFF2-40B4-BE49-F238E27FC236}">
                <a16:creationId xmlns:a16="http://schemas.microsoft.com/office/drawing/2014/main" id="{40148DFC-619A-410C-BA2B-358B0CEC5BFE}"/>
              </a:ext>
            </a:extLst>
          </p:cNvPr>
          <p:cNvGrpSpPr/>
          <p:nvPr/>
        </p:nvGrpSpPr>
        <p:grpSpPr>
          <a:xfrm>
            <a:off x="3819144" y="60428"/>
            <a:ext cx="6007725" cy="3309543"/>
            <a:chOff x="3819144" y="47728"/>
            <a:chExt cx="6007725" cy="3309543"/>
          </a:xfrm>
        </p:grpSpPr>
        <p:sp>
          <p:nvSpPr>
            <p:cNvPr id="7" name="Rodyklė: į viršų 6">
              <a:extLst>
                <a:ext uri="{FF2B5EF4-FFF2-40B4-BE49-F238E27FC236}">
                  <a16:creationId xmlns:a16="http://schemas.microsoft.com/office/drawing/2014/main" id="{1BBB120F-AFEF-483B-A2FF-FF3E8226E947}"/>
                </a:ext>
              </a:extLst>
            </p:cNvPr>
            <p:cNvSpPr/>
            <p:nvPr/>
          </p:nvSpPr>
          <p:spPr>
            <a:xfrm rot="5400000">
              <a:off x="4495527" y="-155500"/>
              <a:ext cx="582551" cy="1935317"/>
            </a:xfrm>
            <a:prstGeom prst="upArrow">
              <a:avLst/>
            </a:prstGeom>
            <a:solidFill>
              <a:srgbClr val="F7FFF0"/>
            </a:solidFill>
            <a:ln w="57150">
              <a:solidFill>
                <a:srgbClr val="F5D327"/>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endParaRPr lang="lt-LT">
                <a:solidFill>
                  <a:srgbClr val="379F7A"/>
                </a:solidFill>
                <a:cs typeface="Calibri"/>
              </a:endParaRPr>
            </a:p>
          </p:txBody>
        </p:sp>
        <p:sp>
          <p:nvSpPr>
            <p:cNvPr id="8" name="Stačiakampis: suapvalinti kampai 7">
              <a:extLst>
                <a:ext uri="{FF2B5EF4-FFF2-40B4-BE49-F238E27FC236}">
                  <a16:creationId xmlns:a16="http://schemas.microsoft.com/office/drawing/2014/main" id="{9FBEF9D9-2610-44B7-8DEF-20FA148710D3}"/>
                </a:ext>
              </a:extLst>
            </p:cNvPr>
            <p:cNvSpPr/>
            <p:nvPr/>
          </p:nvSpPr>
          <p:spPr>
            <a:xfrm>
              <a:off x="6085599" y="47728"/>
              <a:ext cx="3741270" cy="1668928"/>
            </a:xfrm>
            <a:prstGeom prst="roundRect">
              <a:avLst/>
            </a:prstGeom>
            <a:solidFill>
              <a:srgbClr val="D5ECB8"/>
            </a:solidFill>
            <a:ln w="57150">
              <a:solidFill>
                <a:srgbClr val="6CB38D"/>
              </a:solid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lt-LT" sz="2300">
                  <a:solidFill>
                    <a:schemeClr val="tx1"/>
                  </a:solidFill>
                  <a:cs typeface="Calibri"/>
                </a:rPr>
                <a:t>Su 4K koordinatoriaus pagalba išsikelia asmeninius ugdymosi tikslus </a:t>
              </a:r>
            </a:p>
          </p:txBody>
        </p:sp>
        <p:sp>
          <p:nvSpPr>
            <p:cNvPr id="10" name="Rodyklė: į viršų 9">
              <a:extLst>
                <a:ext uri="{FF2B5EF4-FFF2-40B4-BE49-F238E27FC236}">
                  <a16:creationId xmlns:a16="http://schemas.microsoft.com/office/drawing/2014/main" id="{81305DF5-7A77-4446-ADA5-9D286E6C96B2}"/>
                </a:ext>
              </a:extLst>
            </p:cNvPr>
            <p:cNvSpPr/>
            <p:nvPr/>
          </p:nvSpPr>
          <p:spPr>
            <a:xfrm rot="10800000">
              <a:off x="7650232" y="1827652"/>
              <a:ext cx="621551" cy="1529619"/>
            </a:xfrm>
            <a:prstGeom prst="upArrow">
              <a:avLst/>
            </a:prstGeom>
            <a:solidFill>
              <a:srgbClr val="F7FFF0"/>
            </a:solidFill>
            <a:ln w="57150">
              <a:solidFill>
                <a:srgbClr val="F5D327"/>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endParaRPr lang="lt-LT">
                <a:solidFill>
                  <a:srgbClr val="379F7A"/>
                </a:solidFill>
                <a:cs typeface="Calibri"/>
              </a:endParaRPr>
            </a:p>
          </p:txBody>
        </p:sp>
      </p:grpSp>
      <p:grpSp>
        <p:nvGrpSpPr>
          <p:cNvPr id="17" name="Grupė 16">
            <a:extLst>
              <a:ext uri="{FF2B5EF4-FFF2-40B4-BE49-F238E27FC236}">
                <a16:creationId xmlns:a16="http://schemas.microsoft.com/office/drawing/2014/main" id="{2A15CA77-70F7-4E99-ABB4-AAA7C1EAB7E7}"/>
              </a:ext>
            </a:extLst>
          </p:cNvPr>
          <p:cNvGrpSpPr/>
          <p:nvPr/>
        </p:nvGrpSpPr>
        <p:grpSpPr>
          <a:xfrm>
            <a:off x="4908360" y="3159864"/>
            <a:ext cx="5744151" cy="2322980"/>
            <a:chOff x="4899702" y="3166092"/>
            <a:chExt cx="5744151" cy="2322980"/>
          </a:xfrm>
        </p:grpSpPr>
        <p:pic>
          <p:nvPicPr>
            <p:cNvPr id="9" name="Paveikslėlis 9">
              <a:extLst>
                <a:ext uri="{FF2B5EF4-FFF2-40B4-BE49-F238E27FC236}">
                  <a16:creationId xmlns:a16="http://schemas.microsoft.com/office/drawing/2014/main" id="{8636803F-7C1D-4720-9931-2FDCF242578E}"/>
                </a:ext>
              </a:extLst>
            </p:cNvPr>
            <p:cNvPicPr>
              <a:picLocks noChangeAspect="1"/>
            </p:cNvPicPr>
            <p:nvPr/>
          </p:nvPicPr>
          <p:blipFill>
            <a:blip r:embed="rId3"/>
            <a:stretch>
              <a:fillRect/>
            </a:stretch>
          </p:blipFill>
          <p:spPr>
            <a:xfrm>
              <a:off x="4899702" y="3166092"/>
              <a:ext cx="2322980" cy="2322980"/>
            </a:xfrm>
            <a:prstGeom prst="rect">
              <a:avLst/>
            </a:prstGeom>
          </p:spPr>
        </p:pic>
        <p:sp>
          <p:nvSpPr>
            <p:cNvPr id="13" name="TextBox 12">
              <a:extLst>
                <a:ext uri="{FF2B5EF4-FFF2-40B4-BE49-F238E27FC236}">
                  <a16:creationId xmlns:a16="http://schemas.microsoft.com/office/drawing/2014/main" id="{38E63C64-5EFB-462B-9319-77D981AEA5FA}"/>
                </a:ext>
              </a:extLst>
            </p:cNvPr>
            <p:cNvSpPr txBox="1"/>
            <p:nvPr/>
          </p:nvSpPr>
          <p:spPr>
            <a:xfrm>
              <a:off x="7336982" y="3780420"/>
              <a:ext cx="330687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2200">
                  <a:cs typeface="Calibri"/>
                </a:rPr>
                <a:t>Išmokti taikyti skirtingas apšvietimo technikas darant portretus</a:t>
              </a:r>
            </a:p>
          </p:txBody>
        </p:sp>
      </p:grpSp>
      <p:grpSp>
        <p:nvGrpSpPr>
          <p:cNvPr id="24" name="Grupė 23">
            <a:extLst>
              <a:ext uri="{FF2B5EF4-FFF2-40B4-BE49-F238E27FC236}">
                <a16:creationId xmlns:a16="http://schemas.microsoft.com/office/drawing/2014/main" id="{A891692A-7672-45E3-9178-513EF6CDF425}"/>
              </a:ext>
            </a:extLst>
          </p:cNvPr>
          <p:cNvGrpSpPr/>
          <p:nvPr/>
        </p:nvGrpSpPr>
        <p:grpSpPr>
          <a:xfrm>
            <a:off x="5017365" y="5132724"/>
            <a:ext cx="5058394" cy="2070847"/>
            <a:chOff x="5017365" y="5132724"/>
            <a:chExt cx="5058394" cy="2070847"/>
          </a:xfrm>
        </p:grpSpPr>
        <p:pic>
          <p:nvPicPr>
            <p:cNvPr id="11" name="Paveikslėlis 11">
              <a:extLst>
                <a:ext uri="{FF2B5EF4-FFF2-40B4-BE49-F238E27FC236}">
                  <a16:creationId xmlns:a16="http://schemas.microsoft.com/office/drawing/2014/main" id="{0817E49A-6306-42E3-9A77-50437AFF8BC9}"/>
                </a:ext>
              </a:extLst>
            </p:cNvPr>
            <p:cNvPicPr>
              <a:picLocks noChangeAspect="1"/>
            </p:cNvPicPr>
            <p:nvPr/>
          </p:nvPicPr>
          <p:blipFill>
            <a:blip r:embed="rId4"/>
            <a:stretch>
              <a:fillRect/>
            </a:stretch>
          </p:blipFill>
          <p:spPr>
            <a:xfrm>
              <a:off x="5017365" y="5132724"/>
              <a:ext cx="2037230" cy="2070847"/>
            </a:xfrm>
            <a:prstGeom prst="rect">
              <a:avLst/>
            </a:prstGeom>
          </p:spPr>
        </p:pic>
        <p:sp>
          <p:nvSpPr>
            <p:cNvPr id="14" name="TextBox 13">
              <a:extLst>
                <a:ext uri="{FF2B5EF4-FFF2-40B4-BE49-F238E27FC236}">
                  <a16:creationId xmlns:a16="http://schemas.microsoft.com/office/drawing/2014/main" id="{54229CAB-1DC5-4EEF-B010-DB8277C604DE}"/>
                </a:ext>
              </a:extLst>
            </p:cNvPr>
            <p:cNvSpPr txBox="1"/>
            <p:nvPr/>
          </p:nvSpPr>
          <p:spPr>
            <a:xfrm>
              <a:off x="7332559" y="5688832"/>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2200"/>
                <a:t>Patekti į pagrindinę mokyklos tinklinio komandą </a:t>
              </a:r>
              <a:endParaRPr lang="lt-LT" sz="2200">
                <a:cs typeface="Calibri"/>
              </a:endParaRPr>
            </a:p>
          </p:txBody>
        </p:sp>
      </p:grpSp>
      <p:grpSp>
        <p:nvGrpSpPr>
          <p:cNvPr id="25" name="Grupė 24">
            <a:extLst>
              <a:ext uri="{FF2B5EF4-FFF2-40B4-BE49-F238E27FC236}">
                <a16:creationId xmlns:a16="http://schemas.microsoft.com/office/drawing/2014/main" id="{DFF0A8FF-5722-454F-A9BF-BAAEB8250E02}"/>
              </a:ext>
            </a:extLst>
          </p:cNvPr>
          <p:cNvGrpSpPr/>
          <p:nvPr/>
        </p:nvGrpSpPr>
        <p:grpSpPr>
          <a:xfrm>
            <a:off x="4884046" y="6982130"/>
            <a:ext cx="5187385" cy="2407024"/>
            <a:chOff x="4884046" y="7177643"/>
            <a:chExt cx="5187385" cy="2407024"/>
          </a:xfrm>
        </p:grpSpPr>
        <p:pic>
          <p:nvPicPr>
            <p:cNvPr id="12" name="Paveikslėlis 12">
              <a:extLst>
                <a:ext uri="{FF2B5EF4-FFF2-40B4-BE49-F238E27FC236}">
                  <a16:creationId xmlns:a16="http://schemas.microsoft.com/office/drawing/2014/main" id="{BCEEF705-4572-4CA9-8D97-61B34E4162DE}"/>
                </a:ext>
              </a:extLst>
            </p:cNvPr>
            <p:cNvPicPr>
              <a:picLocks noChangeAspect="1"/>
            </p:cNvPicPr>
            <p:nvPr/>
          </p:nvPicPr>
          <p:blipFill>
            <a:blip r:embed="rId5"/>
            <a:stretch>
              <a:fillRect/>
            </a:stretch>
          </p:blipFill>
          <p:spPr>
            <a:xfrm>
              <a:off x="4884046" y="7177643"/>
              <a:ext cx="2339789" cy="2407024"/>
            </a:xfrm>
            <a:prstGeom prst="rect">
              <a:avLst/>
            </a:prstGeom>
          </p:spPr>
        </p:pic>
        <p:sp>
          <p:nvSpPr>
            <p:cNvPr id="15" name="TextBox 14">
              <a:extLst>
                <a:ext uri="{FF2B5EF4-FFF2-40B4-BE49-F238E27FC236}">
                  <a16:creationId xmlns:a16="http://schemas.microsoft.com/office/drawing/2014/main" id="{9621C114-6104-4252-B62D-8377F4E045CE}"/>
                </a:ext>
              </a:extLst>
            </p:cNvPr>
            <p:cNvSpPr txBox="1"/>
            <p:nvPr/>
          </p:nvSpPr>
          <p:spPr>
            <a:xfrm>
              <a:off x="7328231" y="7874851"/>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2200"/>
                <a:t>Pasiruošti atrankai į miesto viešojo kalbėjimo konkursą</a:t>
              </a:r>
              <a:endParaRPr lang="lt-LT" sz="2200">
                <a:cs typeface="Calibri"/>
              </a:endParaRPr>
            </a:p>
          </p:txBody>
        </p:sp>
      </p:grpSp>
      <p:grpSp>
        <p:nvGrpSpPr>
          <p:cNvPr id="6" name="Group 5">
            <a:extLst>
              <a:ext uri="{FF2B5EF4-FFF2-40B4-BE49-F238E27FC236}">
                <a16:creationId xmlns:a16="http://schemas.microsoft.com/office/drawing/2014/main" id="{B4851CEA-DB51-49D9-8E21-D8C2A90E25F0}"/>
              </a:ext>
            </a:extLst>
          </p:cNvPr>
          <p:cNvGrpSpPr/>
          <p:nvPr/>
        </p:nvGrpSpPr>
        <p:grpSpPr>
          <a:xfrm>
            <a:off x="10311261" y="270760"/>
            <a:ext cx="7699303" cy="906755"/>
            <a:chOff x="10311261" y="270760"/>
            <a:chExt cx="7699303" cy="906755"/>
          </a:xfrm>
        </p:grpSpPr>
        <p:sp>
          <p:nvSpPr>
            <p:cNvPr id="16" name="Rodyklė: į viršų 15">
              <a:extLst>
                <a:ext uri="{FF2B5EF4-FFF2-40B4-BE49-F238E27FC236}">
                  <a16:creationId xmlns:a16="http://schemas.microsoft.com/office/drawing/2014/main" id="{2544FF3C-84B0-4A66-B331-D893F9338924}"/>
                </a:ext>
              </a:extLst>
            </p:cNvPr>
            <p:cNvSpPr/>
            <p:nvPr/>
          </p:nvSpPr>
          <p:spPr>
            <a:xfrm rot="5400000">
              <a:off x="10993749" y="-223824"/>
              <a:ext cx="643944" cy="2008919"/>
            </a:xfrm>
            <a:prstGeom prst="upArrow">
              <a:avLst/>
            </a:prstGeom>
            <a:solidFill>
              <a:srgbClr val="F7FFF0"/>
            </a:solidFill>
            <a:ln w="57150">
              <a:solidFill>
                <a:srgbClr val="F5D327"/>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lt-LT"/>
            </a:p>
          </p:txBody>
        </p:sp>
        <p:sp>
          <p:nvSpPr>
            <p:cNvPr id="18" name="Stačiakampis: suapvalinti kampai 17">
              <a:extLst>
                <a:ext uri="{FF2B5EF4-FFF2-40B4-BE49-F238E27FC236}">
                  <a16:creationId xmlns:a16="http://schemas.microsoft.com/office/drawing/2014/main" id="{BACC6EB6-2AA3-4FE7-80EF-3B4EEFAF0388}"/>
                </a:ext>
              </a:extLst>
            </p:cNvPr>
            <p:cNvSpPr/>
            <p:nvPr/>
          </p:nvSpPr>
          <p:spPr>
            <a:xfrm>
              <a:off x="12630820" y="270760"/>
              <a:ext cx="5379744" cy="906755"/>
            </a:xfrm>
            <a:prstGeom prst="roundRect">
              <a:avLst/>
            </a:prstGeom>
            <a:solidFill>
              <a:srgbClr val="D5ECB8"/>
            </a:solidFill>
            <a:ln w="57150">
              <a:solidFill>
                <a:srgbClr val="6CB38D"/>
              </a:solid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lt-LT" sz="2400">
                  <a:cs typeface="Calibri"/>
                </a:rPr>
                <a:t>Planuoja bei savarankiškai vykdo 4K veiklas</a:t>
              </a:r>
            </a:p>
          </p:txBody>
        </p:sp>
      </p:grpSp>
      <p:sp>
        <p:nvSpPr>
          <p:cNvPr id="26" name="TextBox 25">
            <a:extLst>
              <a:ext uri="{FF2B5EF4-FFF2-40B4-BE49-F238E27FC236}">
                <a16:creationId xmlns:a16="http://schemas.microsoft.com/office/drawing/2014/main" id="{B32051E1-EC38-4A94-AF26-7C605B9ADBC8}"/>
              </a:ext>
            </a:extLst>
          </p:cNvPr>
          <p:cNvSpPr txBox="1"/>
          <p:nvPr/>
        </p:nvSpPr>
        <p:spPr>
          <a:xfrm>
            <a:off x="14517603" y="4666748"/>
            <a:ext cx="33447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lt-LT" sz="2400" b="1">
              <a:cs typeface="Calibri"/>
            </a:endParaRPr>
          </a:p>
        </p:txBody>
      </p:sp>
      <p:grpSp>
        <p:nvGrpSpPr>
          <p:cNvPr id="36" name="Grupė 35">
            <a:extLst>
              <a:ext uri="{FF2B5EF4-FFF2-40B4-BE49-F238E27FC236}">
                <a16:creationId xmlns:a16="http://schemas.microsoft.com/office/drawing/2014/main" id="{9B6B3738-1F8E-4818-8328-3511CF187AAE}"/>
              </a:ext>
            </a:extLst>
          </p:cNvPr>
          <p:cNvGrpSpPr/>
          <p:nvPr/>
        </p:nvGrpSpPr>
        <p:grpSpPr>
          <a:xfrm>
            <a:off x="11368170" y="1545062"/>
            <a:ext cx="6635879" cy="1443244"/>
            <a:chOff x="11279270" y="1545062"/>
            <a:chExt cx="6635879" cy="1443244"/>
          </a:xfrm>
        </p:grpSpPr>
        <p:sp>
          <p:nvSpPr>
            <p:cNvPr id="19" name="Ovalas 18">
              <a:extLst>
                <a:ext uri="{FF2B5EF4-FFF2-40B4-BE49-F238E27FC236}">
                  <a16:creationId xmlns:a16="http://schemas.microsoft.com/office/drawing/2014/main" id="{441E2DBF-0400-45FB-AE10-CB903C44EEE7}"/>
                </a:ext>
              </a:extLst>
            </p:cNvPr>
            <p:cNvSpPr/>
            <p:nvPr/>
          </p:nvSpPr>
          <p:spPr>
            <a:xfrm>
              <a:off x="11279270" y="1574263"/>
              <a:ext cx="2032667" cy="1414043"/>
            </a:xfrm>
            <a:prstGeom prst="ellipse">
              <a:avLst/>
            </a:prstGeom>
            <a:solidFill>
              <a:srgbClr val="D5ECB8"/>
            </a:solidFill>
            <a:ln>
              <a:solidFill>
                <a:srgbClr val="6CB38D"/>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lt-LT" sz="2200" b="1">
                  <a:solidFill>
                    <a:schemeClr val="tx1"/>
                  </a:solidFill>
                  <a:cs typeface="Calibri"/>
                </a:rPr>
                <a:t>AŠ</a:t>
              </a:r>
              <a:br>
                <a:rPr lang="lt-LT" sz="2200" b="1">
                  <a:solidFill>
                    <a:schemeClr val="tx1"/>
                  </a:solidFill>
                  <a:cs typeface="Calibri"/>
                </a:rPr>
              </a:br>
              <a:r>
                <a:rPr lang="lt-LT" sz="2200" b="1">
                  <a:solidFill>
                    <a:schemeClr val="tx1"/>
                  </a:solidFill>
                  <a:cs typeface="Calibri"/>
                </a:rPr>
                <a:t> KURIU</a:t>
              </a:r>
            </a:p>
          </p:txBody>
        </p:sp>
        <p:sp>
          <p:nvSpPr>
            <p:cNvPr id="29" name="Stačiakampis: suapvalinti kampai 28">
              <a:extLst>
                <a:ext uri="{FF2B5EF4-FFF2-40B4-BE49-F238E27FC236}">
                  <a16:creationId xmlns:a16="http://schemas.microsoft.com/office/drawing/2014/main" id="{3F24C74F-FC58-4225-A985-C7FD1D640EE4}"/>
                </a:ext>
              </a:extLst>
            </p:cNvPr>
            <p:cNvSpPr/>
            <p:nvPr/>
          </p:nvSpPr>
          <p:spPr>
            <a:xfrm>
              <a:off x="13735735" y="1545062"/>
              <a:ext cx="4179414" cy="1421583"/>
            </a:xfrm>
            <a:prstGeom prst="roundRect">
              <a:avLst/>
            </a:prstGeom>
            <a:solidFill>
              <a:srgbClr val="6CB38D"/>
            </a:solidFill>
            <a:ln>
              <a:solidFill>
                <a:srgbClr val="6CB38D"/>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lt-LT" sz="2200">
                  <a:solidFill>
                    <a:schemeClr val="tx1"/>
                  </a:solidFill>
                  <a:ea typeface="+mn-lt"/>
                  <a:cs typeface="+mn-lt"/>
                </a:rPr>
                <a:t>Kartą per savaitę (1 val.) </a:t>
              </a:r>
              <a:br>
                <a:rPr lang="lt-LT" sz="2200">
                  <a:ea typeface="+mn-lt"/>
                  <a:cs typeface="+mn-lt"/>
                </a:rPr>
              </a:br>
              <a:r>
                <a:rPr lang="lt-LT" sz="2200">
                  <a:solidFill>
                    <a:schemeClr val="tx1"/>
                  </a:solidFill>
                  <a:ea typeface="+mn-lt"/>
                  <a:cs typeface="+mn-lt"/>
                </a:rPr>
                <a:t>dalyvauja foto studijos mokymuose </a:t>
              </a:r>
              <a:endParaRPr lang="lt-LT">
                <a:solidFill>
                  <a:schemeClr val="tx1"/>
                </a:solidFill>
                <a:cs typeface="Calibri"/>
              </a:endParaRPr>
            </a:p>
          </p:txBody>
        </p:sp>
      </p:grpSp>
      <p:grpSp>
        <p:nvGrpSpPr>
          <p:cNvPr id="39" name="Grupė 38">
            <a:extLst>
              <a:ext uri="{FF2B5EF4-FFF2-40B4-BE49-F238E27FC236}">
                <a16:creationId xmlns:a16="http://schemas.microsoft.com/office/drawing/2014/main" id="{33D06B47-8001-4149-A64B-36A643B524FE}"/>
              </a:ext>
            </a:extLst>
          </p:cNvPr>
          <p:cNvGrpSpPr/>
          <p:nvPr/>
        </p:nvGrpSpPr>
        <p:grpSpPr>
          <a:xfrm>
            <a:off x="11363824" y="6872941"/>
            <a:ext cx="6639300" cy="1436015"/>
            <a:chOff x="11363825" y="6872941"/>
            <a:chExt cx="6521364" cy="1436015"/>
          </a:xfrm>
        </p:grpSpPr>
        <p:sp>
          <p:nvSpPr>
            <p:cNvPr id="22" name="Ovalas 21">
              <a:extLst>
                <a:ext uri="{FF2B5EF4-FFF2-40B4-BE49-F238E27FC236}">
                  <a16:creationId xmlns:a16="http://schemas.microsoft.com/office/drawing/2014/main" id="{27B331DC-76E9-466C-AA5D-28D15B3616D1}"/>
                </a:ext>
              </a:extLst>
            </p:cNvPr>
            <p:cNvSpPr/>
            <p:nvPr/>
          </p:nvSpPr>
          <p:spPr>
            <a:xfrm>
              <a:off x="11363825" y="6872941"/>
              <a:ext cx="1908149" cy="1426743"/>
            </a:xfrm>
            <a:prstGeom prst="ellipse">
              <a:avLst/>
            </a:prstGeom>
            <a:solidFill>
              <a:srgbClr val="D5ECB8"/>
            </a:solidFill>
            <a:ln>
              <a:solidFill>
                <a:srgbClr val="6CB38D"/>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lt-LT" sz="2200" b="1">
                  <a:solidFill>
                    <a:schemeClr val="tx1"/>
                  </a:solidFill>
                  <a:cs typeface="Calibri"/>
                </a:rPr>
                <a:t>AŠ SU KITAIS</a:t>
              </a:r>
            </a:p>
          </p:txBody>
        </p:sp>
        <p:sp>
          <p:nvSpPr>
            <p:cNvPr id="30" name="Stačiakampis: suapvalinti kampai 29">
              <a:extLst>
                <a:ext uri="{FF2B5EF4-FFF2-40B4-BE49-F238E27FC236}">
                  <a16:creationId xmlns:a16="http://schemas.microsoft.com/office/drawing/2014/main" id="{1C969780-93B5-4377-9786-398BCEA8E49E}"/>
                </a:ext>
              </a:extLst>
            </p:cNvPr>
            <p:cNvSpPr/>
            <p:nvPr/>
          </p:nvSpPr>
          <p:spPr>
            <a:xfrm>
              <a:off x="13740061" y="6999779"/>
              <a:ext cx="4145128" cy="1309177"/>
            </a:xfrm>
            <a:prstGeom prst="roundRect">
              <a:avLst/>
            </a:prstGeom>
            <a:solidFill>
              <a:srgbClr val="6CB38D"/>
            </a:solidFill>
            <a:ln>
              <a:solidFill>
                <a:srgbClr val="6CB38D"/>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lt-LT" sz="2200">
                  <a:solidFill>
                    <a:schemeClr val="tx1"/>
                  </a:solidFill>
                  <a:ea typeface="+mn-lt"/>
                  <a:cs typeface="+mn-lt"/>
                </a:rPr>
                <a:t>Dalyvauja tinklinio komandos veikloje (2 val. per savaitę) </a:t>
              </a:r>
            </a:p>
          </p:txBody>
        </p:sp>
      </p:grpSp>
      <p:grpSp>
        <p:nvGrpSpPr>
          <p:cNvPr id="38" name="Grupė 37">
            <a:extLst>
              <a:ext uri="{FF2B5EF4-FFF2-40B4-BE49-F238E27FC236}">
                <a16:creationId xmlns:a16="http://schemas.microsoft.com/office/drawing/2014/main" id="{2D6BFD97-0A2E-478F-B9B6-AA9274A04724}"/>
              </a:ext>
            </a:extLst>
          </p:cNvPr>
          <p:cNvGrpSpPr/>
          <p:nvPr/>
        </p:nvGrpSpPr>
        <p:grpSpPr>
          <a:xfrm>
            <a:off x="11369507" y="4880580"/>
            <a:ext cx="6629577" cy="2002952"/>
            <a:chOff x="11338536" y="4891081"/>
            <a:chExt cx="6345572" cy="1912895"/>
          </a:xfrm>
        </p:grpSpPr>
        <p:sp>
          <p:nvSpPr>
            <p:cNvPr id="21" name="Ovalas 20">
              <a:extLst>
                <a:ext uri="{FF2B5EF4-FFF2-40B4-BE49-F238E27FC236}">
                  <a16:creationId xmlns:a16="http://schemas.microsoft.com/office/drawing/2014/main" id="{017A72BC-1178-4C97-890E-E1F96CD80B1D}"/>
                </a:ext>
              </a:extLst>
            </p:cNvPr>
            <p:cNvSpPr/>
            <p:nvPr/>
          </p:nvSpPr>
          <p:spPr>
            <a:xfrm>
              <a:off x="11338536" y="5071726"/>
              <a:ext cx="1958028" cy="1438539"/>
            </a:xfrm>
            <a:prstGeom prst="ellipse">
              <a:avLst/>
            </a:prstGeom>
            <a:solidFill>
              <a:srgbClr val="D5ECB8"/>
            </a:solidFill>
            <a:ln>
              <a:solidFill>
                <a:srgbClr val="6CB38D"/>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lt-LT" sz="2200" b="1">
                  <a:solidFill>
                    <a:schemeClr val="tx1"/>
                  </a:solidFill>
                  <a:cs typeface="Calibri"/>
                </a:rPr>
                <a:t>AŠ KITIEMS</a:t>
              </a:r>
            </a:p>
          </p:txBody>
        </p:sp>
        <p:sp>
          <p:nvSpPr>
            <p:cNvPr id="31" name="Stačiakampis: suapvalinti kampai 30">
              <a:extLst>
                <a:ext uri="{FF2B5EF4-FFF2-40B4-BE49-F238E27FC236}">
                  <a16:creationId xmlns:a16="http://schemas.microsoft.com/office/drawing/2014/main" id="{DBD6EC53-B1A4-4AFF-9081-181138D8EF94}"/>
                </a:ext>
              </a:extLst>
            </p:cNvPr>
            <p:cNvSpPr/>
            <p:nvPr/>
          </p:nvSpPr>
          <p:spPr>
            <a:xfrm>
              <a:off x="13740061" y="4891081"/>
              <a:ext cx="3944047" cy="1912895"/>
            </a:xfrm>
            <a:prstGeom prst="roundRect">
              <a:avLst/>
            </a:prstGeom>
            <a:solidFill>
              <a:srgbClr val="6CB38D"/>
            </a:solidFill>
            <a:ln>
              <a:solidFill>
                <a:srgbClr val="6CB38D"/>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lt-LT" sz="2200">
                  <a:solidFill>
                    <a:schemeClr val="tx1"/>
                  </a:solidFill>
                  <a:ea typeface="+mn-lt"/>
                  <a:cs typeface="+mn-lt"/>
                </a:rPr>
                <a:t>Organizuoja pamokas jaunesniems mokiniams "kaip daryti kokybiškas nuotraukas telefonu" (1 val. kas dvi savaites)</a:t>
              </a:r>
              <a:endParaRPr lang="lt-LT" sz="2200">
                <a:solidFill>
                  <a:schemeClr val="tx1"/>
                </a:solidFill>
                <a:cs typeface="Calibri"/>
              </a:endParaRPr>
            </a:p>
          </p:txBody>
        </p:sp>
      </p:grpSp>
      <p:grpSp>
        <p:nvGrpSpPr>
          <p:cNvPr id="37" name="Grupė 36">
            <a:extLst>
              <a:ext uri="{FF2B5EF4-FFF2-40B4-BE49-F238E27FC236}">
                <a16:creationId xmlns:a16="http://schemas.microsoft.com/office/drawing/2014/main" id="{135BCDC1-0EBB-4880-914C-DC024637A205}"/>
              </a:ext>
            </a:extLst>
          </p:cNvPr>
          <p:cNvGrpSpPr/>
          <p:nvPr/>
        </p:nvGrpSpPr>
        <p:grpSpPr>
          <a:xfrm>
            <a:off x="11364827" y="3222732"/>
            <a:ext cx="6669502" cy="1453603"/>
            <a:chOff x="11288627" y="3210032"/>
            <a:chExt cx="6669502" cy="1453603"/>
          </a:xfrm>
        </p:grpSpPr>
        <p:sp>
          <p:nvSpPr>
            <p:cNvPr id="20" name="Ovalas 19">
              <a:extLst>
                <a:ext uri="{FF2B5EF4-FFF2-40B4-BE49-F238E27FC236}">
                  <a16:creationId xmlns:a16="http://schemas.microsoft.com/office/drawing/2014/main" id="{14895298-F2E2-4916-A73F-DB5FA5F60824}"/>
                </a:ext>
              </a:extLst>
            </p:cNvPr>
            <p:cNvSpPr/>
            <p:nvPr/>
          </p:nvSpPr>
          <p:spPr>
            <a:xfrm>
              <a:off x="11288627" y="3346847"/>
              <a:ext cx="1969167" cy="1316788"/>
            </a:xfrm>
            <a:prstGeom prst="ellipse">
              <a:avLst/>
            </a:prstGeom>
            <a:solidFill>
              <a:srgbClr val="D5ECB8"/>
            </a:solidFill>
            <a:ln>
              <a:solidFill>
                <a:srgbClr val="6CB38D"/>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lt-LT" sz="2200" b="1">
                  <a:solidFill>
                    <a:schemeClr val="tx1"/>
                  </a:solidFill>
                  <a:cs typeface="Calibri"/>
                </a:rPr>
                <a:t>AŠ KEIČIUOSI</a:t>
              </a:r>
            </a:p>
          </p:txBody>
        </p:sp>
        <p:sp>
          <p:nvSpPr>
            <p:cNvPr id="32" name="Stačiakampis: suapvalinti kampai 31">
              <a:extLst>
                <a:ext uri="{FF2B5EF4-FFF2-40B4-BE49-F238E27FC236}">
                  <a16:creationId xmlns:a16="http://schemas.microsoft.com/office/drawing/2014/main" id="{597D91AE-4DF5-40AE-A2FF-829CA191EB89}"/>
                </a:ext>
              </a:extLst>
            </p:cNvPr>
            <p:cNvSpPr/>
            <p:nvPr/>
          </p:nvSpPr>
          <p:spPr>
            <a:xfrm>
              <a:off x="13741917" y="3210032"/>
              <a:ext cx="4216212" cy="1337613"/>
            </a:xfrm>
            <a:prstGeom prst="roundRect">
              <a:avLst/>
            </a:prstGeom>
            <a:solidFill>
              <a:srgbClr val="6CB38D"/>
            </a:solidFill>
            <a:ln>
              <a:solidFill>
                <a:srgbClr val="6CB38D"/>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lt-LT" sz="2200">
                  <a:solidFill>
                    <a:schemeClr val="tx1"/>
                  </a:solidFill>
                  <a:ea typeface="+mn-lt"/>
                  <a:cs typeface="+mn-lt"/>
                </a:rPr>
                <a:t>Kartą per savaitę (1 val.) lanko debatų būrelį mokykloje </a:t>
              </a:r>
            </a:p>
          </p:txBody>
        </p:sp>
      </p:grpSp>
      <p:grpSp>
        <p:nvGrpSpPr>
          <p:cNvPr id="44" name="Group 43">
            <a:extLst>
              <a:ext uri="{FF2B5EF4-FFF2-40B4-BE49-F238E27FC236}">
                <a16:creationId xmlns:a16="http://schemas.microsoft.com/office/drawing/2014/main" id="{D217EB94-09AC-477F-AE39-9A1E865B49F2}"/>
              </a:ext>
            </a:extLst>
          </p:cNvPr>
          <p:cNvGrpSpPr/>
          <p:nvPr/>
        </p:nvGrpSpPr>
        <p:grpSpPr>
          <a:xfrm>
            <a:off x="11783005" y="8555775"/>
            <a:ext cx="5873669" cy="646697"/>
            <a:chOff x="12069235" y="8555775"/>
            <a:chExt cx="5295150" cy="646697"/>
          </a:xfrm>
        </p:grpSpPr>
        <p:sp>
          <p:nvSpPr>
            <p:cNvPr id="2" name="Rodyklė: dešinėn 1">
              <a:extLst>
                <a:ext uri="{FF2B5EF4-FFF2-40B4-BE49-F238E27FC236}">
                  <a16:creationId xmlns:a16="http://schemas.microsoft.com/office/drawing/2014/main" id="{0CF08F82-B840-4863-91AE-0BE89875E3F7}"/>
                </a:ext>
              </a:extLst>
            </p:cNvPr>
            <p:cNvSpPr/>
            <p:nvPr/>
          </p:nvSpPr>
          <p:spPr>
            <a:xfrm>
              <a:off x="12069235" y="8555775"/>
              <a:ext cx="1789216" cy="646697"/>
            </a:xfrm>
            <a:prstGeom prst="rightArrow">
              <a:avLst/>
            </a:prstGeom>
            <a:solidFill>
              <a:srgbClr val="F5D327"/>
            </a:solidFill>
            <a:ln>
              <a:solidFill>
                <a:srgbClr val="6CB3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t-LT" u="sng">
                  <a:solidFill>
                    <a:schemeClr val="tx1"/>
                  </a:solidFill>
                  <a:cs typeface="Calibri"/>
                </a:rPr>
                <a:t>Per savaitę</a:t>
              </a:r>
              <a:endParaRPr lang="lt-LT" u="sng">
                <a:solidFill>
                  <a:schemeClr val="tx1"/>
                </a:solidFill>
              </a:endParaRPr>
            </a:p>
          </p:txBody>
        </p:sp>
        <p:sp>
          <p:nvSpPr>
            <p:cNvPr id="23" name="TextBox 22">
              <a:extLst>
                <a:ext uri="{FF2B5EF4-FFF2-40B4-BE49-F238E27FC236}">
                  <a16:creationId xmlns:a16="http://schemas.microsoft.com/office/drawing/2014/main" id="{F711CF36-0D90-4F5C-8016-2A131E3B8B16}"/>
                </a:ext>
              </a:extLst>
            </p:cNvPr>
            <p:cNvSpPr txBox="1"/>
            <p:nvPr/>
          </p:nvSpPr>
          <p:spPr>
            <a:xfrm>
              <a:off x="14007279" y="8556792"/>
              <a:ext cx="3357106" cy="615553"/>
            </a:xfrm>
            <a:prstGeom prst="rect">
              <a:avLst/>
            </a:prstGeom>
            <a:solidFill>
              <a:srgbClr val="379F7A"/>
            </a:solidFill>
            <a:ln>
              <a:solidFill>
                <a:srgbClr val="6CB38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3400" b="1"/>
                <a:t>4-5 val.</a:t>
              </a:r>
              <a:endParaRPr lang="lt-LT" sz="3400" b="1">
                <a:cs typeface="Calibri"/>
              </a:endParaRPr>
            </a:p>
          </p:txBody>
        </p:sp>
      </p:grpSp>
      <p:grpSp>
        <p:nvGrpSpPr>
          <p:cNvPr id="45" name="Group 44">
            <a:extLst>
              <a:ext uri="{FF2B5EF4-FFF2-40B4-BE49-F238E27FC236}">
                <a16:creationId xmlns:a16="http://schemas.microsoft.com/office/drawing/2014/main" id="{C55CA5B6-AFD5-4CC6-9FDA-1FD99B58BA69}"/>
              </a:ext>
            </a:extLst>
          </p:cNvPr>
          <p:cNvGrpSpPr/>
          <p:nvPr/>
        </p:nvGrpSpPr>
        <p:grpSpPr>
          <a:xfrm>
            <a:off x="11783005" y="9443103"/>
            <a:ext cx="5873669" cy="721894"/>
            <a:chOff x="11783005" y="9443103"/>
            <a:chExt cx="5935694" cy="721894"/>
          </a:xfrm>
        </p:grpSpPr>
        <p:sp>
          <p:nvSpPr>
            <p:cNvPr id="27" name="Rodyklė: dešinėn 26">
              <a:extLst>
                <a:ext uri="{FF2B5EF4-FFF2-40B4-BE49-F238E27FC236}">
                  <a16:creationId xmlns:a16="http://schemas.microsoft.com/office/drawing/2014/main" id="{3266F852-A382-4311-B97A-17B38880160F}"/>
                </a:ext>
              </a:extLst>
            </p:cNvPr>
            <p:cNvSpPr/>
            <p:nvPr/>
          </p:nvSpPr>
          <p:spPr>
            <a:xfrm>
              <a:off x="11783005" y="9443103"/>
              <a:ext cx="2075445" cy="721894"/>
            </a:xfrm>
            <a:prstGeom prst="rightArrow">
              <a:avLst/>
            </a:prstGeom>
            <a:solidFill>
              <a:srgbClr val="F5D327"/>
            </a:solidFill>
            <a:ln>
              <a:solidFill>
                <a:srgbClr val="6CB3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t-LT" u="sng">
                  <a:solidFill>
                    <a:schemeClr val="tx1"/>
                  </a:solidFill>
                  <a:cs typeface="Calibri"/>
                </a:rPr>
                <a:t>Per mokslo metus</a:t>
              </a:r>
              <a:endParaRPr lang="lt-LT" u="sng">
                <a:solidFill>
                  <a:schemeClr val="tx1"/>
                </a:solidFill>
              </a:endParaRPr>
            </a:p>
          </p:txBody>
        </p:sp>
        <p:sp>
          <p:nvSpPr>
            <p:cNvPr id="34" name="TextBox 33">
              <a:extLst>
                <a:ext uri="{FF2B5EF4-FFF2-40B4-BE49-F238E27FC236}">
                  <a16:creationId xmlns:a16="http://schemas.microsoft.com/office/drawing/2014/main" id="{214FEB50-2834-465B-824F-403ECBA458A1}"/>
                </a:ext>
              </a:extLst>
            </p:cNvPr>
            <p:cNvSpPr txBox="1"/>
            <p:nvPr/>
          </p:nvSpPr>
          <p:spPr>
            <a:xfrm>
              <a:off x="13977085" y="9501939"/>
              <a:ext cx="3741614" cy="615553"/>
            </a:xfrm>
            <a:prstGeom prst="rect">
              <a:avLst/>
            </a:prstGeom>
            <a:solidFill>
              <a:srgbClr val="379F7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3400" b="1"/>
                <a:t>167  val.</a:t>
              </a:r>
              <a:endParaRPr lang="lt-LT" sz="3400" b="1">
                <a:cs typeface="Calibri"/>
              </a:endParaRPr>
            </a:p>
          </p:txBody>
        </p:sp>
      </p:grpSp>
      <p:sp>
        <p:nvSpPr>
          <p:cNvPr id="4" name="TextBox 3">
            <a:extLst>
              <a:ext uri="{FF2B5EF4-FFF2-40B4-BE49-F238E27FC236}">
                <a16:creationId xmlns:a16="http://schemas.microsoft.com/office/drawing/2014/main" id="{95F0FA23-793A-4C73-8197-73E13135BE54}"/>
              </a:ext>
            </a:extLst>
          </p:cNvPr>
          <p:cNvSpPr txBox="1"/>
          <p:nvPr/>
        </p:nvSpPr>
        <p:spPr>
          <a:xfrm>
            <a:off x="531917" y="3147245"/>
            <a:ext cx="43764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sz="3200" b="1" dirty="0">
                <a:cs typeface="Times New Roman" panose="02020603050405020304" pitchFamily="18" charset="0"/>
              </a:rPr>
              <a:t>Žygimantas</a:t>
            </a:r>
          </a:p>
          <a:p>
            <a:pPr marL="457200" indent="-457200">
              <a:buFont typeface="Arial"/>
              <a:buChar char="•"/>
            </a:pPr>
            <a:r>
              <a:rPr lang="lt-LT" sz="3200" dirty="0">
                <a:ea typeface="Open sans light"/>
                <a:cs typeface="Open sans light"/>
              </a:rPr>
              <a:t>Mokosi 8-oje</a:t>
            </a:r>
            <a:r>
              <a:rPr lang="lt-LT" sz="3200" dirty="0">
                <a:ea typeface="+mn-lt"/>
                <a:cs typeface="+mn-lt"/>
              </a:rPr>
              <a:t> </a:t>
            </a:r>
            <a:endParaRPr lang="lt-LT" sz="3200" dirty="0">
              <a:ea typeface="Open Sans Light"/>
              <a:cs typeface="Open Sans Light"/>
            </a:endParaRPr>
          </a:p>
          <a:p>
            <a:r>
              <a:rPr lang="lt-LT" sz="3200" dirty="0">
                <a:ea typeface="Open Sans Light"/>
                <a:cs typeface="Open Sans Light"/>
              </a:rPr>
              <a:t>    klasėje</a:t>
            </a:r>
            <a:r>
              <a:rPr lang="lt-LT" sz="3200" dirty="0">
                <a:ea typeface="Open sans light"/>
                <a:cs typeface="Open sans light"/>
              </a:rPr>
              <a:t>  </a:t>
            </a:r>
          </a:p>
        </p:txBody>
      </p:sp>
      <p:pic>
        <p:nvPicPr>
          <p:cNvPr id="28" name="Picture 11" descr="Icon&#10;&#10;Description automatically generated">
            <a:extLst>
              <a:ext uri="{FF2B5EF4-FFF2-40B4-BE49-F238E27FC236}">
                <a16:creationId xmlns:a16="http://schemas.microsoft.com/office/drawing/2014/main" id="{F88C22C5-4D83-4818-A76D-2E57F4C03FAF}"/>
              </a:ext>
            </a:extLst>
          </p:cNvPr>
          <p:cNvPicPr>
            <a:picLocks noChangeAspect="1"/>
          </p:cNvPicPr>
          <p:nvPr/>
        </p:nvPicPr>
        <p:blipFill rotWithShape="1">
          <a:blip r:embed="rId6"/>
          <a:srcRect l="11599" r="11599"/>
          <a:stretch/>
        </p:blipFill>
        <p:spPr>
          <a:xfrm>
            <a:off x="802652" y="221442"/>
            <a:ext cx="2195374" cy="2842438"/>
          </a:xfrm>
          <a:prstGeom prst="rect">
            <a:avLst/>
          </a:prstGeom>
        </p:spPr>
      </p:pic>
    </p:spTree>
    <p:extLst>
      <p:ext uri="{BB962C8B-B14F-4D97-AF65-F5344CB8AC3E}">
        <p14:creationId xmlns:p14="http://schemas.microsoft.com/office/powerpoint/2010/main" val="369208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37376" y="1955090"/>
            <a:ext cx="18362624" cy="8331910"/>
          </a:xfrm>
          <a:prstGeom prst="rect">
            <a:avLst/>
          </a:prstGeom>
          <a:solidFill>
            <a:srgbClr val="F7FFF0"/>
          </a:solidFill>
          <a:ln>
            <a:solidFill>
              <a:srgbClr val="D5ECB8"/>
            </a:solidFill>
          </a:ln>
        </p:spPr>
      </p:sp>
      <p:pic>
        <p:nvPicPr>
          <p:cNvPr id="23" name="Picture 22">
            <a:extLst>
              <a:ext uri="{FF2B5EF4-FFF2-40B4-BE49-F238E27FC236}">
                <a16:creationId xmlns:a16="http://schemas.microsoft.com/office/drawing/2014/main" id="{06FA54AA-5EB8-4CC2-801D-D0480FED4C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62" t="3252" r="17222" b="11168"/>
          <a:stretch/>
        </p:blipFill>
        <p:spPr>
          <a:xfrm>
            <a:off x="14630475" y="7664824"/>
            <a:ext cx="2687128" cy="2541719"/>
          </a:xfrm>
          <a:prstGeom prst="rect">
            <a:avLst/>
          </a:prstGeom>
        </p:spPr>
      </p:pic>
      <p:sp>
        <p:nvSpPr>
          <p:cNvPr id="4" name="TextBox 4"/>
          <p:cNvSpPr txBox="1"/>
          <p:nvPr/>
        </p:nvSpPr>
        <p:spPr>
          <a:xfrm>
            <a:off x="556461" y="334694"/>
            <a:ext cx="15937798" cy="1168397"/>
          </a:xfrm>
          <a:prstGeom prst="rect">
            <a:avLst/>
          </a:prstGeom>
        </p:spPr>
        <p:txBody>
          <a:bodyPr wrap="square" lIns="0" tIns="0" rIns="0" bIns="0" rtlCol="0" anchor="t">
            <a:spAutoFit/>
          </a:bodyPr>
          <a:lstStyle/>
          <a:p>
            <a:pPr>
              <a:lnSpc>
                <a:spcPts val="10080"/>
              </a:lnSpc>
            </a:pPr>
            <a:r>
              <a:rPr lang="lt-LT" sz="6000" b="1">
                <a:solidFill>
                  <a:srgbClr val="000000"/>
                </a:solidFill>
                <a:latin typeface="Times New Roman" panose="02020603050405020304" pitchFamily="18" charset="0"/>
                <a:cs typeface="Times New Roman" panose="02020603050405020304" pitchFamily="18" charset="0"/>
              </a:rPr>
              <a:t>Kompetencijų aplankas</a:t>
            </a:r>
            <a:endParaRPr lang="en-US" sz="6000" b="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4D9838F-D2D3-4EDE-8388-C8DD6E593771}"/>
              </a:ext>
            </a:extLst>
          </p:cNvPr>
          <p:cNvSpPr txBox="1"/>
          <p:nvPr/>
        </p:nvSpPr>
        <p:spPr>
          <a:xfrm>
            <a:off x="556461" y="2580335"/>
            <a:ext cx="17373730" cy="954107"/>
          </a:xfrm>
          <a:prstGeom prst="rect">
            <a:avLst/>
          </a:prstGeom>
          <a:noFill/>
        </p:spPr>
        <p:txBody>
          <a:bodyPr wrap="square" rtlCol="0">
            <a:spAutoFit/>
          </a:bodyPr>
          <a:lstStyle/>
          <a:p>
            <a:r>
              <a:rPr lang="lt-LT" sz="2800"/>
              <a:t>Kompetencijų aplankas mūsų mokykloje bus </a:t>
            </a:r>
            <a:r>
              <a:rPr lang="lt-LT" sz="2800" b="1" i="1"/>
              <a:t>[Įrašyti – daugiau informacijos apie aplanką galite rasti užrašuose (</a:t>
            </a:r>
            <a:r>
              <a:rPr lang="lt-LT" sz="2800" b="1" i="1" err="1"/>
              <a:t>Notes</a:t>
            </a:r>
            <a:r>
              <a:rPr lang="lt-LT" sz="2800" b="1" i="1"/>
              <a:t>)  – skaidrės apačioje]</a:t>
            </a:r>
            <a:endParaRPr lang="en-GB" sz="2800" b="1" i="1"/>
          </a:p>
        </p:txBody>
      </p:sp>
      <p:sp>
        <p:nvSpPr>
          <p:cNvPr id="11" name="TextBox 10">
            <a:extLst>
              <a:ext uri="{FF2B5EF4-FFF2-40B4-BE49-F238E27FC236}">
                <a16:creationId xmlns:a16="http://schemas.microsoft.com/office/drawing/2014/main" id="{2060D736-CA34-48F1-B0A8-1223CDB694C4}"/>
              </a:ext>
            </a:extLst>
          </p:cNvPr>
          <p:cNvSpPr txBox="1"/>
          <p:nvPr/>
        </p:nvSpPr>
        <p:spPr>
          <a:xfrm>
            <a:off x="13353298" y="3524021"/>
            <a:ext cx="2554354" cy="523220"/>
          </a:xfrm>
          <a:prstGeom prst="rect">
            <a:avLst/>
          </a:prstGeom>
          <a:noFill/>
        </p:spPr>
        <p:txBody>
          <a:bodyPr wrap="none" rtlCol="0">
            <a:spAutoFit/>
          </a:bodyPr>
          <a:lstStyle/>
          <a:p>
            <a:r>
              <a:rPr lang="lt-LT" sz="2800" b="1"/>
              <a:t>Galimi įrodymai</a:t>
            </a:r>
            <a:endParaRPr lang="en-GB" sz="2800" b="1"/>
          </a:p>
        </p:txBody>
      </p:sp>
      <p:sp>
        <p:nvSpPr>
          <p:cNvPr id="9" name="TextBox 8">
            <a:extLst>
              <a:ext uri="{FF2B5EF4-FFF2-40B4-BE49-F238E27FC236}">
                <a16:creationId xmlns:a16="http://schemas.microsoft.com/office/drawing/2014/main" id="{69B801BC-3E43-4BF4-9991-0A720DC04AF1}"/>
              </a:ext>
            </a:extLst>
          </p:cNvPr>
          <p:cNvSpPr txBox="1"/>
          <p:nvPr/>
        </p:nvSpPr>
        <p:spPr>
          <a:xfrm>
            <a:off x="597223" y="4140330"/>
            <a:ext cx="9192126" cy="3402278"/>
          </a:xfrm>
          <a:prstGeom prst="rect">
            <a:avLst/>
          </a:prstGeom>
          <a:noFill/>
        </p:spPr>
        <p:txBody>
          <a:bodyPr wrap="square">
            <a:spAutoFit/>
          </a:bodyPr>
          <a:lstStyle/>
          <a:p>
            <a:pPr algn="just">
              <a:lnSpc>
                <a:spcPct val="107000"/>
              </a:lnSpc>
              <a:spcBef>
                <a:spcPts val="1200"/>
              </a:spcBef>
              <a:spcAft>
                <a:spcPts val="800"/>
              </a:spcAft>
            </a:pPr>
            <a:r>
              <a:rPr lang="lt-LT" sz="2800" dirty="0">
                <a:solidFill>
                  <a:srgbClr val="000000"/>
                </a:solidFill>
                <a:effectLst/>
                <a:ea typeface="Times New Roman" panose="02020603050405020304" pitchFamily="18" charset="0"/>
                <a:cs typeface="Times New Roman" panose="02020603050405020304" pitchFamily="18" charset="0"/>
              </a:rPr>
              <a:t>Šis kompetencijų aplankas turėtų patvirtinti tris pagrindinius dalykus: </a:t>
            </a:r>
            <a:endParaRPr lang="en-GB" sz="2800" dirty="0">
              <a:effectLst/>
              <a:ea typeface="Calibri" panose="020F0502020204030204" pitchFamily="34" charset="0"/>
              <a:cs typeface="Times New Roman" panose="02020603050405020304" pitchFamily="18" charset="0"/>
            </a:endParaRPr>
          </a:p>
          <a:p>
            <a:pPr marL="342900" lvl="0" indent="-342900">
              <a:lnSpc>
                <a:spcPct val="107000"/>
              </a:lnSpc>
              <a:spcBef>
                <a:spcPts val="1200"/>
              </a:spcBef>
              <a:buFont typeface="Symbol" panose="05050102010706020507" pitchFamily="18" charset="2"/>
              <a:buChar char="·"/>
            </a:pPr>
            <a:r>
              <a:rPr lang="lt-LT" sz="2800" dirty="0">
                <a:solidFill>
                  <a:srgbClr val="000000"/>
                </a:solidFill>
                <a:effectLst/>
                <a:ea typeface="Times New Roman" panose="02020603050405020304" pitchFamily="18" charset="0"/>
                <a:cs typeface="Times New Roman" panose="02020603050405020304" pitchFamily="18" charset="0"/>
              </a:rPr>
              <a:t>buvo atlikta užduotis;</a:t>
            </a:r>
            <a:endParaRPr lang="en-GB" sz="2800" dirty="0">
              <a:effectLst/>
              <a:ea typeface="Calibri" panose="020F0502020204030204" pitchFamily="34" charset="0"/>
              <a:cs typeface="Times New Roman" panose="02020603050405020304" pitchFamily="18" charset="0"/>
            </a:endParaRPr>
          </a:p>
          <a:p>
            <a:pPr marL="342900" lvl="0" indent="-342900">
              <a:lnSpc>
                <a:spcPct val="107000"/>
              </a:lnSpc>
              <a:spcBef>
                <a:spcPts val="1200"/>
              </a:spcBef>
              <a:buFont typeface="Symbol" panose="05050102010706020507" pitchFamily="18" charset="2"/>
              <a:buChar char="·"/>
            </a:pPr>
            <a:r>
              <a:rPr lang="lt-LT" sz="2800" dirty="0">
                <a:solidFill>
                  <a:srgbClr val="000000"/>
                </a:solidFill>
                <a:effectLst/>
                <a:ea typeface="Times New Roman" panose="02020603050405020304" pitchFamily="18" charset="0"/>
                <a:cs typeface="Times New Roman" panose="02020603050405020304" pitchFamily="18" charset="0"/>
              </a:rPr>
              <a:t>buvo pasiekti visi išsikelti tikslai (arba refleksijos būdu įsivertinta, kodėl nepavyko jų pasiekti);</a:t>
            </a:r>
            <a:endParaRPr lang="en-GB" sz="2800" dirty="0">
              <a:effectLst/>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800"/>
              </a:spcAft>
              <a:buFont typeface="Symbol" panose="05050102010706020507" pitchFamily="18" charset="2"/>
              <a:buChar char="·"/>
            </a:pPr>
            <a:r>
              <a:rPr lang="lt-LT" sz="2800" dirty="0">
                <a:solidFill>
                  <a:srgbClr val="000000"/>
                </a:solidFill>
                <a:effectLst/>
                <a:ea typeface="Times New Roman" panose="02020603050405020304" pitchFamily="18" charset="0"/>
                <a:cs typeface="Times New Roman" panose="02020603050405020304" pitchFamily="18" charset="0"/>
              </a:rPr>
              <a:t>surinktas reikiamas valandų skaičius.</a:t>
            </a:r>
            <a:endParaRPr lang="en-GB" sz="2800" dirty="0">
              <a:effectLs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9A5F8D2-E7A6-4051-951A-A10810B981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455" t="6984" r="11361" b="43308"/>
          <a:stretch/>
        </p:blipFill>
        <p:spPr>
          <a:xfrm>
            <a:off x="15971794" y="6871794"/>
            <a:ext cx="2279550" cy="1278381"/>
          </a:xfrm>
          <a:prstGeom prst="rect">
            <a:avLst/>
          </a:prstGeom>
        </p:spPr>
      </p:pic>
      <p:pic>
        <p:nvPicPr>
          <p:cNvPr id="19" name="Picture 18">
            <a:extLst>
              <a:ext uri="{FF2B5EF4-FFF2-40B4-BE49-F238E27FC236}">
                <a16:creationId xmlns:a16="http://schemas.microsoft.com/office/drawing/2014/main" id="{6D0ABC96-A5E9-4080-A269-44F1323F6A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375" b="44982"/>
          <a:stretch/>
        </p:blipFill>
        <p:spPr>
          <a:xfrm>
            <a:off x="14630475" y="4827798"/>
            <a:ext cx="3645199" cy="2043996"/>
          </a:xfrm>
          <a:prstGeom prst="rect">
            <a:avLst/>
          </a:prstGeom>
        </p:spPr>
      </p:pic>
      <p:pic>
        <p:nvPicPr>
          <p:cNvPr id="15" name="Picture 14">
            <a:extLst>
              <a:ext uri="{FF2B5EF4-FFF2-40B4-BE49-F238E27FC236}">
                <a16:creationId xmlns:a16="http://schemas.microsoft.com/office/drawing/2014/main" id="{CDC56542-A1F6-4E20-B125-9196940DB8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7449" y="4379675"/>
            <a:ext cx="3248809" cy="2167565"/>
          </a:xfrm>
          <a:prstGeom prst="rect">
            <a:avLst/>
          </a:prstGeom>
        </p:spPr>
      </p:pic>
      <p:pic>
        <p:nvPicPr>
          <p:cNvPr id="17" name="Picture 16">
            <a:extLst>
              <a:ext uri="{FF2B5EF4-FFF2-40B4-BE49-F238E27FC236}">
                <a16:creationId xmlns:a16="http://schemas.microsoft.com/office/drawing/2014/main" id="{27691F14-14AA-41D8-8A4A-F0D1A2671C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0654" y="4652244"/>
            <a:ext cx="2313704" cy="3080660"/>
          </a:xfrm>
          <a:prstGeom prst="rect">
            <a:avLst/>
          </a:prstGeom>
        </p:spPr>
      </p:pic>
      <p:pic>
        <p:nvPicPr>
          <p:cNvPr id="21" name="Picture 20">
            <a:extLst>
              <a:ext uri="{FF2B5EF4-FFF2-40B4-BE49-F238E27FC236}">
                <a16:creationId xmlns:a16="http://schemas.microsoft.com/office/drawing/2014/main" id="{D786A37A-3268-4283-9A27-E8E44F9BCC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17449" y="6513264"/>
            <a:ext cx="3499822" cy="2624867"/>
          </a:xfrm>
          <a:prstGeom prst="rect">
            <a:avLst/>
          </a:prstGeom>
        </p:spPr>
      </p:pic>
    </p:spTree>
    <p:extLst>
      <p:ext uri="{BB962C8B-B14F-4D97-AF65-F5344CB8AC3E}">
        <p14:creationId xmlns:p14="http://schemas.microsoft.com/office/powerpoint/2010/main" val="2380761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37377" y="1955090"/>
            <a:ext cx="18362624" cy="8331910"/>
          </a:xfrm>
          <a:prstGeom prst="rect">
            <a:avLst/>
          </a:prstGeom>
          <a:solidFill>
            <a:srgbClr val="F7FFF0"/>
          </a:solidFill>
          <a:ln>
            <a:solidFill>
              <a:srgbClr val="D5ECB8"/>
            </a:solidFill>
          </a:ln>
        </p:spPr>
      </p:sp>
      <p:sp>
        <p:nvSpPr>
          <p:cNvPr id="4" name="TextBox 4"/>
          <p:cNvSpPr txBox="1"/>
          <p:nvPr/>
        </p:nvSpPr>
        <p:spPr>
          <a:xfrm>
            <a:off x="556461" y="334694"/>
            <a:ext cx="15937798" cy="1168397"/>
          </a:xfrm>
          <a:prstGeom prst="rect">
            <a:avLst/>
          </a:prstGeom>
        </p:spPr>
        <p:txBody>
          <a:bodyPr wrap="square" lIns="0" tIns="0" rIns="0" bIns="0" rtlCol="0" anchor="t">
            <a:spAutoFit/>
          </a:bodyPr>
          <a:lstStyle/>
          <a:p>
            <a:pPr>
              <a:lnSpc>
                <a:spcPts val="10080"/>
              </a:lnSpc>
            </a:pPr>
            <a:r>
              <a:rPr lang="lt-LT" sz="6000" b="1">
                <a:solidFill>
                  <a:srgbClr val="000000"/>
                </a:solidFill>
                <a:latin typeface="Times New Roman" panose="02020603050405020304" pitchFamily="18" charset="0"/>
                <a:cs typeface="Times New Roman" panose="02020603050405020304" pitchFamily="18" charset="0"/>
              </a:rPr>
              <a:t>Refleksija</a:t>
            </a:r>
            <a:endParaRPr lang="en-US" sz="6000" b="1">
              <a:latin typeface="Times New Roman" panose="02020603050405020304" pitchFamily="18"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2D8CFB34-B333-4238-8755-89CD5889E3C5}"/>
              </a:ext>
            </a:extLst>
          </p:cNvPr>
          <p:cNvGraphicFramePr>
            <a:graphicFrameLocks noGrp="1"/>
          </p:cNvGraphicFramePr>
          <p:nvPr>
            <p:extLst>
              <p:ext uri="{D42A27DB-BD31-4B8C-83A1-F6EECF244321}">
                <p14:modId xmlns:p14="http://schemas.microsoft.com/office/powerpoint/2010/main" val="2919624519"/>
              </p:ext>
            </p:extLst>
          </p:nvPr>
        </p:nvGraphicFramePr>
        <p:xfrm>
          <a:off x="1649906" y="3588636"/>
          <a:ext cx="14988188" cy="6278659"/>
        </p:xfrm>
        <a:graphic>
          <a:graphicData uri="http://schemas.openxmlformats.org/drawingml/2006/table">
            <a:tbl>
              <a:tblPr firstRow="1" firstCol="1" bandRow="1">
                <a:tableStyleId>{5C22544A-7EE6-4342-B048-85BDC9FD1C3A}</a:tableStyleId>
              </a:tblPr>
              <a:tblGrid>
                <a:gridCol w="7494094">
                  <a:extLst>
                    <a:ext uri="{9D8B030D-6E8A-4147-A177-3AD203B41FA5}">
                      <a16:colId xmlns:a16="http://schemas.microsoft.com/office/drawing/2014/main" val="1318803706"/>
                    </a:ext>
                  </a:extLst>
                </a:gridCol>
                <a:gridCol w="7494094">
                  <a:extLst>
                    <a:ext uri="{9D8B030D-6E8A-4147-A177-3AD203B41FA5}">
                      <a16:colId xmlns:a16="http://schemas.microsoft.com/office/drawing/2014/main" val="3391036502"/>
                    </a:ext>
                  </a:extLst>
                </a:gridCol>
              </a:tblGrid>
              <a:tr h="307184">
                <a:tc>
                  <a:txBody>
                    <a:bodyPr/>
                    <a:lstStyle/>
                    <a:p>
                      <a:pPr algn="ctr">
                        <a:lnSpc>
                          <a:spcPct val="107000"/>
                        </a:lnSpc>
                        <a:spcAft>
                          <a:spcPts val="800"/>
                        </a:spcAft>
                      </a:pPr>
                      <a:r>
                        <a:rPr lang="en-GB" sz="2400">
                          <a:solidFill>
                            <a:sysClr val="windowText" lastClr="000000"/>
                          </a:solidFill>
                          <a:effectLst/>
                          <a:latin typeface="+mn-lt"/>
                        </a:rPr>
                        <a:t> </a:t>
                      </a:r>
                      <a:r>
                        <a:rPr lang="lt-LT" sz="2400">
                          <a:solidFill>
                            <a:sysClr val="windowText" lastClr="000000"/>
                          </a:solidFill>
                          <a:effectLst/>
                          <a:latin typeface="+mn-lt"/>
                        </a:rPr>
                        <a:t>KOKIA TURĖTŲ BŪTI REFLEKSIJA</a:t>
                      </a:r>
                      <a:endParaRPr lang="en-GB" sz="240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6CB38D"/>
                    </a:solidFill>
                  </a:tcPr>
                </a:tc>
                <a:tc>
                  <a:txBody>
                    <a:bodyPr/>
                    <a:lstStyle/>
                    <a:p>
                      <a:pPr algn="ctr">
                        <a:lnSpc>
                          <a:spcPct val="107000"/>
                        </a:lnSpc>
                        <a:spcAft>
                          <a:spcPts val="800"/>
                        </a:spcAft>
                      </a:pPr>
                      <a:r>
                        <a:rPr lang="lt-LT" sz="2400">
                          <a:solidFill>
                            <a:sysClr val="windowText" lastClr="000000"/>
                          </a:solidFill>
                          <a:effectLst/>
                          <a:latin typeface="+mn-lt"/>
                        </a:rPr>
                        <a:t>KAS NĖRA REFLEKSIJA</a:t>
                      </a:r>
                      <a:endParaRPr lang="en-GB" sz="240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6CB38D"/>
                    </a:solidFill>
                  </a:tcPr>
                </a:tc>
                <a:extLst>
                  <a:ext uri="{0D108BD9-81ED-4DB2-BD59-A6C34878D82A}">
                    <a16:rowId xmlns:a16="http://schemas.microsoft.com/office/drawing/2014/main" val="2205997759"/>
                  </a:ext>
                </a:extLst>
              </a:tr>
              <a:tr h="712052">
                <a:tc>
                  <a:txBody>
                    <a:bodyPr/>
                    <a:lstStyle/>
                    <a:p>
                      <a:pPr marL="0" lvl="0" indent="0" algn="ctr">
                        <a:lnSpc>
                          <a:spcPct val="107000"/>
                        </a:lnSpc>
                        <a:buFont typeface="Symbol" panose="05050102010706020507" pitchFamily="18" charset="2"/>
                        <a:buNone/>
                      </a:pPr>
                      <a:r>
                        <a:rPr lang="lt-LT" sz="2400" b="0">
                          <a:solidFill>
                            <a:sysClr val="windowText" lastClr="000000"/>
                          </a:solidFill>
                          <a:effectLst/>
                          <a:latin typeface="+mn-lt"/>
                        </a:rPr>
                        <a:t>Nuoširdi</a:t>
                      </a:r>
                      <a:endParaRPr lang="en-GB" sz="2400" b="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tc>
                  <a:txBody>
                    <a:bodyPr/>
                    <a:lstStyle/>
                    <a:p>
                      <a:pPr marL="0" lvl="0" indent="0" algn="ctr">
                        <a:lnSpc>
                          <a:spcPct val="107000"/>
                        </a:lnSpc>
                        <a:spcAft>
                          <a:spcPts val="800"/>
                        </a:spcAft>
                        <a:buFont typeface="Symbol" panose="05050102010706020507" pitchFamily="18" charset="2"/>
                        <a:buNone/>
                      </a:pPr>
                      <a:r>
                        <a:rPr lang="lt-LT" sz="2400" noProof="0">
                          <a:solidFill>
                            <a:sysClr val="windowText" lastClr="000000"/>
                          </a:solidFill>
                          <a:effectLst/>
                          <a:latin typeface="+mn-lt"/>
                          <a:ea typeface="Calibri" panose="020F0502020204030204" pitchFamily="34" charset="0"/>
                          <a:cs typeface="Times New Roman" panose="02020603050405020304" pitchFamily="18" charset="0"/>
                        </a:rPr>
                        <a:t>Daroma</a:t>
                      </a:r>
                      <a:r>
                        <a:rPr lang="en-US" sz="2400">
                          <a:solidFill>
                            <a:sysClr val="windowText" lastClr="000000"/>
                          </a:solidFill>
                          <a:effectLst/>
                          <a:latin typeface="+mn-lt"/>
                          <a:ea typeface="Calibri" panose="020F0502020204030204" pitchFamily="34" charset="0"/>
                          <a:cs typeface="Times New Roman" panose="02020603050405020304" pitchFamily="18" charset="0"/>
                        </a:rPr>
                        <a:t> per </a:t>
                      </a:r>
                      <a:r>
                        <a:rPr lang="lt-LT" sz="2400" noProof="0">
                          <a:solidFill>
                            <a:sysClr val="windowText" lastClr="000000"/>
                          </a:solidFill>
                          <a:effectLst/>
                          <a:latin typeface="+mn-lt"/>
                          <a:ea typeface="Calibri" panose="020F0502020204030204" pitchFamily="34" charset="0"/>
                          <a:cs typeface="Times New Roman" panose="02020603050405020304" pitchFamily="18" charset="0"/>
                        </a:rPr>
                        <a:t>prievartą</a:t>
                      </a:r>
                      <a:r>
                        <a:rPr lang="lt-LT" sz="2400">
                          <a:solidFill>
                            <a:sysClr val="windowText" lastClr="000000"/>
                          </a:solidFill>
                          <a:effectLst/>
                          <a:latin typeface="+mn-lt"/>
                          <a:ea typeface="Calibri" panose="020F0502020204030204" pitchFamily="34" charset="0"/>
                          <a:cs typeface="Times New Roman" panose="02020603050405020304" pitchFamily="18" charset="0"/>
                        </a:rPr>
                        <a:t>, vertinama pažymiu</a:t>
                      </a:r>
                      <a:endParaRPr lang="en-GB" sz="240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extLst>
                  <a:ext uri="{0D108BD9-81ED-4DB2-BD59-A6C34878D82A}">
                    <a16:rowId xmlns:a16="http://schemas.microsoft.com/office/drawing/2014/main" val="2500521206"/>
                  </a:ext>
                </a:extLst>
              </a:tr>
              <a:tr h="712052">
                <a:tc>
                  <a:txBody>
                    <a:bodyPr/>
                    <a:lstStyle/>
                    <a:p>
                      <a:pPr marL="0" lvl="0" indent="0" algn="ctr">
                        <a:lnSpc>
                          <a:spcPct val="107000"/>
                        </a:lnSpc>
                        <a:buFont typeface="Symbol" panose="05050102010706020507" pitchFamily="18" charset="2"/>
                        <a:buNone/>
                      </a:pPr>
                      <a:r>
                        <a:rPr lang="lt-LT" sz="2400" b="0">
                          <a:solidFill>
                            <a:sysClr val="windowText" lastClr="000000"/>
                          </a:solidFill>
                          <a:effectLst/>
                          <a:latin typeface="+mn-lt"/>
                        </a:rPr>
                        <a:t>Asmeninė (paremta Tavo patirtimi)</a:t>
                      </a:r>
                      <a:endParaRPr lang="en-GB" sz="2400" b="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tc>
                  <a:txBody>
                    <a:bodyPr/>
                    <a:lstStyle/>
                    <a:p>
                      <a:pPr marL="228600" indent="0" algn="ctr">
                        <a:lnSpc>
                          <a:spcPct val="107000"/>
                        </a:lnSpc>
                        <a:spcAft>
                          <a:spcPts val="800"/>
                        </a:spcAft>
                        <a:buFont typeface="Arial" panose="020B0604020202020204" pitchFamily="34" charset="0"/>
                        <a:buNone/>
                      </a:pPr>
                      <a:r>
                        <a:rPr lang="lt-LT" sz="2400">
                          <a:solidFill>
                            <a:sysClr val="windowText" lastClr="000000"/>
                          </a:solidFill>
                          <a:effectLst/>
                          <a:latin typeface="+mn-lt"/>
                        </a:rPr>
                        <a:t>Nukopijuota nuo kito</a:t>
                      </a:r>
                      <a:endParaRPr lang="en-GB" sz="240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extLst>
                  <a:ext uri="{0D108BD9-81ED-4DB2-BD59-A6C34878D82A}">
                    <a16:rowId xmlns:a16="http://schemas.microsoft.com/office/drawing/2014/main" val="4112950290"/>
                  </a:ext>
                </a:extLst>
              </a:tr>
              <a:tr h="712052">
                <a:tc>
                  <a:txBody>
                    <a:bodyPr/>
                    <a:lstStyle/>
                    <a:p>
                      <a:pPr marL="0" lvl="0" indent="0" algn="ctr">
                        <a:lnSpc>
                          <a:spcPct val="107000"/>
                        </a:lnSpc>
                        <a:buFont typeface="Symbol" panose="05050102010706020507" pitchFamily="18" charset="2"/>
                        <a:buNone/>
                      </a:pPr>
                      <a:r>
                        <a:rPr lang="lt-LT" sz="2400" b="0">
                          <a:solidFill>
                            <a:sysClr val="windowText" lastClr="000000"/>
                          </a:solidFill>
                          <a:effectLst/>
                          <a:latin typeface="+mn-lt"/>
                        </a:rPr>
                        <a:t>Atliekama skirtingomis formomis (raštu, žodžiu, piešimu)</a:t>
                      </a:r>
                      <a:endParaRPr lang="en-GB" sz="2400" b="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tc>
                  <a:txBody>
                    <a:bodyPr/>
                    <a:lstStyle/>
                    <a:p>
                      <a:pPr marL="0" lvl="0" indent="0" algn="ctr">
                        <a:lnSpc>
                          <a:spcPct val="107000"/>
                        </a:lnSpc>
                        <a:spcAft>
                          <a:spcPts val="800"/>
                        </a:spcAft>
                        <a:buFont typeface="Arial" panose="020B0604020202020204" pitchFamily="34" charset="0"/>
                        <a:buNone/>
                      </a:pPr>
                      <a:r>
                        <a:rPr lang="lt-LT" sz="2400" noProof="0">
                          <a:solidFill>
                            <a:sysClr val="windowText" lastClr="000000"/>
                          </a:solidFill>
                          <a:effectLst/>
                          <a:latin typeface="+mn-lt"/>
                        </a:rPr>
                        <a:t>Vykdoma</a:t>
                      </a:r>
                      <a:r>
                        <a:rPr lang="lt-LT" sz="2400">
                          <a:solidFill>
                            <a:sysClr val="windowText" lastClr="000000"/>
                          </a:solidFill>
                          <a:effectLst/>
                          <a:latin typeface="+mn-lt"/>
                        </a:rPr>
                        <a:t> tik rašytiniu ar tik diskusijos būdu</a:t>
                      </a:r>
                      <a:endParaRPr lang="en-GB" sz="240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extLst>
                  <a:ext uri="{0D108BD9-81ED-4DB2-BD59-A6C34878D82A}">
                    <a16:rowId xmlns:a16="http://schemas.microsoft.com/office/drawing/2014/main" val="1456372223"/>
                  </a:ext>
                </a:extLst>
              </a:tr>
              <a:tr h="712052">
                <a:tc>
                  <a:txBody>
                    <a:bodyPr/>
                    <a:lstStyle/>
                    <a:p>
                      <a:pPr marL="0" lvl="0" indent="0" algn="ctr">
                        <a:lnSpc>
                          <a:spcPct val="107000"/>
                        </a:lnSpc>
                        <a:buFont typeface="Symbol" panose="05050102010706020507" pitchFamily="18" charset="2"/>
                        <a:buNone/>
                      </a:pPr>
                      <a:r>
                        <a:rPr lang="lt-LT" sz="2400" b="0">
                          <a:solidFill>
                            <a:sysClr val="windowText" lastClr="000000"/>
                          </a:solidFill>
                          <a:effectLst/>
                          <a:latin typeface="+mn-lt"/>
                        </a:rPr>
                        <a:t>Kartais gali būti sunki, kartais lengva</a:t>
                      </a:r>
                      <a:endParaRPr lang="en-GB" sz="2400" b="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tc>
                  <a:txBody>
                    <a:bodyPr/>
                    <a:lstStyle/>
                    <a:p>
                      <a:pPr marL="0" lvl="0" indent="0" algn="ctr">
                        <a:lnSpc>
                          <a:spcPct val="107000"/>
                        </a:lnSpc>
                        <a:buFont typeface="Arial" panose="020B0604020202020204" pitchFamily="34" charset="0"/>
                        <a:buNone/>
                      </a:pPr>
                      <a:r>
                        <a:rPr lang="lt-LT" sz="2400">
                          <a:solidFill>
                            <a:sysClr val="windowText" lastClr="000000"/>
                          </a:solidFill>
                          <a:effectLst/>
                          <a:latin typeface="+mn-lt"/>
                        </a:rPr>
                        <a:t>Nuspėjama</a:t>
                      </a:r>
                      <a:endParaRPr lang="en-GB" sz="2400">
                        <a:solidFill>
                          <a:sysClr val="windowText" lastClr="000000"/>
                        </a:solidFill>
                        <a:effectLst/>
                        <a:latin typeface="+mn-lt"/>
                      </a:endParaRPr>
                    </a:p>
                    <a:p>
                      <a:pPr marL="457200" indent="0" algn="ctr">
                        <a:lnSpc>
                          <a:spcPct val="107000"/>
                        </a:lnSpc>
                        <a:spcAft>
                          <a:spcPts val="800"/>
                        </a:spcAft>
                        <a:buFont typeface="Arial" panose="020B0604020202020204" pitchFamily="34" charset="0"/>
                        <a:buNone/>
                      </a:pPr>
                      <a:r>
                        <a:rPr lang="lt-LT" sz="2400">
                          <a:solidFill>
                            <a:sysClr val="windowText" lastClr="000000"/>
                          </a:solidFill>
                          <a:effectLst/>
                          <a:latin typeface="+mn-lt"/>
                        </a:rPr>
                        <a:t> </a:t>
                      </a:r>
                      <a:endParaRPr lang="en-GB" sz="240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extLst>
                  <a:ext uri="{0D108BD9-81ED-4DB2-BD59-A6C34878D82A}">
                    <a16:rowId xmlns:a16="http://schemas.microsoft.com/office/drawing/2014/main" val="2744407402"/>
                  </a:ext>
                </a:extLst>
              </a:tr>
              <a:tr h="712052">
                <a:tc>
                  <a:txBody>
                    <a:bodyPr/>
                    <a:lstStyle/>
                    <a:p>
                      <a:pPr marL="0" lvl="0" indent="0" algn="ctr">
                        <a:lnSpc>
                          <a:spcPct val="107000"/>
                        </a:lnSpc>
                        <a:buFont typeface="Symbol" panose="05050102010706020507" pitchFamily="18" charset="2"/>
                        <a:buNone/>
                      </a:pPr>
                      <a:r>
                        <a:rPr lang="lt-LT" sz="2400" b="0">
                          <a:solidFill>
                            <a:sysClr val="windowText" lastClr="000000"/>
                          </a:solidFill>
                          <a:effectLst/>
                          <a:latin typeface="+mn-lt"/>
                        </a:rPr>
                        <a:t>Padeda suvokti savo stipriąsias bei silpnąsias vietas</a:t>
                      </a:r>
                      <a:endParaRPr lang="en-GB" sz="2400" b="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tc>
                  <a:txBody>
                    <a:bodyPr/>
                    <a:lstStyle/>
                    <a:p>
                      <a:pPr marL="0" lvl="0" indent="0" algn="ctr">
                        <a:lnSpc>
                          <a:spcPct val="107000"/>
                        </a:lnSpc>
                        <a:spcAft>
                          <a:spcPts val="800"/>
                        </a:spcAft>
                        <a:buFont typeface="Arial" panose="020B0604020202020204" pitchFamily="34" charset="0"/>
                        <a:buNone/>
                      </a:pPr>
                      <a:r>
                        <a:rPr lang="lt-LT" sz="2400">
                          <a:solidFill>
                            <a:sysClr val="windowText" lastClr="000000"/>
                          </a:solidFill>
                          <a:effectLst/>
                          <a:latin typeface="+mn-lt"/>
                        </a:rPr>
                        <a:t>Tik nupasakojama, kas įvyko</a:t>
                      </a:r>
                      <a:endParaRPr lang="en-GB" sz="2400">
                        <a:solidFill>
                          <a:sysClr val="windowText" lastClr="000000"/>
                        </a:solidFill>
                        <a:effectLst/>
                        <a:latin typeface="+mn-lt"/>
                      </a:endParaRPr>
                    </a:p>
                  </a:txBody>
                  <a:tcPr marL="68580" marR="68580" marT="0" marB="0">
                    <a:solidFill>
                      <a:srgbClr val="D5ECB8"/>
                    </a:solidFill>
                  </a:tcPr>
                </a:tc>
                <a:extLst>
                  <a:ext uri="{0D108BD9-81ED-4DB2-BD59-A6C34878D82A}">
                    <a16:rowId xmlns:a16="http://schemas.microsoft.com/office/drawing/2014/main" val="3035753972"/>
                  </a:ext>
                </a:extLst>
              </a:tr>
              <a:tr h="712052">
                <a:tc>
                  <a:txBody>
                    <a:bodyPr/>
                    <a:lstStyle/>
                    <a:p>
                      <a:pPr marL="0" lvl="0" indent="0" algn="ctr">
                        <a:lnSpc>
                          <a:spcPct val="107000"/>
                        </a:lnSpc>
                        <a:buFont typeface="Symbol" panose="05050102010706020507" pitchFamily="18" charset="2"/>
                        <a:buNone/>
                      </a:pPr>
                      <a:r>
                        <a:rPr lang="en-US" sz="2400" b="0">
                          <a:solidFill>
                            <a:sysClr val="windowText" lastClr="000000"/>
                          </a:solidFill>
                          <a:effectLst/>
                          <a:latin typeface="+mn-lt"/>
                        </a:rPr>
                        <a:t>„</a:t>
                      </a:r>
                      <a:r>
                        <a:rPr lang="lt-LT" sz="2400" b="0">
                          <a:solidFill>
                            <a:sysClr val="windowText" lastClr="000000"/>
                          </a:solidFill>
                          <a:effectLst/>
                          <a:latin typeface="+mn-lt"/>
                        </a:rPr>
                        <a:t>Ką aš nuveikiau</a:t>
                      </a:r>
                      <a:r>
                        <a:rPr lang="en-US" sz="2400" b="0">
                          <a:solidFill>
                            <a:sysClr val="windowText" lastClr="000000"/>
                          </a:solidFill>
                          <a:effectLst/>
                          <a:latin typeface="+mn-lt"/>
                        </a:rPr>
                        <a:t>“</a:t>
                      </a:r>
                      <a:r>
                        <a:rPr lang="lt-LT" sz="2400" b="0">
                          <a:solidFill>
                            <a:sysClr val="windowText" lastClr="000000"/>
                          </a:solidFill>
                          <a:effectLst/>
                          <a:latin typeface="+mn-lt"/>
                        </a:rPr>
                        <a:t> sujungta su </a:t>
                      </a:r>
                      <a:r>
                        <a:rPr lang="en-US" sz="2400" b="0">
                          <a:solidFill>
                            <a:sysClr val="windowText" lastClr="000000"/>
                          </a:solidFill>
                          <a:effectLst/>
                          <a:latin typeface="+mn-lt"/>
                        </a:rPr>
                        <a:t>„</a:t>
                      </a:r>
                      <a:r>
                        <a:rPr lang="lt-LT" sz="2400" b="0">
                          <a:solidFill>
                            <a:sysClr val="windowText" lastClr="000000"/>
                          </a:solidFill>
                          <a:effectLst/>
                          <a:latin typeface="+mn-lt"/>
                        </a:rPr>
                        <a:t>kaip aš jaučiausi</a:t>
                      </a:r>
                      <a:r>
                        <a:rPr lang="en-US" sz="2400" b="0">
                          <a:solidFill>
                            <a:sysClr val="windowText" lastClr="000000"/>
                          </a:solidFill>
                          <a:effectLst/>
                          <a:latin typeface="+mn-lt"/>
                        </a:rPr>
                        <a:t>“</a:t>
                      </a:r>
                      <a:endParaRPr lang="en-GB" sz="2400" b="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tc>
                  <a:txBody>
                    <a:body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lt-LT" sz="2400">
                          <a:solidFill>
                            <a:sysClr val="windowText" lastClr="000000"/>
                          </a:solidFill>
                          <a:effectLst/>
                          <a:latin typeface="+mn-lt"/>
                        </a:rPr>
                        <a:t>Teisinga</a:t>
                      </a:r>
                      <a:r>
                        <a:rPr lang="en-US" sz="2400">
                          <a:solidFill>
                            <a:sysClr val="windowText" lastClr="000000"/>
                          </a:solidFill>
                          <a:effectLst/>
                          <a:latin typeface="+mn-lt"/>
                        </a:rPr>
                        <a:t> /</a:t>
                      </a:r>
                      <a:r>
                        <a:rPr lang="lt-LT" sz="2400">
                          <a:solidFill>
                            <a:sysClr val="windowText" lastClr="000000"/>
                          </a:solidFill>
                          <a:effectLst/>
                          <a:latin typeface="+mn-lt"/>
                        </a:rPr>
                        <a:t> neteisinga</a:t>
                      </a:r>
                      <a:r>
                        <a:rPr lang="en-US" sz="2400">
                          <a:solidFill>
                            <a:sysClr val="windowText" lastClr="000000"/>
                          </a:solidFill>
                          <a:effectLst/>
                          <a:latin typeface="+mn-lt"/>
                        </a:rPr>
                        <a:t> /</a:t>
                      </a:r>
                      <a:r>
                        <a:rPr lang="lt-LT" sz="2400">
                          <a:solidFill>
                            <a:sysClr val="windowText" lastClr="000000"/>
                          </a:solidFill>
                          <a:effectLst/>
                          <a:latin typeface="+mn-lt"/>
                        </a:rPr>
                        <a:t> gera </a:t>
                      </a:r>
                      <a:r>
                        <a:rPr lang="en-US" sz="2400">
                          <a:solidFill>
                            <a:sysClr val="windowText" lastClr="000000"/>
                          </a:solidFill>
                          <a:effectLst/>
                          <a:latin typeface="+mn-lt"/>
                        </a:rPr>
                        <a:t>/</a:t>
                      </a:r>
                      <a:r>
                        <a:rPr lang="lt-LT" sz="2400">
                          <a:solidFill>
                            <a:sysClr val="windowText" lastClr="000000"/>
                          </a:solidFill>
                          <a:effectLst/>
                          <a:latin typeface="+mn-lt"/>
                        </a:rPr>
                        <a:t> bloga </a:t>
                      </a:r>
                      <a:endParaRPr lang="en-GB" sz="240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extLst>
                  <a:ext uri="{0D108BD9-81ED-4DB2-BD59-A6C34878D82A}">
                    <a16:rowId xmlns:a16="http://schemas.microsoft.com/office/drawing/2014/main" val="56323212"/>
                  </a:ext>
                </a:extLst>
              </a:tr>
              <a:tr h="712052">
                <a:tc>
                  <a:txBody>
                    <a:bodyPr/>
                    <a:lstStyle/>
                    <a:p>
                      <a:pPr marL="0" lvl="0" indent="0" algn="ctr">
                        <a:lnSpc>
                          <a:spcPct val="107000"/>
                        </a:lnSpc>
                        <a:buFont typeface="Symbol" panose="05050102010706020507" pitchFamily="18" charset="2"/>
                        <a:buNone/>
                      </a:pPr>
                      <a:r>
                        <a:rPr lang="lt-LT" sz="2400" b="0" noProof="0">
                          <a:solidFill>
                            <a:sysClr val="windowText" lastClr="000000"/>
                          </a:solidFill>
                          <a:effectLst/>
                          <a:latin typeface="+mn-lt"/>
                        </a:rPr>
                        <a:t>Padeda</a:t>
                      </a:r>
                      <a:r>
                        <a:rPr lang="en-US" sz="2400" b="0">
                          <a:solidFill>
                            <a:sysClr val="windowText" lastClr="000000"/>
                          </a:solidFill>
                          <a:effectLst/>
                          <a:latin typeface="+mn-lt"/>
                        </a:rPr>
                        <a:t> </a:t>
                      </a:r>
                      <a:r>
                        <a:rPr lang="lt-LT" sz="2400" b="0" noProof="0">
                          <a:solidFill>
                            <a:sysClr val="windowText" lastClr="000000"/>
                          </a:solidFill>
                          <a:effectLst/>
                          <a:latin typeface="+mn-lt"/>
                        </a:rPr>
                        <a:t>pamatyti</a:t>
                      </a:r>
                      <a:r>
                        <a:rPr lang="en-US" sz="2400" b="0">
                          <a:solidFill>
                            <a:sysClr val="windowText" lastClr="000000"/>
                          </a:solidFill>
                          <a:effectLst/>
                          <a:latin typeface="+mn-lt"/>
                        </a:rPr>
                        <a:t> </a:t>
                      </a:r>
                      <a:r>
                        <a:rPr lang="lt-LT" sz="2400" b="0" noProof="0">
                          <a:solidFill>
                            <a:sysClr val="windowText" lastClr="000000"/>
                          </a:solidFill>
                          <a:effectLst/>
                          <a:latin typeface="+mn-lt"/>
                        </a:rPr>
                        <a:t>dalykus</a:t>
                      </a:r>
                      <a:r>
                        <a:rPr lang="en-US" sz="2400" b="0">
                          <a:solidFill>
                            <a:sysClr val="windowText" lastClr="000000"/>
                          </a:solidFill>
                          <a:effectLst/>
                          <a:latin typeface="+mn-lt"/>
                        </a:rPr>
                        <a:t> </a:t>
                      </a:r>
                      <a:r>
                        <a:rPr lang="lt-LT" sz="2400" b="0" noProof="0">
                          <a:solidFill>
                            <a:sysClr val="windowText" lastClr="000000"/>
                          </a:solidFill>
                          <a:effectLst/>
                          <a:latin typeface="+mn-lt"/>
                        </a:rPr>
                        <a:t>perspektyvoje</a:t>
                      </a:r>
                      <a:endParaRPr lang="lt-LT" sz="2400" b="0" noProof="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tc>
                  <a:txBody>
                    <a:bodyPr/>
                    <a:lstStyle/>
                    <a:p>
                      <a:pPr marL="0" lvl="0" indent="0" algn="ctr">
                        <a:lnSpc>
                          <a:spcPct val="107000"/>
                        </a:lnSpc>
                        <a:spcAft>
                          <a:spcPts val="800"/>
                        </a:spcAft>
                        <a:buFont typeface="Arial" panose="020B0604020202020204" pitchFamily="34" charset="0"/>
                        <a:buNone/>
                      </a:pPr>
                      <a:r>
                        <a:rPr lang="lt-LT" sz="2400">
                          <a:solidFill>
                            <a:sysClr val="windowText" lastClr="000000"/>
                          </a:solidFill>
                          <a:effectLst/>
                          <a:latin typeface="+mn-lt"/>
                        </a:rPr>
                        <a:t>Laiko švaistymas</a:t>
                      </a:r>
                      <a:endParaRPr lang="en-GB" sz="2400">
                        <a:solidFill>
                          <a:sysClr val="windowText" lastClr="000000"/>
                        </a:solidFill>
                        <a:effectLst/>
                        <a:latin typeface="+mn-lt"/>
                      </a:endParaRPr>
                    </a:p>
                    <a:p>
                      <a:pPr marL="0" indent="0" algn="ctr">
                        <a:lnSpc>
                          <a:spcPct val="107000"/>
                        </a:lnSpc>
                        <a:spcAft>
                          <a:spcPts val="800"/>
                        </a:spcAft>
                        <a:buFont typeface="Arial" panose="020B0604020202020204" pitchFamily="34" charset="0"/>
                        <a:buNone/>
                      </a:pPr>
                      <a:r>
                        <a:rPr lang="lt-LT" sz="2400">
                          <a:solidFill>
                            <a:sysClr val="windowText" lastClr="000000"/>
                          </a:solidFill>
                          <a:effectLst/>
                          <a:latin typeface="+mn-lt"/>
                        </a:rPr>
                        <a:t> </a:t>
                      </a:r>
                      <a:endParaRPr lang="en-GB" sz="240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extLst>
                  <a:ext uri="{0D108BD9-81ED-4DB2-BD59-A6C34878D82A}">
                    <a16:rowId xmlns:a16="http://schemas.microsoft.com/office/drawing/2014/main" val="1587443896"/>
                  </a:ext>
                </a:extLst>
              </a:tr>
              <a:tr h="712052">
                <a:tc>
                  <a:txBody>
                    <a:bodyPr/>
                    <a:lstStyle/>
                    <a:p>
                      <a:pPr marL="0" lvl="0" indent="0" algn="ctr">
                        <a:lnSpc>
                          <a:spcPct val="107000"/>
                        </a:lnSpc>
                        <a:buFont typeface="Symbol" panose="05050102010706020507" pitchFamily="18" charset="2"/>
                        <a:buNone/>
                      </a:pPr>
                      <a:r>
                        <a:rPr lang="lt-LT" sz="2400" b="0">
                          <a:solidFill>
                            <a:sysClr val="windowText" lastClr="000000"/>
                          </a:solidFill>
                          <a:effectLst/>
                          <a:latin typeface="+mn-lt"/>
                        </a:rPr>
                        <a:t>Gali būti individuali ar grupėje</a:t>
                      </a:r>
                      <a:endParaRPr lang="en-GB" sz="2400" b="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tc>
                  <a:txBody>
                    <a:bodyPr/>
                    <a:lstStyle/>
                    <a:p>
                      <a:pPr marL="0" lvl="0" indent="0" algn="ctr">
                        <a:lnSpc>
                          <a:spcPct val="107000"/>
                        </a:lnSpc>
                        <a:spcAft>
                          <a:spcPts val="800"/>
                        </a:spcAft>
                        <a:buFont typeface="Symbol" panose="05050102010706020507" pitchFamily="18" charset="2"/>
                        <a:buNone/>
                      </a:pPr>
                      <a:r>
                        <a:rPr lang="lt-LT" sz="2400">
                          <a:solidFill>
                            <a:sysClr val="windowText" lastClr="000000"/>
                          </a:solidFill>
                          <a:effectLst/>
                          <a:latin typeface="+mn-lt"/>
                        </a:rPr>
                        <a:t>Daroma tik padedant mokytojams</a:t>
                      </a:r>
                      <a:endParaRPr lang="en-GB" sz="240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solidFill>
                      <a:srgbClr val="D5ECB8"/>
                    </a:solidFill>
                  </a:tcPr>
                </a:tc>
                <a:extLst>
                  <a:ext uri="{0D108BD9-81ED-4DB2-BD59-A6C34878D82A}">
                    <a16:rowId xmlns:a16="http://schemas.microsoft.com/office/drawing/2014/main" val="3068954908"/>
                  </a:ext>
                </a:extLst>
              </a:tr>
            </a:tbl>
          </a:graphicData>
        </a:graphic>
      </p:graphicFrame>
      <p:sp>
        <p:nvSpPr>
          <p:cNvPr id="14" name="TextBox 13">
            <a:extLst>
              <a:ext uri="{FF2B5EF4-FFF2-40B4-BE49-F238E27FC236}">
                <a16:creationId xmlns:a16="http://schemas.microsoft.com/office/drawing/2014/main" id="{77E0D217-0CD1-4CA5-86A5-E2D698C0659D}"/>
              </a:ext>
            </a:extLst>
          </p:cNvPr>
          <p:cNvSpPr txBox="1"/>
          <p:nvPr/>
        </p:nvSpPr>
        <p:spPr>
          <a:xfrm>
            <a:off x="556461" y="2288869"/>
            <a:ext cx="17283304" cy="1054263"/>
          </a:xfrm>
          <a:prstGeom prst="rect">
            <a:avLst/>
          </a:prstGeom>
          <a:noFill/>
        </p:spPr>
        <p:txBody>
          <a:bodyPr wrap="square">
            <a:spAutoFit/>
          </a:bodyPr>
          <a:lstStyle/>
          <a:p>
            <a:pPr algn="just">
              <a:lnSpc>
                <a:spcPct val="115000"/>
              </a:lnSpc>
              <a:spcAft>
                <a:spcPts val="800"/>
              </a:spcAft>
            </a:pPr>
            <a:r>
              <a:rPr lang="lt-LT" sz="2800">
                <a:solidFill>
                  <a:srgbClr val="000000"/>
                </a:solidFill>
                <a:effectLst/>
                <a:ea typeface="Times New Roman" panose="02020603050405020304" pitchFamily="18" charset="0"/>
                <a:cs typeface="Times New Roman" panose="02020603050405020304" pitchFamily="18" charset="0"/>
              </a:rPr>
              <a:t>Refleksija nėra tiesiog paprastas įvykių atpasakojimas</a:t>
            </a:r>
            <a:r>
              <a:rPr lang="lt-LT" sz="2800">
                <a:solidFill>
                  <a:srgbClr val="000000"/>
                </a:solidFill>
                <a:ea typeface="Times New Roman" panose="02020603050405020304" pitchFamily="18" charset="0"/>
                <a:cs typeface="Times New Roman" panose="02020603050405020304" pitchFamily="18" charset="0"/>
              </a:rPr>
              <a:t>, o labiau </a:t>
            </a:r>
            <a:r>
              <a:rPr lang="lt-LT" sz="2800">
                <a:latin typeface="+mn-lt"/>
              </a:rPr>
              <a:t>tikslingas mąstymas apie tam tikrą patirtį. Refleksija – tai grandis tarp ką tik įvykusios patirties, praeities veiksmų bei ateities planų.</a:t>
            </a:r>
            <a:endParaRPr lang="en-GB" sz="28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2740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37377" y="1955090"/>
            <a:ext cx="18362624" cy="8331910"/>
          </a:xfrm>
          <a:prstGeom prst="rect">
            <a:avLst/>
          </a:prstGeom>
          <a:solidFill>
            <a:srgbClr val="F7FFF0"/>
          </a:solidFill>
          <a:ln>
            <a:solidFill>
              <a:srgbClr val="D5ECB8"/>
            </a:solidFill>
          </a:ln>
        </p:spPr>
      </p:sp>
      <p:sp>
        <p:nvSpPr>
          <p:cNvPr id="4" name="TextBox 4"/>
          <p:cNvSpPr txBox="1"/>
          <p:nvPr/>
        </p:nvSpPr>
        <p:spPr>
          <a:xfrm>
            <a:off x="556461" y="334694"/>
            <a:ext cx="15937798" cy="1168397"/>
          </a:xfrm>
          <a:prstGeom prst="rect">
            <a:avLst/>
          </a:prstGeom>
        </p:spPr>
        <p:txBody>
          <a:bodyPr wrap="square" lIns="0" tIns="0" rIns="0" bIns="0" rtlCol="0" anchor="t">
            <a:spAutoFit/>
          </a:bodyPr>
          <a:lstStyle/>
          <a:p>
            <a:pPr>
              <a:lnSpc>
                <a:spcPts val="10080"/>
              </a:lnSpc>
            </a:pPr>
            <a:r>
              <a:rPr lang="lt-LT" sz="6000" b="1" dirty="0">
                <a:solidFill>
                  <a:srgbClr val="000000"/>
                </a:solidFill>
                <a:latin typeface="Times New Roman" panose="02020603050405020304" pitchFamily="18" charset="0"/>
                <a:cs typeface="Times New Roman" panose="02020603050405020304" pitchFamily="18" charset="0"/>
              </a:rPr>
              <a:t>Vertinimas</a:t>
            </a:r>
            <a:endParaRPr lang="en-US" sz="60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3FBFBE2-538E-4FA5-88AE-192B7FC08434}"/>
              </a:ext>
            </a:extLst>
          </p:cNvPr>
          <p:cNvSpPr txBox="1"/>
          <p:nvPr/>
        </p:nvSpPr>
        <p:spPr>
          <a:xfrm>
            <a:off x="3153577" y="2189182"/>
            <a:ext cx="9192126" cy="2548455"/>
          </a:xfrm>
          <a:prstGeom prst="rect">
            <a:avLst/>
          </a:prstGeom>
          <a:noFill/>
        </p:spPr>
        <p:txBody>
          <a:bodyPr wrap="square">
            <a:spAutoFit/>
          </a:bodyPr>
          <a:lstStyle/>
          <a:p>
            <a:pPr>
              <a:lnSpc>
                <a:spcPct val="107000"/>
              </a:lnSpc>
              <a:spcAft>
                <a:spcPts val="800"/>
              </a:spcAft>
            </a:pPr>
            <a:r>
              <a:rPr lang="lt-LT" sz="2400" b="1" dirty="0">
                <a:effectLst/>
                <a:ea typeface="Calibri" panose="020F0502020204030204" pitchFamily="34" charset="0"/>
                <a:cs typeface="Arial" panose="020B0604020202020204" pitchFamily="34" charset="0"/>
              </a:rPr>
              <a:t>Planas</a:t>
            </a:r>
            <a:endParaRPr lang="en-GB" sz="2400" b="1" dirty="0">
              <a:effectLst/>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lt-LT" sz="2400" dirty="0">
                <a:effectLst/>
                <a:ea typeface="Helvetica" panose="020B0604020202020204" pitchFamily="34" charset="0"/>
                <a:cs typeface="Arial" panose="020B0604020202020204" pitchFamily="34" charset="0"/>
              </a:rPr>
              <a:t>Suplanuotos užduotys aiškiai aprašytos.</a:t>
            </a:r>
            <a:endParaRPr lang="en-GB" sz="2400" dirty="0">
              <a:effectLst/>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lt-LT" sz="2400" dirty="0">
                <a:effectLst/>
                <a:ea typeface="Helvetica" panose="020B0604020202020204" pitchFamily="34" charset="0"/>
                <a:cs typeface="Arial" panose="020B0604020202020204" pitchFamily="34" charset="0"/>
              </a:rPr>
              <a:t>Suplanuotos veiklos aprėpia visas 4K sritis.</a:t>
            </a:r>
            <a:endParaRPr lang="en-GB" sz="2400" dirty="0">
              <a:effectLst/>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lt-LT" sz="2400" dirty="0">
                <a:effectLst/>
                <a:ea typeface="Helvetica" panose="020B0604020202020204" pitchFamily="34" charset="0"/>
                <a:cs typeface="Arial" panose="020B0604020202020204" pitchFamily="34" charset="0"/>
              </a:rPr>
              <a:t>Mokiniai identifikavo bent vieną tikslą kiekvienai veiklai. </a:t>
            </a:r>
            <a:endParaRPr lang="en-GB" sz="2400" dirty="0">
              <a:effectLst/>
              <a:ea typeface="Calibri" panose="020F0502020204030204" pitchFamily="34" charset="0"/>
              <a:cs typeface="Arial" panose="020B0604020202020204" pitchFamily="34" charset="0"/>
            </a:endParaRPr>
          </a:p>
          <a:p>
            <a:pPr marL="342900" lvl="0" indent="-342900">
              <a:lnSpc>
                <a:spcPct val="107000"/>
              </a:lnSpc>
              <a:spcAft>
                <a:spcPts val="3000"/>
              </a:spcAft>
              <a:buFont typeface="+mj-lt"/>
              <a:buAutoNum type="arabicPeriod"/>
            </a:pPr>
            <a:r>
              <a:rPr lang="lt-LT" sz="2400" dirty="0">
                <a:effectLst/>
                <a:ea typeface="Helvetica" panose="020B0604020202020204" pitchFamily="34" charset="0"/>
                <a:cs typeface="Arial" panose="020B0604020202020204" pitchFamily="34" charset="0"/>
              </a:rPr>
              <a:t>Tikslai yra individualūs ir personalizuoti, tinkami pagal SMART metodiką.</a:t>
            </a:r>
            <a:endParaRPr lang="en-GB" sz="2400" dirty="0">
              <a:effectLst/>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A9895D1-8680-4387-B6CA-4DD0866FDBE5}"/>
              </a:ext>
            </a:extLst>
          </p:cNvPr>
          <p:cNvSpPr txBox="1"/>
          <p:nvPr/>
        </p:nvSpPr>
        <p:spPr>
          <a:xfrm>
            <a:off x="8847499" y="7368548"/>
            <a:ext cx="9192126" cy="2548455"/>
          </a:xfrm>
          <a:prstGeom prst="rect">
            <a:avLst/>
          </a:prstGeom>
          <a:noFill/>
        </p:spPr>
        <p:txBody>
          <a:bodyPr wrap="square">
            <a:spAutoFit/>
          </a:bodyPr>
          <a:lstStyle/>
          <a:p>
            <a:pPr>
              <a:lnSpc>
                <a:spcPct val="107000"/>
              </a:lnSpc>
              <a:spcAft>
                <a:spcPts val="800"/>
              </a:spcAft>
            </a:pPr>
            <a:r>
              <a:rPr lang="lt-LT" sz="2400" b="1" dirty="0">
                <a:effectLst/>
                <a:ea typeface="Times New Roman" panose="02020603050405020304" pitchFamily="18" charset="0"/>
                <a:cs typeface="Arial" panose="020B0604020202020204" pitchFamily="34" charset="0"/>
              </a:rPr>
              <a:t>Įrodymai</a:t>
            </a:r>
            <a:endParaRPr lang="en-GB" sz="2400" b="1" dirty="0">
              <a:effectLst/>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lt-LT" sz="2400" dirty="0">
                <a:effectLst/>
                <a:ea typeface="Times New Roman" panose="02020603050405020304" pitchFamily="18" charset="0"/>
                <a:cs typeface="Arial" panose="020B0604020202020204" pitchFamily="34" charset="0"/>
              </a:rPr>
              <a:t>Mokiniai turi įrodymų, jog jie vykdė užduotis.</a:t>
            </a:r>
            <a:endParaRPr lang="en-GB" sz="2400" dirty="0">
              <a:effectLst/>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lt-LT" sz="2400" dirty="0">
                <a:effectLst/>
                <a:ea typeface="Times New Roman" panose="02020603050405020304" pitchFamily="18" charset="0"/>
                <a:cs typeface="Arial" panose="020B0604020202020204" pitchFamily="34" charset="0"/>
              </a:rPr>
              <a:t>Mokiniai turi įrodymų, jog jie dirbo prie asmeninių tikslų.</a:t>
            </a:r>
            <a:endParaRPr lang="en-GB" sz="2400" dirty="0">
              <a:effectLst/>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lt-LT" sz="2400" dirty="0">
                <a:effectLst/>
                <a:ea typeface="Times New Roman" panose="02020603050405020304" pitchFamily="18" charset="0"/>
                <a:cs typeface="Arial" panose="020B0604020202020204" pitchFamily="34" charset="0"/>
              </a:rPr>
              <a:t>Mokiniai turi įrodymų, jog jie prisiėmė tinkamą atsakomybės lygmenį.</a:t>
            </a:r>
            <a:endParaRPr lang="en-GB" sz="2400" dirty="0">
              <a:effectLst/>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lt-LT" sz="2400" dirty="0">
                <a:effectLst/>
                <a:ea typeface="Times New Roman" panose="02020603050405020304" pitchFamily="18" charset="0"/>
                <a:cs typeface="Arial" panose="020B0604020202020204" pitchFamily="34" charset="0"/>
              </a:rPr>
              <a:t>Mokiniai turi įrodymų, jog pažymėjo tinkamą valandų skaičių.</a:t>
            </a:r>
            <a:endParaRPr lang="en-GB" sz="2400" dirty="0">
              <a:effectLst/>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lt-LT" sz="2400" dirty="0">
                <a:effectLst/>
                <a:ea typeface="Times New Roman" panose="02020603050405020304" pitchFamily="18" charset="0"/>
                <a:cs typeface="Arial" panose="020B0604020202020204" pitchFamily="34" charset="0"/>
              </a:rPr>
              <a:t>Mokiniai reflektavo savo patirtį.</a:t>
            </a:r>
            <a:endParaRPr lang="en-GB" sz="2400" dirty="0">
              <a:effectLst/>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158F2CF-784F-4DC2-9D63-116AEB8A931B}"/>
              </a:ext>
            </a:extLst>
          </p:cNvPr>
          <p:cNvSpPr txBox="1"/>
          <p:nvPr/>
        </p:nvSpPr>
        <p:spPr>
          <a:xfrm>
            <a:off x="5286460" y="4976452"/>
            <a:ext cx="9192126" cy="2153282"/>
          </a:xfrm>
          <a:prstGeom prst="rect">
            <a:avLst/>
          </a:prstGeom>
          <a:noFill/>
        </p:spPr>
        <p:txBody>
          <a:bodyPr wrap="square" lIns="91440" tIns="45720" rIns="91440" bIns="45720" anchor="t">
            <a:spAutoFit/>
          </a:bodyPr>
          <a:lstStyle/>
          <a:p>
            <a:pPr>
              <a:lnSpc>
                <a:spcPct val="107000"/>
              </a:lnSpc>
              <a:spcAft>
                <a:spcPts val="800"/>
              </a:spcAft>
            </a:pPr>
            <a:r>
              <a:rPr lang="lt-LT" sz="2400" b="1" dirty="0">
                <a:effectLst/>
                <a:ea typeface="Calibri" panose="020F0502020204030204" pitchFamily="34" charset="0"/>
                <a:cs typeface="Arial" panose="020B0604020202020204" pitchFamily="34" charset="0"/>
              </a:rPr>
              <a:t>Įgyvendinimas</a:t>
            </a:r>
            <a:endParaRPr lang="en-GB" sz="2400" b="1" dirty="0">
              <a:effectLst/>
              <a:ea typeface="Calibri" panose="020F0502020204030204" pitchFamily="34" charset="0"/>
              <a:cs typeface="Arial" panose="020B0604020202020204" pitchFamily="34" charset="0"/>
            </a:endParaRPr>
          </a:p>
          <a:p>
            <a:pPr marL="342900" indent="-342900">
              <a:lnSpc>
                <a:spcPct val="107000"/>
              </a:lnSpc>
              <a:buFont typeface="+mj-lt"/>
              <a:buAutoNum type="arabicPeriod"/>
            </a:pPr>
            <a:r>
              <a:rPr lang="lt-LT" sz="2400" dirty="0">
                <a:effectLst/>
                <a:ea typeface="Helvetica" panose="020B0604020202020204" pitchFamily="34" charset="0"/>
                <a:cs typeface="Arial"/>
              </a:rPr>
              <a:t>4K veiklos vykdytos nustatytą laiką</a:t>
            </a:r>
            <a:r>
              <a:rPr lang="lt-LT" sz="2400" dirty="0">
                <a:ea typeface="Helvetica" panose="020B0604020202020204" pitchFamily="34" charset="0"/>
                <a:cs typeface="Arial"/>
              </a:rPr>
              <a:t> </a:t>
            </a:r>
            <a:r>
              <a:rPr lang="lt-LT" sz="2400" dirty="0">
                <a:effectLst/>
                <a:ea typeface="Helvetica" panose="020B0604020202020204" pitchFamily="34" charset="0"/>
                <a:cs typeface="Arial"/>
              </a:rPr>
              <a:t> </a:t>
            </a:r>
            <a:r>
              <a:rPr lang="lt-LT" sz="2400" dirty="0">
                <a:solidFill>
                  <a:srgbClr val="000000"/>
                </a:solidFill>
                <a:effectLst/>
                <a:ea typeface="Times New Roman" panose="02020603050405020304" pitchFamily="18" charset="0"/>
                <a:cs typeface="Arial"/>
              </a:rPr>
              <a:t>–</a:t>
            </a:r>
            <a:r>
              <a:rPr lang="lt-LT" sz="2400" dirty="0">
                <a:ea typeface="Times New Roman" panose="02020603050405020304" pitchFamily="18" charset="0"/>
                <a:cs typeface="Arial"/>
              </a:rPr>
              <a:t> rekomenduojama ne</a:t>
            </a:r>
            <a:r>
              <a:rPr lang="lt-LT" sz="2400" dirty="0">
                <a:effectLst/>
                <a:ea typeface="Times New Roman" panose="02020603050405020304" pitchFamily="18" charset="0"/>
                <a:cs typeface="Arial"/>
              </a:rPr>
              <a:t> mažiau kaip 60 valandų vieniems mokslo metams, skiriant ne mažiau kaip po 10 valandų kiekvienai sričiai.</a:t>
            </a:r>
            <a:endParaRPr lang="en-US" sz="2400" dirty="0">
              <a:effectLst/>
              <a:ea typeface="Times New Roman" panose="02020603050405020304" pitchFamily="18" charset="0"/>
              <a:cs typeface="Arial"/>
            </a:endParaRPr>
          </a:p>
          <a:p>
            <a:pPr marL="342900" lvl="0" indent="-342900">
              <a:lnSpc>
                <a:spcPct val="107000"/>
              </a:lnSpc>
              <a:buFont typeface="+mj-lt"/>
              <a:buAutoNum type="arabicPeriod"/>
            </a:pPr>
            <a:r>
              <a:rPr lang="lt-LT" sz="2400" dirty="0">
                <a:effectLst/>
                <a:ea typeface="Calibri" panose="020F0502020204030204" pitchFamily="34" charset="0"/>
                <a:cs typeface="Arial" panose="020B0604020202020204" pitchFamily="34" charset="0"/>
              </a:rPr>
              <a:t>Aiškiai nurodomos mokinių prisiimtos atsakomybės.</a:t>
            </a:r>
            <a:endParaRPr lang="en-GB" sz="2400" dirty="0">
              <a:effectLst/>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9C57111-32C5-44B3-BB1E-2042E47886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87" y="1873928"/>
            <a:ext cx="3178964" cy="3178964"/>
          </a:xfrm>
          <a:prstGeom prst="rect">
            <a:avLst/>
          </a:prstGeom>
        </p:spPr>
      </p:pic>
      <p:pic>
        <p:nvPicPr>
          <p:cNvPr id="14" name="Picture 13">
            <a:extLst>
              <a:ext uri="{FF2B5EF4-FFF2-40B4-BE49-F238E27FC236}">
                <a16:creationId xmlns:a16="http://schemas.microsoft.com/office/drawing/2014/main" id="{4F45C679-276B-4FCB-93DA-8BA41A9A8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0281" y="6565593"/>
            <a:ext cx="4154364" cy="4154364"/>
          </a:xfrm>
          <a:prstGeom prst="rect">
            <a:avLst/>
          </a:prstGeom>
        </p:spPr>
      </p:pic>
      <p:pic>
        <p:nvPicPr>
          <p:cNvPr id="16" name="Picture 15">
            <a:extLst>
              <a:ext uri="{FF2B5EF4-FFF2-40B4-BE49-F238E27FC236}">
                <a16:creationId xmlns:a16="http://schemas.microsoft.com/office/drawing/2014/main" id="{0609798C-4EE8-42A0-83C8-025C573ECB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27" t="15461" r="18768" b="14341"/>
          <a:stretch/>
        </p:blipFill>
        <p:spPr>
          <a:xfrm>
            <a:off x="2855872" y="4860172"/>
            <a:ext cx="2225598" cy="2548456"/>
          </a:xfrm>
          <a:prstGeom prst="rect">
            <a:avLst/>
          </a:prstGeom>
        </p:spPr>
      </p:pic>
    </p:spTree>
    <p:extLst>
      <p:ext uri="{BB962C8B-B14F-4D97-AF65-F5344CB8AC3E}">
        <p14:creationId xmlns:p14="http://schemas.microsoft.com/office/powerpoint/2010/main" val="3433881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37377" y="1955090"/>
            <a:ext cx="18362624" cy="8331910"/>
          </a:xfrm>
          <a:prstGeom prst="rect">
            <a:avLst/>
          </a:prstGeom>
          <a:solidFill>
            <a:srgbClr val="F7FFF0"/>
          </a:solidFill>
          <a:ln>
            <a:solidFill>
              <a:srgbClr val="D5ECB8"/>
            </a:solidFill>
          </a:ln>
        </p:spPr>
      </p:sp>
      <p:sp>
        <p:nvSpPr>
          <p:cNvPr id="4" name="TextBox 4"/>
          <p:cNvSpPr txBox="1"/>
          <p:nvPr/>
        </p:nvSpPr>
        <p:spPr>
          <a:xfrm>
            <a:off x="556461" y="334694"/>
            <a:ext cx="15937798" cy="1168397"/>
          </a:xfrm>
          <a:prstGeom prst="rect">
            <a:avLst/>
          </a:prstGeom>
        </p:spPr>
        <p:txBody>
          <a:bodyPr wrap="square" lIns="0" tIns="0" rIns="0" bIns="0" rtlCol="0" anchor="t">
            <a:spAutoFit/>
          </a:bodyPr>
          <a:lstStyle/>
          <a:p>
            <a:pPr>
              <a:lnSpc>
                <a:spcPts val="10080"/>
              </a:lnSpc>
            </a:pPr>
            <a:r>
              <a:rPr lang="lt-LT" sz="6000" b="1" dirty="0">
                <a:latin typeface="Times New Roman"/>
                <a:cs typeface="Times New Roman"/>
              </a:rPr>
              <a:t>Informacija</a:t>
            </a:r>
            <a:endParaRPr lang="lt-LT" sz="60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745797F-3AC5-41AA-BDB4-B5D331570994}"/>
              </a:ext>
            </a:extLst>
          </p:cNvPr>
          <p:cNvSpPr txBox="1"/>
          <p:nvPr/>
        </p:nvSpPr>
        <p:spPr>
          <a:xfrm>
            <a:off x="556461" y="2288869"/>
            <a:ext cx="17283304" cy="4745530"/>
          </a:xfrm>
          <a:prstGeom prst="rect">
            <a:avLst/>
          </a:prstGeom>
          <a:noFill/>
        </p:spPr>
        <p:txBody>
          <a:bodyPr wrap="square" lIns="91440" tIns="45720" rIns="91440" bIns="45720" anchor="t">
            <a:spAutoFit/>
          </a:bodyPr>
          <a:lstStyle/>
          <a:p>
            <a:pPr algn="just">
              <a:lnSpc>
                <a:spcPct val="115000"/>
              </a:lnSpc>
              <a:spcAft>
                <a:spcPts val="800"/>
              </a:spcAft>
            </a:pPr>
            <a:r>
              <a:rPr lang="lt-LT" sz="2800" dirty="0">
                <a:ea typeface="Calibri" panose="020F0502020204030204" pitchFamily="34" charset="0"/>
                <a:cs typeface="Calibri"/>
              </a:rPr>
              <a:t>Mane rasite </a:t>
            </a:r>
            <a:r>
              <a:rPr lang="lt-LT" sz="2800" b="1" dirty="0">
                <a:ea typeface="Calibri" panose="020F0502020204030204" pitchFamily="34" charset="0"/>
                <a:cs typeface="Calibri"/>
              </a:rPr>
              <a:t>[įterpti numerį] </a:t>
            </a:r>
            <a:r>
              <a:rPr lang="lt-LT" sz="2800" dirty="0">
                <a:ea typeface="Calibri" panose="020F0502020204030204" pitchFamily="34" charset="0"/>
                <a:cs typeface="Calibri"/>
              </a:rPr>
              <a:t>kabinete.</a:t>
            </a:r>
          </a:p>
          <a:p>
            <a:pPr algn="just">
              <a:lnSpc>
                <a:spcPct val="114999"/>
              </a:lnSpc>
              <a:spcAft>
                <a:spcPts val="800"/>
              </a:spcAft>
            </a:pPr>
            <a:r>
              <a:rPr lang="lt-LT" sz="2800" b="1" dirty="0">
                <a:ea typeface="Calibri" panose="020F0502020204030204" pitchFamily="34" charset="0"/>
                <a:cs typeface="Calibri"/>
              </a:rPr>
              <a:t>[galite parašyti valandas kuriomis mokiniai gali Jūsų ieškoti]</a:t>
            </a:r>
          </a:p>
          <a:p>
            <a:pPr algn="just">
              <a:lnSpc>
                <a:spcPct val="114999"/>
              </a:lnSpc>
              <a:spcAft>
                <a:spcPts val="800"/>
              </a:spcAft>
            </a:pPr>
            <a:endParaRPr lang="lt-LT" sz="2800" b="1">
              <a:ea typeface="Calibri" panose="020F0502020204030204" pitchFamily="34" charset="0"/>
              <a:cs typeface="Calibri"/>
            </a:endParaRPr>
          </a:p>
          <a:p>
            <a:pPr algn="just">
              <a:lnSpc>
                <a:spcPct val="114999"/>
              </a:lnSpc>
              <a:spcAft>
                <a:spcPts val="800"/>
              </a:spcAft>
            </a:pPr>
            <a:r>
              <a:rPr lang="lt-LT" sz="2800" dirty="0">
                <a:ea typeface="Calibri" panose="020F0502020204030204" pitchFamily="34" charset="0"/>
                <a:cs typeface="Calibri"/>
              </a:rPr>
              <a:t>Įžanginius pokalbius </a:t>
            </a:r>
            <a:r>
              <a:rPr lang="lt-LT" sz="2800" b="1" dirty="0">
                <a:ea typeface="Calibri" panose="020F0502020204030204" pitchFamily="34" charset="0"/>
                <a:cs typeface="Calibri"/>
              </a:rPr>
              <a:t>[asmeniškai/grupėse]</a:t>
            </a:r>
            <a:r>
              <a:rPr lang="lt-LT" sz="2800" dirty="0">
                <a:ea typeface="Calibri" panose="020F0502020204030204" pitchFamily="34" charset="0"/>
                <a:cs typeface="Calibri"/>
              </a:rPr>
              <a:t> turėsime </a:t>
            </a:r>
            <a:r>
              <a:rPr lang="lt-LT" sz="2800" b="1" dirty="0">
                <a:ea typeface="Calibri" panose="020F0502020204030204" pitchFamily="34" charset="0"/>
                <a:cs typeface="Calibri"/>
              </a:rPr>
              <a:t>[įterpti datą]</a:t>
            </a:r>
            <a:r>
              <a:rPr lang="lt-LT" sz="2800" dirty="0">
                <a:ea typeface="Calibri" panose="020F0502020204030204" pitchFamily="34" charset="0"/>
                <a:cs typeface="Calibri"/>
              </a:rPr>
              <a:t>, jų metu aptarsime kokias veiklas norite rinktis.</a:t>
            </a:r>
          </a:p>
          <a:p>
            <a:pPr algn="just">
              <a:lnSpc>
                <a:spcPct val="114999"/>
              </a:lnSpc>
              <a:spcAft>
                <a:spcPts val="800"/>
              </a:spcAft>
            </a:pPr>
            <a:r>
              <a:rPr lang="lt-LT" sz="2800" dirty="0">
                <a:ea typeface="Calibri" panose="020F0502020204030204" pitchFamily="34" charset="0"/>
                <a:cs typeface="Calibri"/>
              </a:rPr>
              <a:t>Veiklas turite pasirinkti iki </a:t>
            </a:r>
            <a:r>
              <a:rPr lang="lt-LT" sz="2800" b="1" dirty="0">
                <a:ea typeface="Calibri" panose="020F0502020204030204" pitchFamily="34" charset="0"/>
                <a:cs typeface="Calibri"/>
              </a:rPr>
              <a:t>[įterpti datą]</a:t>
            </a:r>
            <a:endParaRPr lang="lt-LT" dirty="0"/>
          </a:p>
          <a:p>
            <a:pPr algn="just">
              <a:lnSpc>
                <a:spcPct val="114999"/>
              </a:lnSpc>
              <a:spcAft>
                <a:spcPts val="800"/>
              </a:spcAft>
            </a:pPr>
            <a:r>
              <a:rPr lang="lt-LT" sz="2800" dirty="0">
                <a:cs typeface="Calibri"/>
              </a:rPr>
              <a:t>Tikslus turite išsikelti ir suderinti su manimi iki </a:t>
            </a:r>
            <a:r>
              <a:rPr lang="lt-LT" sz="2800" b="1" dirty="0">
                <a:cs typeface="Calibri"/>
              </a:rPr>
              <a:t>[įterpti datą]</a:t>
            </a:r>
          </a:p>
          <a:p>
            <a:pPr algn="just">
              <a:lnSpc>
                <a:spcPct val="114999"/>
              </a:lnSpc>
              <a:spcAft>
                <a:spcPts val="800"/>
              </a:spcAft>
            </a:pPr>
            <a:r>
              <a:rPr lang="lt-LT" sz="2800" dirty="0">
                <a:ea typeface="+mn-lt"/>
                <a:cs typeface="+mn-lt"/>
              </a:rPr>
              <a:t>Klausimynus turite užpildyti iki  </a:t>
            </a:r>
            <a:r>
              <a:rPr lang="lt-LT" sz="2800" b="1" dirty="0">
                <a:ea typeface="+mn-lt"/>
                <a:cs typeface="+mn-lt"/>
              </a:rPr>
              <a:t>[įterpti datą]</a:t>
            </a:r>
          </a:p>
          <a:p>
            <a:pPr algn="just">
              <a:lnSpc>
                <a:spcPct val="114999"/>
              </a:lnSpc>
              <a:spcAft>
                <a:spcPts val="800"/>
              </a:spcAft>
            </a:pPr>
            <a:r>
              <a:rPr lang="lt-LT" sz="2800" dirty="0">
                <a:ea typeface="+mn-lt"/>
                <a:cs typeface="+mn-lt"/>
              </a:rPr>
              <a:t>Susitiksime aptarti kaip jums sekasi </a:t>
            </a:r>
            <a:r>
              <a:rPr lang="lt-LT" sz="2800" b="1" dirty="0">
                <a:ea typeface="+mn-lt"/>
                <a:cs typeface="+mn-lt"/>
              </a:rPr>
              <a:t>[kas mėnesį/ porą mėnesių/ įterpti numatytas datas]</a:t>
            </a:r>
            <a:endParaRPr lang="lt-LT" dirty="0"/>
          </a:p>
        </p:txBody>
      </p:sp>
    </p:spTree>
    <p:extLst>
      <p:ext uri="{BB962C8B-B14F-4D97-AF65-F5344CB8AC3E}">
        <p14:creationId xmlns:p14="http://schemas.microsoft.com/office/powerpoint/2010/main" val="420473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37377" y="1955090"/>
            <a:ext cx="18362624" cy="8331910"/>
          </a:xfrm>
          <a:prstGeom prst="rect">
            <a:avLst/>
          </a:prstGeom>
          <a:solidFill>
            <a:srgbClr val="F7FFF0"/>
          </a:solidFill>
          <a:ln>
            <a:solidFill>
              <a:srgbClr val="D5ECB8"/>
            </a:solidFill>
          </a:ln>
        </p:spPr>
      </p:sp>
      <p:sp>
        <p:nvSpPr>
          <p:cNvPr id="4" name="TextBox 4"/>
          <p:cNvSpPr txBox="1"/>
          <p:nvPr/>
        </p:nvSpPr>
        <p:spPr>
          <a:xfrm>
            <a:off x="556461" y="334694"/>
            <a:ext cx="15937798" cy="1168397"/>
          </a:xfrm>
          <a:prstGeom prst="rect">
            <a:avLst/>
          </a:prstGeom>
        </p:spPr>
        <p:txBody>
          <a:bodyPr wrap="square" lIns="0" tIns="0" rIns="0" bIns="0" rtlCol="0" anchor="t">
            <a:spAutoFit/>
          </a:bodyPr>
          <a:lstStyle/>
          <a:p>
            <a:pPr>
              <a:lnSpc>
                <a:spcPts val="10080"/>
              </a:lnSpc>
            </a:pPr>
            <a:r>
              <a:rPr lang="lt-LT" sz="6000" b="1" dirty="0">
                <a:solidFill>
                  <a:srgbClr val="000000"/>
                </a:solidFill>
                <a:latin typeface="Times New Roman" panose="02020603050405020304" pitchFamily="18" charset="0"/>
                <a:cs typeface="Times New Roman" panose="02020603050405020304" pitchFamily="18" charset="0"/>
              </a:rPr>
              <a:t>Resursai</a:t>
            </a:r>
            <a:endParaRPr lang="en-US" sz="6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7079ED2-48BE-4A32-843F-BFF095E27913}"/>
              </a:ext>
            </a:extLst>
          </p:cNvPr>
          <p:cNvSpPr txBox="1"/>
          <p:nvPr/>
        </p:nvSpPr>
        <p:spPr>
          <a:xfrm>
            <a:off x="556461" y="2580335"/>
            <a:ext cx="17373730" cy="1815882"/>
          </a:xfrm>
          <a:prstGeom prst="rect">
            <a:avLst/>
          </a:prstGeom>
          <a:noFill/>
        </p:spPr>
        <p:txBody>
          <a:bodyPr wrap="square" rtlCol="0">
            <a:spAutoFit/>
          </a:bodyPr>
          <a:lstStyle/>
          <a:p>
            <a:r>
              <a:rPr lang="lt-LT" sz="2800" dirty="0"/>
              <a:t>Vadovas mokiniams - </a:t>
            </a:r>
            <a:r>
              <a:rPr lang="lt-LT" sz="2800" dirty="0">
                <a:hlinkClick r:id="rId3"/>
              </a:rPr>
              <a:t>https://data.kurklt.lt/wp-content/uploads/2020/09/Vadovas-mokiniams.pdf</a:t>
            </a:r>
            <a:r>
              <a:rPr lang="en-GB" sz="2800" dirty="0"/>
              <a:t> </a:t>
            </a:r>
            <a:endParaRPr lang="lt-LT" sz="2800" dirty="0"/>
          </a:p>
          <a:p>
            <a:r>
              <a:rPr lang="lt-LT" sz="2800" dirty="0"/>
              <a:t>SMART tikslai – </a:t>
            </a:r>
            <a:r>
              <a:rPr lang="lt-LT" sz="2800" dirty="0">
                <a:hlinkClick r:id="rId4"/>
              </a:rPr>
              <a:t>https://data.kurklt.lt/wp-content/uploads/2020/09/Priedas-A.pdf</a:t>
            </a:r>
            <a:r>
              <a:rPr lang="en-GB" sz="2800" dirty="0"/>
              <a:t> </a:t>
            </a:r>
          </a:p>
          <a:p>
            <a:r>
              <a:rPr lang="lt-LT" sz="2800" dirty="0"/>
              <a:t>Refleksijos metodai - </a:t>
            </a:r>
            <a:r>
              <a:rPr lang="lt-LT" sz="2800" dirty="0">
                <a:hlinkClick r:id="rId5"/>
              </a:rPr>
              <a:t>https://data.kurklt.lt/wp-content/uploads/2020/09/Priedas-B.pdf</a:t>
            </a:r>
            <a:endParaRPr lang="en-GB" sz="2800" dirty="0"/>
          </a:p>
          <a:p>
            <a:r>
              <a:rPr lang="lt-LT" sz="2800" dirty="0"/>
              <a:t>Daugiau informacijos apie </a:t>
            </a:r>
            <a:r>
              <a:rPr lang="en-US" sz="2800" dirty="0"/>
              <a:t>4K model</a:t>
            </a:r>
            <a:r>
              <a:rPr lang="lt-LT" sz="2800" dirty="0"/>
              <a:t>į – </a:t>
            </a:r>
            <a:r>
              <a:rPr lang="lt-LT" sz="2800" dirty="0">
                <a:hlinkClick r:id="rId6"/>
              </a:rPr>
              <a:t>https://kurklt.lt/projektai/4k-modelio-igyvendinimas</a:t>
            </a:r>
            <a:r>
              <a:rPr lang="en-GB" sz="2800" dirty="0"/>
              <a:t> </a:t>
            </a:r>
            <a:endParaRPr lang="lt-LT" sz="2800" dirty="0"/>
          </a:p>
        </p:txBody>
      </p:sp>
    </p:spTree>
    <p:extLst>
      <p:ext uri="{BB962C8B-B14F-4D97-AF65-F5344CB8AC3E}">
        <p14:creationId xmlns:p14="http://schemas.microsoft.com/office/powerpoint/2010/main" val="3779881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524F"/>
        </a:solidFill>
        <a:effectLst/>
      </p:bgPr>
    </p:bg>
    <p:spTree>
      <p:nvGrpSpPr>
        <p:cNvPr id="1" name=""/>
        <p:cNvGrpSpPr/>
        <p:nvPr/>
      </p:nvGrpSpPr>
      <p:grpSpPr>
        <a:xfrm>
          <a:off x="0" y="0"/>
          <a:ext cx="0" cy="0"/>
          <a:chOff x="0" y="0"/>
          <a:chExt cx="0" cy="0"/>
        </a:xfrm>
      </p:grpSpPr>
      <p:sp>
        <p:nvSpPr>
          <p:cNvPr id="2" name="AutoShape 2"/>
          <p:cNvSpPr/>
          <p:nvPr/>
        </p:nvSpPr>
        <p:spPr>
          <a:xfrm>
            <a:off x="10623982" y="-28682"/>
            <a:ext cx="7699318" cy="10339951"/>
          </a:xfrm>
          <a:prstGeom prst="rect">
            <a:avLst/>
          </a:prstGeom>
          <a:solidFill>
            <a:srgbClr val="D5ECB8"/>
          </a:solidFill>
        </p:spPr>
      </p:sp>
      <p:pic>
        <p:nvPicPr>
          <p:cNvPr id="3" name="Picture 3"/>
          <p:cNvPicPr>
            <a:picLocks noChangeAspect="1"/>
          </p:cNvPicPr>
          <p:nvPr/>
        </p:nvPicPr>
        <p:blipFill>
          <a:blip r:embed="rId3"/>
          <a:srcRect/>
          <a:stretch>
            <a:fillRect/>
          </a:stretch>
        </p:blipFill>
        <p:spPr>
          <a:xfrm>
            <a:off x="11413996" y="8301857"/>
            <a:ext cx="3026480" cy="1259063"/>
          </a:xfrm>
          <a:prstGeom prst="rect">
            <a:avLst/>
          </a:prstGeom>
        </p:spPr>
      </p:pic>
      <p:pic>
        <p:nvPicPr>
          <p:cNvPr id="4" name="Picture 4"/>
          <p:cNvPicPr>
            <a:picLocks noChangeAspect="1"/>
          </p:cNvPicPr>
          <p:nvPr/>
        </p:nvPicPr>
        <p:blipFill>
          <a:blip r:embed="rId4"/>
          <a:srcRect/>
          <a:stretch>
            <a:fillRect/>
          </a:stretch>
        </p:blipFill>
        <p:spPr>
          <a:xfrm>
            <a:off x="14692608" y="8385901"/>
            <a:ext cx="3300320" cy="1100107"/>
          </a:xfrm>
          <a:prstGeom prst="rect">
            <a:avLst/>
          </a:prstGeom>
        </p:spPr>
      </p:pic>
      <p:sp>
        <p:nvSpPr>
          <p:cNvPr id="5" name="TextBox 5"/>
          <p:cNvSpPr txBox="1"/>
          <p:nvPr/>
        </p:nvSpPr>
        <p:spPr>
          <a:xfrm>
            <a:off x="622635" y="3168818"/>
            <a:ext cx="10646657" cy="2593659"/>
          </a:xfrm>
          <a:prstGeom prst="rect">
            <a:avLst/>
          </a:prstGeom>
          <a:noFill/>
        </p:spPr>
        <p:txBody>
          <a:bodyPr wrap="square" lIns="0" tIns="0" rIns="0" bIns="0" rtlCol="0" anchor="t">
            <a:spAutoFit/>
          </a:bodyPr>
          <a:lstStyle/>
          <a:p>
            <a:pPr>
              <a:lnSpc>
                <a:spcPts val="12480"/>
              </a:lnSpc>
            </a:pPr>
            <a:r>
              <a:rPr lang="en-US" sz="9600">
                <a:solidFill>
                  <a:srgbClr val="F3F5F0"/>
                </a:solidFill>
                <a:latin typeface="Times New Roman"/>
                <a:cs typeface="Times New Roman"/>
              </a:rPr>
              <a:t>4K </a:t>
            </a:r>
            <a:r>
              <a:rPr lang="en-US" sz="9600" err="1">
                <a:solidFill>
                  <a:srgbClr val="F3F5F0"/>
                </a:solidFill>
                <a:latin typeface="Times New Roman"/>
                <a:cs typeface="Times New Roman"/>
              </a:rPr>
              <a:t>modelis</a:t>
            </a:r>
            <a:endParaRPr lang="en-US" sz="9600">
              <a:solidFill>
                <a:srgbClr val="F3F5F0"/>
              </a:solidFill>
              <a:latin typeface="Times New Roman"/>
              <a:cs typeface="Times New Roman"/>
            </a:endParaRPr>
          </a:p>
          <a:p>
            <a:pPr>
              <a:lnSpc>
                <a:spcPts val="8320"/>
              </a:lnSpc>
            </a:pPr>
            <a:endParaRPr lang="en-US" sz="6400">
              <a:solidFill>
                <a:srgbClr val="F3F5F0"/>
              </a:solidFill>
              <a:latin typeface="Times Neue Roman Italics"/>
            </a:endParaRPr>
          </a:p>
        </p:txBody>
      </p:sp>
      <p:pic>
        <p:nvPicPr>
          <p:cNvPr id="6" name="Picture 6"/>
          <p:cNvPicPr>
            <a:picLocks noChangeAspect="1"/>
          </p:cNvPicPr>
          <p:nvPr/>
        </p:nvPicPr>
        <p:blipFill>
          <a:blip r:embed="rId5"/>
          <a:srcRect/>
          <a:stretch>
            <a:fillRect/>
          </a:stretch>
        </p:blipFill>
        <p:spPr>
          <a:xfrm>
            <a:off x="11806977" y="1028700"/>
            <a:ext cx="5258024" cy="56927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70994" y="1955090"/>
            <a:ext cx="18413050" cy="8331910"/>
          </a:xfrm>
          <a:prstGeom prst="rect">
            <a:avLst/>
          </a:prstGeom>
          <a:solidFill>
            <a:srgbClr val="F7FFF0"/>
          </a:solidFill>
          <a:ln>
            <a:solidFill>
              <a:srgbClr val="D5ECB8"/>
            </a:solidFill>
          </a:ln>
        </p:spPr>
      </p:sp>
      <p:sp>
        <p:nvSpPr>
          <p:cNvPr id="4" name="TextBox 4"/>
          <p:cNvSpPr txBox="1"/>
          <p:nvPr/>
        </p:nvSpPr>
        <p:spPr>
          <a:xfrm>
            <a:off x="546100" y="307183"/>
            <a:ext cx="8824127" cy="1145635"/>
          </a:xfrm>
          <a:prstGeom prst="rect">
            <a:avLst/>
          </a:prstGeom>
        </p:spPr>
        <p:txBody>
          <a:bodyPr wrap="square" lIns="0" tIns="0" rIns="0" bIns="0" rtlCol="0" anchor="t">
            <a:spAutoFit/>
          </a:bodyPr>
          <a:lstStyle/>
          <a:p>
            <a:pPr>
              <a:lnSpc>
                <a:spcPts val="10080"/>
              </a:lnSpc>
            </a:pPr>
            <a:r>
              <a:rPr lang="en-US" sz="6000" b="1">
                <a:solidFill>
                  <a:srgbClr val="000000"/>
                </a:solidFill>
                <a:latin typeface="Times New Roman" panose="02020603050405020304" pitchFamily="18" charset="0"/>
                <a:cs typeface="Times New Roman" panose="02020603050405020304" pitchFamily="18" charset="0"/>
              </a:rPr>
              <a:t>Kas</a:t>
            </a:r>
            <a:r>
              <a:rPr lang="en-US" sz="6000" b="1">
                <a:latin typeface="Times New Roman" panose="02020603050405020304" pitchFamily="18" charset="0"/>
                <a:cs typeface="Times New Roman" panose="02020603050405020304" pitchFamily="18" charset="0"/>
              </a:rPr>
              <a:t> </a:t>
            </a:r>
            <a:r>
              <a:rPr lang="en-US" sz="6000" b="1" err="1">
                <a:latin typeface="Times New Roman" panose="02020603050405020304" pitchFamily="18" charset="0"/>
                <a:cs typeface="Times New Roman" panose="02020603050405020304" pitchFamily="18" charset="0"/>
              </a:rPr>
              <a:t>yra</a:t>
            </a:r>
            <a:r>
              <a:rPr lang="en-US" sz="6000" b="1">
                <a:latin typeface="Times New Roman" panose="02020603050405020304" pitchFamily="18" charset="0"/>
                <a:cs typeface="Times New Roman" panose="02020603050405020304" pitchFamily="18" charset="0"/>
              </a:rPr>
              <a:t> 4K </a:t>
            </a:r>
            <a:r>
              <a:rPr lang="en-US" sz="6000" b="1" err="1">
                <a:latin typeface="Times New Roman" panose="02020603050405020304" pitchFamily="18" charset="0"/>
                <a:cs typeface="Times New Roman" panose="02020603050405020304" pitchFamily="18" charset="0"/>
              </a:rPr>
              <a:t>modelis</a:t>
            </a:r>
            <a:r>
              <a:rPr lang="en-US" sz="6000" b="1">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90CBD645-6AED-4AB9-90EF-141C675F671C}"/>
              </a:ext>
            </a:extLst>
          </p:cNvPr>
          <p:cNvSpPr txBox="1"/>
          <p:nvPr/>
        </p:nvSpPr>
        <p:spPr>
          <a:xfrm>
            <a:off x="556461" y="2483180"/>
            <a:ext cx="17288194" cy="1384995"/>
          </a:xfrm>
          <a:prstGeom prst="rect">
            <a:avLst/>
          </a:prstGeom>
          <a:noFill/>
        </p:spPr>
        <p:txBody>
          <a:bodyPr wrap="square">
            <a:spAutoFit/>
          </a:bodyPr>
          <a:lstStyle/>
          <a:p>
            <a:pPr algn="just"/>
            <a:r>
              <a:rPr lang="lt-LT" sz="2800"/>
              <a:t>4K modelis (aš kuriu, aš keičiu, aš su kitais, aš kitiems) – tai įrankis, skirtas pripažinti mokinių neformaliuoju ir savišvietos būdu įgytas kompetencijas. 4K modelio pavadinimas kilo iš keturių jį sudarančių sričių, kuriose mokiniai vykdys pasirinktas veiklas. </a:t>
            </a:r>
            <a:endParaRPr lang="en-GB" sz="2800"/>
          </a:p>
        </p:txBody>
      </p:sp>
      <p:pic>
        <p:nvPicPr>
          <p:cNvPr id="6" name="Picture 6" descr="Diagram, shape&#10;&#10;Description automatically generated">
            <a:extLst>
              <a:ext uri="{FF2B5EF4-FFF2-40B4-BE49-F238E27FC236}">
                <a16:creationId xmlns:a16="http://schemas.microsoft.com/office/drawing/2014/main" id="{33FFE77F-F504-472A-8256-7E1A6EFF9092}"/>
              </a:ext>
            </a:extLst>
          </p:cNvPr>
          <p:cNvPicPr>
            <a:picLocks noChangeAspect="1"/>
          </p:cNvPicPr>
          <p:nvPr/>
        </p:nvPicPr>
        <p:blipFill rotWithShape="1">
          <a:blip r:embed="rId3"/>
          <a:srcRect b="58041"/>
          <a:stretch/>
        </p:blipFill>
        <p:spPr>
          <a:xfrm>
            <a:off x="514350" y="4744353"/>
            <a:ext cx="17259300" cy="2753383"/>
          </a:xfrm>
          <a:prstGeom prst="rect">
            <a:avLst/>
          </a:prstGeom>
        </p:spPr>
      </p:pic>
    </p:spTree>
    <p:extLst>
      <p:ext uri="{BB962C8B-B14F-4D97-AF65-F5344CB8AC3E}">
        <p14:creationId xmlns:p14="http://schemas.microsoft.com/office/powerpoint/2010/main" val="92180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54185" y="1955090"/>
            <a:ext cx="18396241" cy="8331910"/>
          </a:xfrm>
          <a:prstGeom prst="rect">
            <a:avLst/>
          </a:prstGeom>
          <a:solidFill>
            <a:srgbClr val="F7FFF0"/>
          </a:solidFill>
          <a:ln>
            <a:solidFill>
              <a:srgbClr val="D5ECB8"/>
            </a:solidFill>
          </a:ln>
        </p:spPr>
      </p:sp>
      <p:sp>
        <p:nvSpPr>
          <p:cNvPr id="4" name="TextBox 4"/>
          <p:cNvSpPr txBox="1"/>
          <p:nvPr/>
        </p:nvSpPr>
        <p:spPr>
          <a:xfrm>
            <a:off x="546100" y="304106"/>
            <a:ext cx="10391675" cy="1151790"/>
          </a:xfrm>
          <a:prstGeom prst="rect">
            <a:avLst/>
          </a:prstGeom>
        </p:spPr>
        <p:txBody>
          <a:bodyPr wrap="square" lIns="0" tIns="0" rIns="0" bIns="0" rtlCol="0" anchor="t">
            <a:spAutoFit/>
          </a:bodyPr>
          <a:lstStyle/>
          <a:p>
            <a:pPr>
              <a:lnSpc>
                <a:spcPts val="10080"/>
              </a:lnSpc>
            </a:pPr>
            <a:r>
              <a:rPr lang="en-US" sz="6000" b="1">
                <a:solidFill>
                  <a:srgbClr val="000000"/>
                </a:solidFill>
                <a:latin typeface="Times New Roman" panose="02020603050405020304" pitchFamily="18" charset="0"/>
                <a:cs typeface="Times New Roman" panose="02020603050405020304" pitchFamily="18" charset="0"/>
              </a:rPr>
              <a:t>Ko</a:t>
            </a:r>
            <a:r>
              <a:rPr lang="lt-LT" sz="6000" b="1">
                <a:solidFill>
                  <a:srgbClr val="000000"/>
                </a:solidFill>
                <a:latin typeface="Times New Roman" panose="02020603050405020304" pitchFamily="18" charset="0"/>
                <a:cs typeface="Times New Roman" panose="02020603050405020304" pitchFamily="18" charset="0"/>
              </a:rPr>
              <a:t>dėl šis modelis atsiranda</a:t>
            </a:r>
            <a:r>
              <a:rPr lang="en-US" sz="6000" b="1">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32A0DAA-DEDF-4918-AB1B-C698912ED132}"/>
              </a:ext>
            </a:extLst>
          </p:cNvPr>
          <p:cNvSpPr txBox="1"/>
          <p:nvPr/>
        </p:nvSpPr>
        <p:spPr>
          <a:xfrm>
            <a:off x="10605033" y="7852966"/>
            <a:ext cx="6950394" cy="1815882"/>
          </a:xfrm>
          <a:prstGeom prst="rect">
            <a:avLst/>
          </a:prstGeom>
          <a:noFill/>
        </p:spPr>
        <p:txBody>
          <a:bodyPr wrap="square" lIns="91440" tIns="45720" rIns="91440" bIns="45720" anchor="t">
            <a:spAutoFit/>
          </a:bodyPr>
          <a:lstStyle/>
          <a:p>
            <a:pPr algn="just"/>
            <a:r>
              <a:rPr lang="lt-LT" sz="2800" dirty="0"/>
              <a:t>4K</a:t>
            </a:r>
            <a:r>
              <a:rPr lang="lt-LT" sz="2800" dirty="0">
                <a:ea typeface="+mn-lt"/>
                <a:cs typeface="+mn-lt"/>
              </a:rPr>
              <a:t> skatins ieškoti Tau patinkančių veiklų - taip atrasi naujus pomėgius, o galbūt ir nuspręsi, ką norėsi studijuoti ar kokią profesiją norėsi rinktis ateityje.</a:t>
            </a:r>
          </a:p>
        </p:txBody>
      </p:sp>
      <p:pic>
        <p:nvPicPr>
          <p:cNvPr id="5" name="Picture 6" descr="Person doing laps in pool">
            <a:extLst>
              <a:ext uri="{FF2B5EF4-FFF2-40B4-BE49-F238E27FC236}">
                <a16:creationId xmlns:a16="http://schemas.microsoft.com/office/drawing/2014/main" id="{005A8E19-1227-4EB4-A4BE-07B3173D3ECB}"/>
              </a:ext>
            </a:extLst>
          </p:cNvPr>
          <p:cNvPicPr>
            <a:picLocks noChangeAspect="1"/>
          </p:cNvPicPr>
          <p:nvPr/>
        </p:nvPicPr>
        <p:blipFill rotWithShape="1">
          <a:blip r:embed="rId3"/>
          <a:srcRect l="869" t="-442" r="-580" b="4606"/>
          <a:stretch/>
        </p:blipFill>
        <p:spPr>
          <a:xfrm>
            <a:off x="2113403" y="5065217"/>
            <a:ext cx="4057043" cy="2559270"/>
          </a:xfrm>
          <a:prstGeom prst="rect">
            <a:avLst/>
          </a:prstGeom>
        </p:spPr>
      </p:pic>
      <p:pic>
        <p:nvPicPr>
          <p:cNvPr id="7" name="Picture 7" descr="Man with camera">
            <a:extLst>
              <a:ext uri="{FF2B5EF4-FFF2-40B4-BE49-F238E27FC236}">
                <a16:creationId xmlns:a16="http://schemas.microsoft.com/office/drawing/2014/main" id="{27FAED0A-3BDF-4027-9CD2-13F474353A96}"/>
              </a:ext>
            </a:extLst>
          </p:cNvPr>
          <p:cNvPicPr>
            <a:picLocks noChangeAspect="1"/>
          </p:cNvPicPr>
          <p:nvPr/>
        </p:nvPicPr>
        <p:blipFill>
          <a:blip r:embed="rId4"/>
          <a:stretch>
            <a:fillRect/>
          </a:stretch>
        </p:blipFill>
        <p:spPr>
          <a:xfrm>
            <a:off x="3646460" y="7618037"/>
            <a:ext cx="3735666" cy="2483039"/>
          </a:xfrm>
          <a:prstGeom prst="rect">
            <a:avLst/>
          </a:prstGeom>
        </p:spPr>
      </p:pic>
      <p:pic>
        <p:nvPicPr>
          <p:cNvPr id="10" name="Graphic 10" descr="Arrow: Slight curve with solid fill">
            <a:extLst>
              <a:ext uri="{FF2B5EF4-FFF2-40B4-BE49-F238E27FC236}">
                <a16:creationId xmlns:a16="http://schemas.microsoft.com/office/drawing/2014/main" id="{49A78E8D-D020-4437-B9A6-5AD5EE001D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3844" y="2771828"/>
            <a:ext cx="1401855" cy="1401855"/>
          </a:xfrm>
          <a:prstGeom prst="rect">
            <a:avLst/>
          </a:prstGeom>
        </p:spPr>
      </p:pic>
      <p:pic>
        <p:nvPicPr>
          <p:cNvPr id="11" name="Graphic 10" descr="Arrow: Slight curve with solid fill">
            <a:extLst>
              <a:ext uri="{FF2B5EF4-FFF2-40B4-BE49-F238E27FC236}">
                <a16:creationId xmlns:a16="http://schemas.microsoft.com/office/drawing/2014/main" id="{1EB7DAC2-5729-4155-965A-30E17A1ED5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83855" y="5414279"/>
            <a:ext cx="1401855" cy="1401855"/>
          </a:xfrm>
          <a:prstGeom prst="rect">
            <a:avLst/>
          </a:prstGeom>
        </p:spPr>
      </p:pic>
      <p:pic>
        <p:nvPicPr>
          <p:cNvPr id="12" name="Graphic 10" descr="Arrow: Slight curve with solid fill">
            <a:extLst>
              <a:ext uri="{FF2B5EF4-FFF2-40B4-BE49-F238E27FC236}">
                <a16:creationId xmlns:a16="http://schemas.microsoft.com/office/drawing/2014/main" id="{E1519D61-BD2B-4ACF-8DA7-705A8FBF69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0185" y="8011155"/>
            <a:ext cx="1401855" cy="1401855"/>
          </a:xfrm>
          <a:prstGeom prst="rect">
            <a:avLst/>
          </a:prstGeom>
        </p:spPr>
      </p:pic>
      <p:sp>
        <p:nvSpPr>
          <p:cNvPr id="13" name="TextBox 12">
            <a:extLst>
              <a:ext uri="{FF2B5EF4-FFF2-40B4-BE49-F238E27FC236}">
                <a16:creationId xmlns:a16="http://schemas.microsoft.com/office/drawing/2014/main" id="{70B9B97A-2522-4BE9-9F3F-2ABD96465DD9}"/>
              </a:ext>
            </a:extLst>
          </p:cNvPr>
          <p:cNvSpPr txBox="1"/>
          <p:nvPr/>
        </p:nvSpPr>
        <p:spPr>
          <a:xfrm>
            <a:off x="7885018" y="2571109"/>
            <a:ext cx="989081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lt-LT" sz="2800" dirty="0">
                <a:ea typeface="+mn-lt"/>
                <a:cs typeface="+mn-lt"/>
              </a:rPr>
              <a:t>4K pakeičia socialines-pilietines valandas ir praplečia užskaitomų veiklų sąrašą. Kiekviena Tau patinkanti veikla potencialiai gali būti užskaityta kaip 4K – nuo Tavo pačio iniciatyvų iki kalbų mokymosi internetu ar pasiruošimo ir dalyvavimo e-sporto turnyre.</a:t>
            </a:r>
            <a:endParaRPr lang="en-US" sz="2800" dirty="0">
              <a:ea typeface="+mn-lt"/>
              <a:cs typeface="+mn-lt"/>
            </a:endParaRPr>
          </a:p>
        </p:txBody>
      </p:sp>
      <p:sp>
        <p:nvSpPr>
          <p:cNvPr id="14" name="TextBox 13">
            <a:extLst>
              <a:ext uri="{FF2B5EF4-FFF2-40B4-BE49-F238E27FC236}">
                <a16:creationId xmlns:a16="http://schemas.microsoft.com/office/drawing/2014/main" id="{29F5AF63-973E-4264-B08C-424FA77256BD}"/>
              </a:ext>
            </a:extLst>
          </p:cNvPr>
          <p:cNvSpPr txBox="1"/>
          <p:nvPr/>
        </p:nvSpPr>
        <p:spPr>
          <a:xfrm>
            <a:off x="9140605" y="5202332"/>
            <a:ext cx="8493510" cy="1815882"/>
          </a:xfrm>
          <a:prstGeom prst="rect">
            <a:avLst/>
          </a:prstGeom>
          <a:noFill/>
        </p:spPr>
        <p:txBody>
          <a:bodyPr wrap="square" lIns="91440" tIns="45720" rIns="91440" bIns="45720" anchor="t">
            <a:spAutoFit/>
          </a:bodyPr>
          <a:lstStyle/>
          <a:p>
            <a:pPr algn="just"/>
            <a:r>
              <a:rPr lang="lt-LT" sz="2800" dirty="0">
                <a:ea typeface="+mn-lt"/>
                <a:cs typeface="+mn-lt"/>
              </a:rPr>
              <a:t>4K modelis padės ugdytis gebėjimą keltis asmeninius tikslus, planuoti laiką, fiksuoti savo pažangą bei įsivertinti progresą – įgūdžiai, kurie pravers ir kitose gyvenimo srityse.</a:t>
            </a:r>
          </a:p>
        </p:txBody>
      </p:sp>
      <p:pic>
        <p:nvPicPr>
          <p:cNvPr id="15" name="Picture 15" descr="A picture containing tree, outdoor, forest, wood&#10;&#10;Description automatically generated">
            <a:extLst>
              <a:ext uri="{FF2B5EF4-FFF2-40B4-BE49-F238E27FC236}">
                <a16:creationId xmlns:a16="http://schemas.microsoft.com/office/drawing/2014/main" id="{A06DF954-720F-4B39-A289-CD2E89197312}"/>
              </a:ext>
            </a:extLst>
          </p:cNvPr>
          <p:cNvPicPr>
            <a:picLocks noChangeAspect="1"/>
          </p:cNvPicPr>
          <p:nvPr/>
        </p:nvPicPr>
        <p:blipFill>
          <a:blip r:embed="rId7"/>
          <a:stretch>
            <a:fillRect/>
          </a:stretch>
        </p:blipFill>
        <p:spPr>
          <a:xfrm>
            <a:off x="1044019" y="2449791"/>
            <a:ext cx="3956900" cy="2618294"/>
          </a:xfrm>
          <a:prstGeom prst="rect">
            <a:avLst/>
          </a:prstGeom>
        </p:spPr>
      </p:pic>
    </p:spTree>
    <p:extLst>
      <p:ext uri="{BB962C8B-B14F-4D97-AF65-F5344CB8AC3E}">
        <p14:creationId xmlns:p14="http://schemas.microsoft.com/office/powerpoint/2010/main" val="1445234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54185" y="1955090"/>
            <a:ext cx="18396241" cy="8382336"/>
          </a:xfrm>
          <a:prstGeom prst="rect">
            <a:avLst/>
          </a:prstGeom>
          <a:solidFill>
            <a:srgbClr val="F7FFF0"/>
          </a:solidFill>
          <a:ln>
            <a:solidFill>
              <a:srgbClr val="D5ECB8"/>
            </a:solidFill>
          </a:ln>
        </p:spPr>
      </p:sp>
      <p:sp>
        <p:nvSpPr>
          <p:cNvPr id="4" name="TextBox 4"/>
          <p:cNvSpPr txBox="1"/>
          <p:nvPr/>
        </p:nvSpPr>
        <p:spPr>
          <a:xfrm>
            <a:off x="385813" y="308268"/>
            <a:ext cx="15937798" cy="1168397"/>
          </a:xfrm>
          <a:prstGeom prst="rect">
            <a:avLst/>
          </a:prstGeom>
        </p:spPr>
        <p:txBody>
          <a:bodyPr wrap="square" lIns="0" tIns="0" rIns="0" bIns="0" rtlCol="0" anchor="t">
            <a:spAutoFit/>
          </a:bodyPr>
          <a:lstStyle/>
          <a:p>
            <a:pPr>
              <a:lnSpc>
                <a:spcPts val="10080"/>
              </a:lnSpc>
            </a:pPr>
            <a:r>
              <a:rPr lang="lt-LT" sz="6000" b="1">
                <a:solidFill>
                  <a:srgbClr val="000000"/>
                </a:solidFill>
                <a:latin typeface="Times New Roman" panose="02020603050405020304" pitchFamily="18" charset="0"/>
                <a:cs typeface="Times New Roman" panose="02020603050405020304" pitchFamily="18" charset="0"/>
              </a:rPr>
              <a:t>Mokiniui padeda</a:t>
            </a:r>
            <a:endParaRPr lang="en-US" sz="6000" b="1">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C91996D0-D528-4B0A-B822-83DE31FF6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529" y="2608119"/>
            <a:ext cx="141922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66D2B8C-C003-47F0-82EC-44E17F7CD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29" y="6459682"/>
            <a:ext cx="1411605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787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70994" y="1955090"/>
            <a:ext cx="18413050" cy="8331910"/>
          </a:xfrm>
          <a:prstGeom prst="rect">
            <a:avLst/>
          </a:prstGeom>
          <a:solidFill>
            <a:srgbClr val="F7FFF0"/>
          </a:solidFill>
          <a:ln>
            <a:solidFill>
              <a:srgbClr val="D5ECB8"/>
            </a:solidFill>
          </a:ln>
        </p:spPr>
      </p:sp>
      <p:sp>
        <p:nvSpPr>
          <p:cNvPr id="4" name="TextBox 4"/>
          <p:cNvSpPr txBox="1"/>
          <p:nvPr/>
        </p:nvSpPr>
        <p:spPr>
          <a:xfrm>
            <a:off x="550820" y="329792"/>
            <a:ext cx="15937798" cy="1168397"/>
          </a:xfrm>
          <a:prstGeom prst="rect">
            <a:avLst/>
          </a:prstGeom>
        </p:spPr>
        <p:txBody>
          <a:bodyPr wrap="square" lIns="0" tIns="0" rIns="0" bIns="0" rtlCol="0" anchor="t">
            <a:spAutoFit/>
          </a:bodyPr>
          <a:lstStyle/>
          <a:p>
            <a:pPr>
              <a:lnSpc>
                <a:spcPts val="10080"/>
              </a:lnSpc>
            </a:pPr>
            <a:r>
              <a:rPr lang="en-US" sz="6000" b="1">
                <a:solidFill>
                  <a:srgbClr val="000000"/>
                </a:solidFill>
                <a:latin typeface="Times New Roman" panose="02020603050405020304" pitchFamily="18" charset="0"/>
                <a:cs typeface="Times New Roman" panose="02020603050405020304" pitchFamily="18" charset="0"/>
              </a:rPr>
              <a:t>Kaip </a:t>
            </a:r>
            <a:r>
              <a:rPr lang="lt-LT" sz="6000" b="1">
                <a:solidFill>
                  <a:srgbClr val="000000"/>
                </a:solidFill>
                <a:latin typeface="Times New Roman" panose="02020603050405020304" pitchFamily="18" charset="0"/>
                <a:cs typeface="Times New Roman" panose="02020603050405020304" pitchFamily="18" charset="0"/>
              </a:rPr>
              <a:t>vyksta</a:t>
            </a:r>
            <a:r>
              <a:rPr lang="en-US" sz="6000" b="1">
                <a:solidFill>
                  <a:srgbClr val="000000"/>
                </a:solidFill>
                <a:latin typeface="Times New Roman" panose="02020603050405020304" pitchFamily="18" charset="0"/>
                <a:cs typeface="Times New Roman" panose="02020603050405020304" pitchFamily="18" charset="0"/>
              </a:rPr>
              <a:t> 4K </a:t>
            </a:r>
            <a:r>
              <a:rPr lang="en-US" sz="6000" b="1" err="1">
                <a:solidFill>
                  <a:srgbClr val="000000"/>
                </a:solidFill>
                <a:latin typeface="Times New Roman" panose="02020603050405020304" pitchFamily="18" charset="0"/>
                <a:cs typeface="Times New Roman" panose="02020603050405020304" pitchFamily="18" charset="0"/>
              </a:rPr>
              <a:t>modelio</a:t>
            </a:r>
            <a:r>
              <a:rPr lang="en-US" sz="6000" b="1">
                <a:solidFill>
                  <a:srgbClr val="000000"/>
                </a:solidFill>
                <a:latin typeface="Times New Roman" panose="02020603050405020304" pitchFamily="18" charset="0"/>
                <a:cs typeface="Times New Roman" panose="02020603050405020304" pitchFamily="18" charset="0"/>
              </a:rPr>
              <a:t> </a:t>
            </a:r>
            <a:r>
              <a:rPr lang="en-US" sz="6000" b="1" err="1">
                <a:solidFill>
                  <a:srgbClr val="000000"/>
                </a:solidFill>
                <a:latin typeface="Times New Roman" panose="02020603050405020304" pitchFamily="18" charset="0"/>
                <a:cs typeface="Times New Roman" panose="02020603050405020304" pitchFamily="18" charset="0"/>
              </a:rPr>
              <a:t>įgyvendinimas</a:t>
            </a:r>
            <a:r>
              <a:rPr lang="en-US" sz="6000" b="1">
                <a:solidFill>
                  <a:srgbClr val="000000"/>
                </a:solidFill>
                <a:latin typeface="Times New Roman" panose="02020603050405020304" pitchFamily="18" charset="0"/>
                <a:cs typeface="Times New Roman" panose="02020603050405020304" pitchFamily="18" charset="0"/>
              </a:rPr>
              <a:t>?</a:t>
            </a:r>
            <a:endParaRPr lang="en-US" sz="6000" b="1">
              <a:latin typeface="Times New Roman" panose="02020603050405020304" pitchFamily="18" charset="0"/>
              <a:cs typeface="Times New Roman" panose="02020603050405020304" pitchFamily="18" charset="0"/>
            </a:endParaRPr>
          </a:p>
        </p:txBody>
      </p:sp>
      <p:pic>
        <p:nvPicPr>
          <p:cNvPr id="7" name="Picture 8" descr="Diagram&#10;&#10;Description automatically generated">
            <a:extLst>
              <a:ext uri="{FF2B5EF4-FFF2-40B4-BE49-F238E27FC236}">
                <a16:creationId xmlns:a16="http://schemas.microsoft.com/office/drawing/2014/main" id="{A68072A9-A04B-478C-A5AB-4D6F5F6C2C0B}"/>
              </a:ext>
            </a:extLst>
          </p:cNvPr>
          <p:cNvPicPr>
            <a:picLocks noChangeAspect="1"/>
          </p:cNvPicPr>
          <p:nvPr/>
        </p:nvPicPr>
        <p:blipFill>
          <a:blip r:embed="rId3"/>
          <a:stretch>
            <a:fillRect/>
          </a:stretch>
        </p:blipFill>
        <p:spPr>
          <a:xfrm>
            <a:off x="2884571" y="2216517"/>
            <a:ext cx="12187989" cy="7613582"/>
          </a:xfrm>
          <a:prstGeom prst="rect">
            <a:avLst/>
          </a:prstGeom>
        </p:spPr>
      </p:pic>
      <p:pic>
        <p:nvPicPr>
          <p:cNvPr id="9" name="Picture 6" descr="Text&#10;&#10;Description automatically generated">
            <a:extLst>
              <a:ext uri="{FF2B5EF4-FFF2-40B4-BE49-F238E27FC236}">
                <a16:creationId xmlns:a16="http://schemas.microsoft.com/office/drawing/2014/main" id="{1A80C8D1-BFB5-43BA-8DD4-F16AAFDB14C1}"/>
              </a:ext>
            </a:extLst>
          </p:cNvPr>
          <p:cNvPicPr>
            <a:picLocks noChangeAspect="1"/>
          </p:cNvPicPr>
          <p:nvPr/>
        </p:nvPicPr>
        <p:blipFill rotWithShape="1">
          <a:blip r:embed="rId4"/>
          <a:srcRect l="-34" r="87707" b="41734"/>
          <a:stretch/>
        </p:blipFill>
        <p:spPr>
          <a:xfrm>
            <a:off x="3733460" y="2654878"/>
            <a:ext cx="1390989" cy="2312967"/>
          </a:xfrm>
          <a:prstGeom prst="rect">
            <a:avLst/>
          </a:prstGeom>
        </p:spPr>
      </p:pic>
      <p:pic>
        <p:nvPicPr>
          <p:cNvPr id="14" name="Picture 6" descr="Text&#10;&#10;Description automatically generated">
            <a:extLst>
              <a:ext uri="{FF2B5EF4-FFF2-40B4-BE49-F238E27FC236}">
                <a16:creationId xmlns:a16="http://schemas.microsoft.com/office/drawing/2014/main" id="{64CEF9C8-3AA8-44F9-BCE4-AB607AF78144}"/>
              </a:ext>
            </a:extLst>
          </p:cNvPr>
          <p:cNvPicPr>
            <a:picLocks noChangeAspect="1"/>
          </p:cNvPicPr>
          <p:nvPr/>
        </p:nvPicPr>
        <p:blipFill rotWithShape="1">
          <a:blip r:embed="rId4"/>
          <a:srcRect l="-34" r="87707" b="41734"/>
          <a:stretch/>
        </p:blipFill>
        <p:spPr>
          <a:xfrm>
            <a:off x="3793618" y="6429785"/>
            <a:ext cx="1390989" cy="2312967"/>
          </a:xfrm>
          <a:prstGeom prst="rect">
            <a:avLst/>
          </a:prstGeom>
        </p:spPr>
      </p:pic>
      <p:pic>
        <p:nvPicPr>
          <p:cNvPr id="15" name="Picture 6" descr="Text&#10;&#10;Description automatically generated">
            <a:extLst>
              <a:ext uri="{FF2B5EF4-FFF2-40B4-BE49-F238E27FC236}">
                <a16:creationId xmlns:a16="http://schemas.microsoft.com/office/drawing/2014/main" id="{2E20198B-70CF-4029-888E-BE4C5C13623E}"/>
              </a:ext>
            </a:extLst>
          </p:cNvPr>
          <p:cNvPicPr>
            <a:picLocks noChangeAspect="1"/>
          </p:cNvPicPr>
          <p:nvPr/>
        </p:nvPicPr>
        <p:blipFill rotWithShape="1">
          <a:blip r:embed="rId4"/>
          <a:srcRect l="-34" r="87707" b="41734"/>
          <a:stretch/>
        </p:blipFill>
        <p:spPr>
          <a:xfrm>
            <a:off x="12832341" y="6429786"/>
            <a:ext cx="1390989" cy="2312967"/>
          </a:xfrm>
          <a:prstGeom prst="rect">
            <a:avLst/>
          </a:prstGeom>
        </p:spPr>
      </p:pic>
      <p:pic>
        <p:nvPicPr>
          <p:cNvPr id="16" name="Picture 6" descr="Text&#10;&#10;Description automatically generated">
            <a:extLst>
              <a:ext uri="{FF2B5EF4-FFF2-40B4-BE49-F238E27FC236}">
                <a16:creationId xmlns:a16="http://schemas.microsoft.com/office/drawing/2014/main" id="{79FD5ADF-EF98-45A4-978C-7BFE3D45E230}"/>
              </a:ext>
            </a:extLst>
          </p:cNvPr>
          <p:cNvPicPr>
            <a:picLocks noChangeAspect="1"/>
          </p:cNvPicPr>
          <p:nvPr/>
        </p:nvPicPr>
        <p:blipFill rotWithShape="1">
          <a:blip r:embed="rId4"/>
          <a:srcRect l="-34" r="87707" b="41734"/>
          <a:stretch/>
        </p:blipFill>
        <p:spPr>
          <a:xfrm>
            <a:off x="12832341" y="2564641"/>
            <a:ext cx="1390989" cy="2312967"/>
          </a:xfrm>
          <a:prstGeom prst="rect">
            <a:avLst/>
          </a:prstGeom>
        </p:spPr>
      </p:pic>
      <p:pic>
        <p:nvPicPr>
          <p:cNvPr id="18" name="Picture 3" descr="Text&#10;&#10;Description automatically generated">
            <a:extLst>
              <a:ext uri="{FF2B5EF4-FFF2-40B4-BE49-F238E27FC236}">
                <a16:creationId xmlns:a16="http://schemas.microsoft.com/office/drawing/2014/main" id="{BF6B364A-FE39-4A4F-A59D-FE6714596AF1}"/>
              </a:ext>
            </a:extLst>
          </p:cNvPr>
          <p:cNvPicPr>
            <a:picLocks noChangeAspect="1"/>
          </p:cNvPicPr>
          <p:nvPr/>
        </p:nvPicPr>
        <p:blipFill rotWithShape="1">
          <a:blip r:embed="rId5"/>
          <a:srcRect t="-108" r="77464" b="4622"/>
          <a:stretch/>
        </p:blipFill>
        <p:spPr>
          <a:xfrm>
            <a:off x="550820" y="2144503"/>
            <a:ext cx="2556800" cy="2206891"/>
          </a:xfrm>
          <a:prstGeom prst="rect">
            <a:avLst/>
          </a:prstGeom>
        </p:spPr>
      </p:pic>
      <p:pic>
        <p:nvPicPr>
          <p:cNvPr id="19" name="Picture 3" descr="Text&#10;&#10;Description automatically generated">
            <a:extLst>
              <a:ext uri="{FF2B5EF4-FFF2-40B4-BE49-F238E27FC236}">
                <a16:creationId xmlns:a16="http://schemas.microsoft.com/office/drawing/2014/main" id="{BC4E77FB-0A6A-4179-BFAF-F7849ABD9E39}"/>
              </a:ext>
            </a:extLst>
          </p:cNvPr>
          <p:cNvPicPr>
            <a:picLocks noChangeAspect="1"/>
          </p:cNvPicPr>
          <p:nvPr/>
        </p:nvPicPr>
        <p:blipFill rotWithShape="1">
          <a:blip r:embed="rId5"/>
          <a:srcRect t="-108" r="77464" b="4622"/>
          <a:stretch/>
        </p:blipFill>
        <p:spPr>
          <a:xfrm>
            <a:off x="701214" y="2294897"/>
            <a:ext cx="2556800" cy="2206891"/>
          </a:xfrm>
          <a:prstGeom prst="rect">
            <a:avLst/>
          </a:prstGeom>
        </p:spPr>
      </p:pic>
      <p:pic>
        <p:nvPicPr>
          <p:cNvPr id="20" name="Picture 3" descr="Text&#10;&#10;Description automatically generated">
            <a:extLst>
              <a:ext uri="{FF2B5EF4-FFF2-40B4-BE49-F238E27FC236}">
                <a16:creationId xmlns:a16="http://schemas.microsoft.com/office/drawing/2014/main" id="{92B12926-E46F-4D44-ACA9-433C4EF6DB9D}"/>
              </a:ext>
            </a:extLst>
          </p:cNvPr>
          <p:cNvPicPr>
            <a:picLocks noChangeAspect="1"/>
          </p:cNvPicPr>
          <p:nvPr/>
        </p:nvPicPr>
        <p:blipFill rotWithShape="1">
          <a:blip r:embed="rId5"/>
          <a:srcRect t="-108" r="77464" b="4622"/>
          <a:stretch/>
        </p:blipFill>
        <p:spPr>
          <a:xfrm>
            <a:off x="701214" y="7453437"/>
            <a:ext cx="2556800" cy="2206891"/>
          </a:xfrm>
          <a:prstGeom prst="rect">
            <a:avLst/>
          </a:prstGeom>
        </p:spPr>
      </p:pic>
      <p:pic>
        <p:nvPicPr>
          <p:cNvPr id="21" name="Picture 3" descr="Text&#10;&#10;Description automatically generated">
            <a:extLst>
              <a:ext uri="{FF2B5EF4-FFF2-40B4-BE49-F238E27FC236}">
                <a16:creationId xmlns:a16="http://schemas.microsoft.com/office/drawing/2014/main" id="{5F34B09C-2135-4430-8094-0A550D9C9619}"/>
              </a:ext>
            </a:extLst>
          </p:cNvPr>
          <p:cNvPicPr>
            <a:picLocks noChangeAspect="1"/>
          </p:cNvPicPr>
          <p:nvPr/>
        </p:nvPicPr>
        <p:blipFill rotWithShape="1">
          <a:blip r:embed="rId5"/>
          <a:srcRect t="-108" r="77464" b="4622"/>
          <a:stretch/>
        </p:blipFill>
        <p:spPr>
          <a:xfrm>
            <a:off x="14928557" y="2294898"/>
            <a:ext cx="2556800" cy="2206891"/>
          </a:xfrm>
          <a:prstGeom prst="rect">
            <a:avLst/>
          </a:prstGeom>
        </p:spPr>
      </p:pic>
      <p:pic>
        <p:nvPicPr>
          <p:cNvPr id="22" name="Picture 3" descr="Text&#10;&#10;Description automatically generated">
            <a:extLst>
              <a:ext uri="{FF2B5EF4-FFF2-40B4-BE49-F238E27FC236}">
                <a16:creationId xmlns:a16="http://schemas.microsoft.com/office/drawing/2014/main" id="{CF1322DD-F2D5-4C72-95EE-296819B66AD3}"/>
              </a:ext>
            </a:extLst>
          </p:cNvPr>
          <p:cNvPicPr>
            <a:picLocks noChangeAspect="1"/>
          </p:cNvPicPr>
          <p:nvPr/>
        </p:nvPicPr>
        <p:blipFill rotWithShape="1">
          <a:blip r:embed="rId5"/>
          <a:srcRect t="-108" r="77464" b="4622"/>
          <a:stretch/>
        </p:blipFill>
        <p:spPr>
          <a:xfrm>
            <a:off x="15063911" y="8130212"/>
            <a:ext cx="2240972" cy="1951220"/>
          </a:xfrm>
          <a:prstGeom prst="rect">
            <a:avLst/>
          </a:prstGeom>
        </p:spPr>
      </p:pic>
      <p:pic>
        <p:nvPicPr>
          <p:cNvPr id="24" name="Picture 6" descr="Text&#10;&#10;Description automatically generated">
            <a:extLst>
              <a:ext uri="{FF2B5EF4-FFF2-40B4-BE49-F238E27FC236}">
                <a16:creationId xmlns:a16="http://schemas.microsoft.com/office/drawing/2014/main" id="{E5717D77-03DB-4C5C-B3C7-0A769E767DF3}"/>
              </a:ext>
            </a:extLst>
          </p:cNvPr>
          <p:cNvPicPr>
            <a:picLocks noChangeAspect="1"/>
          </p:cNvPicPr>
          <p:nvPr/>
        </p:nvPicPr>
        <p:blipFill rotWithShape="1">
          <a:blip r:embed="rId6"/>
          <a:srcRect l="-345" t="-444" r="81740" b="889"/>
          <a:stretch/>
        </p:blipFill>
        <p:spPr>
          <a:xfrm>
            <a:off x="15248020" y="6127952"/>
            <a:ext cx="1910350" cy="1992469"/>
          </a:xfrm>
          <a:prstGeom prst="rect">
            <a:avLst/>
          </a:prstGeom>
        </p:spPr>
      </p:pic>
    </p:spTree>
    <p:extLst>
      <p:ext uri="{BB962C8B-B14F-4D97-AF65-F5344CB8AC3E}">
        <p14:creationId xmlns:p14="http://schemas.microsoft.com/office/powerpoint/2010/main" val="787192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33618" y="1955090"/>
            <a:ext cx="18362624" cy="8331910"/>
          </a:xfrm>
          <a:prstGeom prst="rect">
            <a:avLst/>
          </a:prstGeom>
          <a:solidFill>
            <a:srgbClr val="F7FFF0"/>
          </a:solidFill>
          <a:ln>
            <a:solidFill>
              <a:srgbClr val="D5ECB8"/>
            </a:solidFill>
          </a:ln>
        </p:spPr>
      </p:sp>
      <p:sp>
        <p:nvSpPr>
          <p:cNvPr id="4" name="TextBox 4"/>
          <p:cNvSpPr txBox="1"/>
          <p:nvPr/>
        </p:nvSpPr>
        <p:spPr>
          <a:xfrm>
            <a:off x="556461" y="334694"/>
            <a:ext cx="15937798" cy="1168397"/>
          </a:xfrm>
          <a:prstGeom prst="rect">
            <a:avLst/>
          </a:prstGeom>
        </p:spPr>
        <p:txBody>
          <a:bodyPr wrap="square" lIns="0" tIns="0" rIns="0" bIns="0" rtlCol="0" anchor="t">
            <a:spAutoFit/>
          </a:bodyPr>
          <a:lstStyle/>
          <a:p>
            <a:pPr>
              <a:lnSpc>
                <a:spcPts val="10080"/>
              </a:lnSpc>
            </a:pPr>
            <a:r>
              <a:rPr lang="lt-LT" sz="6000" b="1">
                <a:solidFill>
                  <a:srgbClr val="000000"/>
                </a:solidFill>
                <a:latin typeface="Times New Roman" panose="02020603050405020304" pitchFamily="18" charset="0"/>
                <a:cs typeface="Times New Roman" panose="02020603050405020304" pitchFamily="18" charset="0"/>
              </a:rPr>
              <a:t>Idėja</a:t>
            </a:r>
            <a:endParaRPr lang="en-US" sz="6000" b="1">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D7F34BD-1BD7-4A74-AB0E-766F61428EA9}"/>
              </a:ext>
            </a:extLst>
          </p:cNvPr>
          <p:cNvSpPr txBox="1"/>
          <p:nvPr/>
        </p:nvSpPr>
        <p:spPr>
          <a:xfrm>
            <a:off x="556461" y="2483180"/>
            <a:ext cx="17288194" cy="954107"/>
          </a:xfrm>
          <a:prstGeom prst="rect">
            <a:avLst/>
          </a:prstGeom>
          <a:noFill/>
        </p:spPr>
        <p:txBody>
          <a:bodyPr wrap="square">
            <a:spAutoFit/>
          </a:bodyPr>
          <a:lstStyle/>
          <a:p>
            <a:pPr algn="just"/>
            <a:r>
              <a:rPr lang="lt-LT" sz="2800"/>
              <a:t>Šioje ciklo stadijoje sugalvok, kokias veiklas norėsi vykdyti, jas rinkis pagal savo pomėgius ar tai, ką visada norėjai išbandyti. Veiklos gali būti labai įvairios: būreliai, savanorystė, asmeniniai projektai, mokymasis internetu ir kt.</a:t>
            </a:r>
            <a:endParaRPr lang="en-GB" sz="2800"/>
          </a:p>
        </p:txBody>
      </p:sp>
      <p:sp>
        <p:nvSpPr>
          <p:cNvPr id="7" name="TextBox 6">
            <a:extLst>
              <a:ext uri="{FF2B5EF4-FFF2-40B4-BE49-F238E27FC236}">
                <a16:creationId xmlns:a16="http://schemas.microsoft.com/office/drawing/2014/main" id="{A103977D-6C9A-4C63-9197-F810CEBC3E56}"/>
              </a:ext>
            </a:extLst>
          </p:cNvPr>
          <p:cNvSpPr txBox="1"/>
          <p:nvPr/>
        </p:nvSpPr>
        <p:spPr>
          <a:xfrm>
            <a:off x="8525360" y="4354606"/>
            <a:ext cx="8963891" cy="3539430"/>
          </a:xfrm>
          <a:prstGeom prst="rect">
            <a:avLst/>
          </a:prstGeom>
          <a:noFill/>
        </p:spPr>
        <p:txBody>
          <a:bodyPr wrap="square">
            <a:spAutoFit/>
          </a:bodyPr>
          <a:lstStyle/>
          <a:p>
            <a:r>
              <a:rPr lang="lt-LT" sz="2800" b="1" dirty="0"/>
              <a:t>Į ką reikia atkreipti dėmesį planuojant savo </a:t>
            </a:r>
            <a:r>
              <a:rPr lang="en-US" sz="2800" b="1" dirty="0"/>
              <a:t>4K </a:t>
            </a:r>
            <a:r>
              <a:rPr lang="lt-LT" sz="2800" b="1" dirty="0"/>
              <a:t>kelionę:</a:t>
            </a:r>
          </a:p>
          <a:p>
            <a:pPr marL="457200" indent="-457200" algn="just">
              <a:buFont typeface="+mj-lt"/>
              <a:buAutoNum type="arabicPeriod"/>
            </a:pPr>
            <a:r>
              <a:rPr lang="lt-LT" sz="2800" dirty="0"/>
              <a:t>Ar mano pasiriktos veiklos aprėpia visas </a:t>
            </a:r>
            <a:r>
              <a:rPr lang="en-US" sz="2800" dirty="0"/>
              <a:t>4K</a:t>
            </a:r>
            <a:r>
              <a:rPr lang="lt-LT" sz="2800" dirty="0"/>
              <a:t> sritis – aš kuriu, aš keičiu (-</a:t>
            </a:r>
            <a:r>
              <a:rPr lang="lt-LT" sz="2800" dirty="0" err="1"/>
              <a:t>iuosi</a:t>
            </a:r>
            <a:r>
              <a:rPr lang="lt-LT" sz="2800" dirty="0"/>
              <a:t>), aš kitiems ir aš su kitais.</a:t>
            </a:r>
          </a:p>
          <a:p>
            <a:pPr marL="457200" indent="-457200" algn="just">
              <a:buFont typeface="+mj-lt"/>
              <a:buAutoNum type="arabicPeriod"/>
            </a:pPr>
            <a:r>
              <a:rPr lang="lt-LT" sz="2800" dirty="0"/>
              <a:t>Ar mano pasirinktos veiklos yra man pačiam įdomios, prasmingos?</a:t>
            </a:r>
          </a:p>
          <a:p>
            <a:pPr marL="457200" indent="-457200" algn="just">
              <a:buFont typeface="+mj-lt"/>
              <a:buAutoNum type="arabicPeriod"/>
            </a:pPr>
            <a:r>
              <a:rPr lang="lt-LT" sz="2800" dirty="0"/>
              <a:t>Ar šiose pasirinktose veiklose aš galėsiu tobulėti?</a:t>
            </a:r>
          </a:p>
          <a:p>
            <a:pPr marL="457200" indent="-457200" algn="just">
              <a:buFont typeface="+mj-lt"/>
              <a:buAutoNum type="arabicPeriod"/>
            </a:pPr>
            <a:r>
              <a:rPr lang="lt-LT" sz="2800" dirty="0"/>
              <a:t>Ar gebėsiu šiose veiklose išsikelti tikslus, kuriuos galėčiau pasiekti?</a:t>
            </a:r>
            <a:endParaRPr lang="en-GB" sz="2800" dirty="0"/>
          </a:p>
        </p:txBody>
      </p:sp>
      <p:pic>
        <p:nvPicPr>
          <p:cNvPr id="5" name="Picture 4">
            <a:extLst>
              <a:ext uri="{FF2B5EF4-FFF2-40B4-BE49-F238E27FC236}">
                <a16:creationId xmlns:a16="http://schemas.microsoft.com/office/drawing/2014/main" id="{82F13C53-32FC-46E9-8249-EEF8E1536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968" y="3759424"/>
            <a:ext cx="4899125" cy="6082328"/>
          </a:xfrm>
          <a:prstGeom prst="rect">
            <a:avLst/>
          </a:prstGeom>
        </p:spPr>
      </p:pic>
    </p:spTree>
    <p:extLst>
      <p:ext uri="{BB962C8B-B14F-4D97-AF65-F5344CB8AC3E}">
        <p14:creationId xmlns:p14="http://schemas.microsoft.com/office/powerpoint/2010/main" val="2596669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37377" y="1955090"/>
            <a:ext cx="18362624" cy="8331910"/>
          </a:xfrm>
          <a:prstGeom prst="rect">
            <a:avLst/>
          </a:prstGeom>
          <a:solidFill>
            <a:srgbClr val="F7FFF0"/>
          </a:solidFill>
          <a:ln>
            <a:solidFill>
              <a:srgbClr val="D5ECB8"/>
            </a:solidFill>
          </a:ln>
        </p:spPr>
      </p:sp>
      <p:sp>
        <p:nvSpPr>
          <p:cNvPr id="4" name="TextBox 4"/>
          <p:cNvSpPr txBox="1"/>
          <p:nvPr/>
        </p:nvSpPr>
        <p:spPr>
          <a:xfrm>
            <a:off x="556461" y="334694"/>
            <a:ext cx="15937798" cy="1168397"/>
          </a:xfrm>
          <a:prstGeom prst="rect">
            <a:avLst/>
          </a:prstGeom>
        </p:spPr>
        <p:txBody>
          <a:bodyPr wrap="square" lIns="0" tIns="0" rIns="0" bIns="0" rtlCol="0" anchor="t">
            <a:spAutoFit/>
          </a:bodyPr>
          <a:lstStyle/>
          <a:p>
            <a:pPr>
              <a:lnSpc>
                <a:spcPts val="10080"/>
              </a:lnSpc>
            </a:pPr>
            <a:r>
              <a:rPr lang="lt-LT" sz="6000" b="1">
                <a:solidFill>
                  <a:srgbClr val="000000"/>
                </a:solidFill>
                <a:latin typeface="Times New Roman" panose="02020603050405020304" pitchFamily="18" charset="0"/>
                <a:cs typeface="Times New Roman" panose="02020603050405020304" pitchFamily="18" charset="0"/>
              </a:rPr>
              <a:t>Planas</a:t>
            </a:r>
            <a:endParaRPr lang="en-US" sz="6000" b="1">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955E881-BA11-4AD4-94E6-5489831E0ED2}"/>
              </a:ext>
            </a:extLst>
          </p:cNvPr>
          <p:cNvSpPr txBox="1"/>
          <p:nvPr/>
        </p:nvSpPr>
        <p:spPr>
          <a:xfrm>
            <a:off x="483292" y="4169099"/>
            <a:ext cx="9185562" cy="646331"/>
          </a:xfrm>
          <a:prstGeom prst="rect">
            <a:avLst/>
          </a:prstGeom>
          <a:noFill/>
        </p:spPr>
        <p:txBody>
          <a:bodyPr wrap="square">
            <a:spAutoFit/>
          </a:bodyPr>
          <a:lstStyle/>
          <a:p>
            <a:endParaRPr lang="en-GB"/>
          </a:p>
          <a:p>
            <a:endParaRPr lang="en-GB"/>
          </a:p>
        </p:txBody>
      </p:sp>
      <p:pic>
        <p:nvPicPr>
          <p:cNvPr id="12" name="Picture 11">
            <a:extLst>
              <a:ext uri="{FF2B5EF4-FFF2-40B4-BE49-F238E27FC236}">
                <a16:creationId xmlns:a16="http://schemas.microsoft.com/office/drawing/2014/main" id="{670C0931-BC8D-4ED7-AB61-99B7232FBC90}"/>
              </a:ext>
            </a:extLst>
          </p:cNvPr>
          <p:cNvPicPr>
            <a:picLocks noChangeAspect="1"/>
          </p:cNvPicPr>
          <p:nvPr/>
        </p:nvPicPr>
        <p:blipFill>
          <a:blip r:embed="rId3"/>
          <a:stretch>
            <a:fillRect/>
          </a:stretch>
        </p:blipFill>
        <p:spPr>
          <a:xfrm>
            <a:off x="5307567" y="4169099"/>
            <a:ext cx="7785981" cy="5480815"/>
          </a:xfrm>
          <a:prstGeom prst="rect">
            <a:avLst/>
          </a:prstGeom>
        </p:spPr>
      </p:pic>
      <p:sp>
        <p:nvSpPr>
          <p:cNvPr id="8" name="TextBox 7">
            <a:extLst>
              <a:ext uri="{FF2B5EF4-FFF2-40B4-BE49-F238E27FC236}">
                <a16:creationId xmlns:a16="http://schemas.microsoft.com/office/drawing/2014/main" id="{6A6D6451-3741-4F70-BE1C-2B2ACB3E21E5}"/>
              </a:ext>
            </a:extLst>
          </p:cNvPr>
          <p:cNvSpPr txBox="1"/>
          <p:nvPr/>
        </p:nvSpPr>
        <p:spPr>
          <a:xfrm>
            <a:off x="556461" y="2483180"/>
            <a:ext cx="17288194" cy="1384995"/>
          </a:xfrm>
          <a:prstGeom prst="rect">
            <a:avLst/>
          </a:prstGeom>
          <a:noFill/>
        </p:spPr>
        <p:txBody>
          <a:bodyPr wrap="square">
            <a:spAutoFit/>
          </a:bodyPr>
          <a:lstStyle/>
          <a:p>
            <a:pPr algn="just"/>
            <a:r>
              <a:rPr lang="lt-LT" sz="2800"/>
              <a:t>Sugalvojęs, kokias veiklas nori atlikti, nusistatyk bent po vieną tikslą kiekvienai pasirinktai veiklai; susiplanuok, kaip jų sieksi, ir savo plane parodyk, kokias 4K sritis Tavo pasirinktos veiklos aprėpia. Šioje stadijoje taip pat sutarsim, kokios kompetencijos bus ugdomos per Tavo pasirinktas veiklas.</a:t>
            </a:r>
          </a:p>
        </p:txBody>
      </p:sp>
    </p:spTree>
    <p:extLst>
      <p:ext uri="{BB962C8B-B14F-4D97-AF65-F5344CB8AC3E}">
        <p14:creationId xmlns:p14="http://schemas.microsoft.com/office/powerpoint/2010/main" val="705117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ECB8"/>
        </a:solidFill>
        <a:effectLst/>
      </p:bgPr>
    </p:bg>
    <p:spTree>
      <p:nvGrpSpPr>
        <p:cNvPr id="1" name=""/>
        <p:cNvGrpSpPr/>
        <p:nvPr/>
      </p:nvGrpSpPr>
      <p:grpSpPr>
        <a:xfrm>
          <a:off x="0" y="0"/>
          <a:ext cx="0" cy="0"/>
          <a:chOff x="0" y="0"/>
          <a:chExt cx="0" cy="0"/>
        </a:xfrm>
      </p:grpSpPr>
      <p:sp>
        <p:nvSpPr>
          <p:cNvPr id="2" name="AutoShape 2"/>
          <p:cNvSpPr/>
          <p:nvPr/>
        </p:nvSpPr>
        <p:spPr>
          <a:xfrm>
            <a:off x="-70994" y="1955090"/>
            <a:ext cx="18379433" cy="8331910"/>
          </a:xfrm>
          <a:prstGeom prst="rect">
            <a:avLst/>
          </a:prstGeom>
          <a:solidFill>
            <a:srgbClr val="F7FFF0"/>
          </a:solidFill>
          <a:ln>
            <a:solidFill>
              <a:srgbClr val="D5ECB8"/>
            </a:solidFill>
          </a:ln>
        </p:spPr>
      </p:sp>
      <p:sp>
        <p:nvSpPr>
          <p:cNvPr id="4" name="TextBox 4"/>
          <p:cNvSpPr txBox="1"/>
          <p:nvPr/>
        </p:nvSpPr>
        <p:spPr>
          <a:xfrm>
            <a:off x="556461" y="334694"/>
            <a:ext cx="15937798" cy="1168397"/>
          </a:xfrm>
          <a:prstGeom prst="rect">
            <a:avLst/>
          </a:prstGeom>
        </p:spPr>
        <p:txBody>
          <a:bodyPr wrap="square" lIns="0" tIns="0" rIns="0" bIns="0" rtlCol="0" anchor="t">
            <a:spAutoFit/>
          </a:bodyPr>
          <a:lstStyle/>
          <a:p>
            <a:pPr>
              <a:lnSpc>
                <a:spcPts val="10080"/>
              </a:lnSpc>
            </a:pPr>
            <a:r>
              <a:rPr lang="lt-LT" sz="6000" b="1">
                <a:solidFill>
                  <a:srgbClr val="000000"/>
                </a:solidFill>
                <a:latin typeface="Times New Roman"/>
                <a:cs typeface="Times New Roman"/>
              </a:rPr>
              <a:t>Tikslų išsikėlimas</a:t>
            </a:r>
            <a:endParaRPr lang="en-US"/>
          </a:p>
        </p:txBody>
      </p:sp>
      <p:sp>
        <p:nvSpPr>
          <p:cNvPr id="17" name="TextBox 16">
            <a:extLst>
              <a:ext uri="{FF2B5EF4-FFF2-40B4-BE49-F238E27FC236}">
                <a16:creationId xmlns:a16="http://schemas.microsoft.com/office/drawing/2014/main" id="{A955E881-BA11-4AD4-94E6-5489831E0ED2}"/>
              </a:ext>
            </a:extLst>
          </p:cNvPr>
          <p:cNvSpPr txBox="1"/>
          <p:nvPr/>
        </p:nvSpPr>
        <p:spPr>
          <a:xfrm>
            <a:off x="483292" y="4169099"/>
            <a:ext cx="9185562" cy="646331"/>
          </a:xfrm>
          <a:prstGeom prst="rect">
            <a:avLst/>
          </a:prstGeom>
          <a:noFill/>
        </p:spPr>
        <p:txBody>
          <a:bodyPr wrap="square">
            <a:spAutoFit/>
          </a:bodyPr>
          <a:lstStyle/>
          <a:p>
            <a:endParaRPr lang="en-GB"/>
          </a:p>
          <a:p>
            <a:endParaRPr lang="en-GB"/>
          </a:p>
        </p:txBody>
      </p:sp>
      <p:sp>
        <p:nvSpPr>
          <p:cNvPr id="8" name="TextBox 7">
            <a:extLst>
              <a:ext uri="{FF2B5EF4-FFF2-40B4-BE49-F238E27FC236}">
                <a16:creationId xmlns:a16="http://schemas.microsoft.com/office/drawing/2014/main" id="{6A6D6451-3741-4F70-BE1C-2B2ACB3E21E5}"/>
              </a:ext>
            </a:extLst>
          </p:cNvPr>
          <p:cNvSpPr txBox="1"/>
          <p:nvPr/>
        </p:nvSpPr>
        <p:spPr>
          <a:xfrm>
            <a:off x="556461" y="2483180"/>
            <a:ext cx="17288194" cy="523220"/>
          </a:xfrm>
          <a:prstGeom prst="rect">
            <a:avLst/>
          </a:prstGeom>
          <a:noFill/>
        </p:spPr>
        <p:txBody>
          <a:bodyPr wrap="square">
            <a:spAutoFit/>
          </a:bodyPr>
          <a:lstStyle/>
          <a:p>
            <a:pPr algn="just"/>
            <a:r>
              <a:rPr lang="lt-LT" sz="2800"/>
              <a:t>Numatydamas savo tikslus pasitelk SMART metodą. SMART yra angliškas akronimas, susidedantis iš penkių dalių:</a:t>
            </a:r>
          </a:p>
        </p:txBody>
      </p:sp>
      <p:sp>
        <p:nvSpPr>
          <p:cNvPr id="11" name="TextBox 10">
            <a:extLst>
              <a:ext uri="{FF2B5EF4-FFF2-40B4-BE49-F238E27FC236}">
                <a16:creationId xmlns:a16="http://schemas.microsoft.com/office/drawing/2014/main" id="{8F28B5A8-A383-48B9-87FC-3AB126D1DD1F}"/>
              </a:ext>
            </a:extLst>
          </p:cNvPr>
          <p:cNvSpPr txBox="1"/>
          <p:nvPr/>
        </p:nvSpPr>
        <p:spPr>
          <a:xfrm>
            <a:off x="556461" y="3472935"/>
            <a:ext cx="7825539" cy="5758692"/>
          </a:xfrm>
          <a:prstGeom prst="rect">
            <a:avLst/>
          </a:prstGeom>
          <a:noFill/>
        </p:spPr>
        <p:txBody>
          <a:bodyPr wrap="square">
            <a:spAutoFit/>
          </a:bodyPr>
          <a:lstStyle/>
          <a:p>
            <a:pPr marL="342900" lvl="0" indent="-342900" algn="just">
              <a:lnSpc>
                <a:spcPct val="107000"/>
              </a:lnSpc>
              <a:spcBef>
                <a:spcPts val="1200"/>
              </a:spcBef>
              <a:buFont typeface="+mj-lt"/>
              <a:buAutoNum type="arabicPeriod"/>
            </a:pPr>
            <a:r>
              <a:rPr lang="lt-LT" sz="2800" b="1" dirty="0">
                <a:solidFill>
                  <a:srgbClr val="000000"/>
                </a:solidFill>
                <a:effectLst/>
                <a:ea typeface="Times New Roman" panose="02020603050405020304" pitchFamily="18" charset="0"/>
                <a:cs typeface="Times New Roman" panose="02020603050405020304" pitchFamily="18" charset="0"/>
              </a:rPr>
              <a:t>Konkretus</a:t>
            </a:r>
            <a:r>
              <a:rPr lang="lt-LT" sz="2800" dirty="0">
                <a:solidFill>
                  <a:srgbClr val="000000"/>
                </a:solidFill>
                <a:effectLst/>
                <a:ea typeface="Times New Roman" panose="02020603050405020304" pitchFamily="18" charset="0"/>
                <a:cs typeface="Times New Roman" panose="02020603050405020304" pitchFamily="18" charset="0"/>
              </a:rPr>
              <a:t> </a:t>
            </a:r>
            <a:r>
              <a:rPr lang="lt-LT" sz="2800" i="1" dirty="0">
                <a:solidFill>
                  <a:srgbClr val="000000"/>
                </a:solidFill>
                <a:effectLst/>
                <a:ea typeface="Times New Roman" panose="02020603050405020304" pitchFamily="18" charset="0"/>
                <a:cs typeface="Times New Roman" panose="02020603050405020304" pitchFamily="18" charset="0"/>
              </a:rPr>
              <a:t>(angl. </a:t>
            </a:r>
            <a:r>
              <a:rPr lang="lt-LT" sz="2800" i="1" u="sng" dirty="0" err="1">
                <a:solidFill>
                  <a:srgbClr val="000000"/>
                </a:solidFill>
                <a:effectLst/>
                <a:ea typeface="Times New Roman" panose="02020603050405020304" pitchFamily="18" charset="0"/>
                <a:cs typeface="Times New Roman" panose="02020603050405020304" pitchFamily="18" charset="0"/>
              </a:rPr>
              <a:t>S</a:t>
            </a:r>
            <a:r>
              <a:rPr lang="lt-LT" sz="2800" i="1" dirty="0" err="1">
                <a:solidFill>
                  <a:srgbClr val="000000"/>
                </a:solidFill>
                <a:effectLst/>
                <a:ea typeface="Times New Roman" panose="02020603050405020304" pitchFamily="18" charset="0"/>
                <a:cs typeface="Times New Roman" panose="02020603050405020304" pitchFamily="18" charset="0"/>
              </a:rPr>
              <a:t>pecific</a:t>
            </a:r>
            <a:r>
              <a:rPr lang="lt-LT" sz="2800" i="1" dirty="0">
                <a:solidFill>
                  <a:srgbClr val="000000"/>
                </a:solidFill>
                <a:effectLst/>
                <a:ea typeface="Times New Roman" panose="02020603050405020304" pitchFamily="18" charset="0"/>
                <a:cs typeface="Times New Roman" panose="02020603050405020304" pitchFamily="18" charset="0"/>
              </a:rPr>
              <a:t>)</a:t>
            </a:r>
            <a:r>
              <a:rPr lang="lt-LT" sz="2800" dirty="0">
                <a:solidFill>
                  <a:srgbClr val="000000"/>
                </a:solidFill>
                <a:effectLst/>
                <a:ea typeface="Times New Roman" panose="02020603050405020304" pitchFamily="18" charset="0"/>
                <a:cs typeface="Times New Roman" panose="02020603050405020304" pitchFamily="18" charset="0"/>
              </a:rPr>
              <a:t> - turi būti aišku, ko konkrečiai sieki bei kaip to pasieksi; </a:t>
            </a:r>
            <a:endParaRPr lang="en-GB" sz="2800" dirty="0">
              <a:effectLst/>
              <a:ea typeface="Calibri" panose="020F0502020204030204" pitchFamily="34" charset="0"/>
              <a:cs typeface="Times New Roman" panose="02020603050405020304" pitchFamily="18" charset="0"/>
            </a:endParaRPr>
          </a:p>
          <a:p>
            <a:pPr marL="342900" lvl="0" indent="-342900" algn="just">
              <a:lnSpc>
                <a:spcPct val="107000"/>
              </a:lnSpc>
              <a:spcBef>
                <a:spcPts val="1200"/>
              </a:spcBef>
              <a:buFont typeface="+mj-lt"/>
              <a:buAutoNum type="arabicPeriod" startAt="2"/>
            </a:pPr>
            <a:r>
              <a:rPr lang="lt-LT" sz="2800" b="1" dirty="0">
                <a:solidFill>
                  <a:srgbClr val="000000"/>
                </a:solidFill>
                <a:effectLst/>
                <a:ea typeface="Times New Roman" panose="02020603050405020304" pitchFamily="18" charset="0"/>
                <a:cs typeface="Times New Roman" panose="02020603050405020304" pitchFamily="18" charset="0"/>
              </a:rPr>
              <a:t>Pamatuojamas</a:t>
            </a:r>
            <a:r>
              <a:rPr lang="lt-LT" sz="2800" dirty="0">
                <a:solidFill>
                  <a:srgbClr val="000000"/>
                </a:solidFill>
                <a:effectLst/>
                <a:ea typeface="Times New Roman" panose="02020603050405020304" pitchFamily="18" charset="0"/>
                <a:cs typeface="Times New Roman" panose="02020603050405020304" pitchFamily="18" charset="0"/>
              </a:rPr>
              <a:t> </a:t>
            </a:r>
            <a:r>
              <a:rPr lang="lt-LT" sz="2800" i="1" dirty="0">
                <a:solidFill>
                  <a:srgbClr val="000000"/>
                </a:solidFill>
                <a:effectLst/>
                <a:ea typeface="Times New Roman" panose="02020603050405020304" pitchFamily="18" charset="0"/>
                <a:cs typeface="Times New Roman" panose="02020603050405020304" pitchFamily="18" charset="0"/>
              </a:rPr>
              <a:t>(angl. </a:t>
            </a:r>
            <a:r>
              <a:rPr lang="lt-LT" sz="2800" i="1" u="sng" dirty="0" err="1">
                <a:solidFill>
                  <a:srgbClr val="000000"/>
                </a:solidFill>
                <a:effectLst/>
                <a:ea typeface="Times New Roman" panose="02020603050405020304" pitchFamily="18" charset="0"/>
                <a:cs typeface="Times New Roman" panose="02020603050405020304" pitchFamily="18" charset="0"/>
              </a:rPr>
              <a:t>M</a:t>
            </a:r>
            <a:r>
              <a:rPr lang="lt-LT" sz="2800" i="1" dirty="0" err="1">
                <a:solidFill>
                  <a:srgbClr val="000000"/>
                </a:solidFill>
                <a:effectLst/>
                <a:ea typeface="Times New Roman" panose="02020603050405020304" pitchFamily="18" charset="0"/>
                <a:cs typeface="Times New Roman" panose="02020603050405020304" pitchFamily="18" charset="0"/>
              </a:rPr>
              <a:t>easurable</a:t>
            </a:r>
            <a:r>
              <a:rPr lang="lt-LT" sz="2800" i="1" dirty="0">
                <a:solidFill>
                  <a:srgbClr val="000000"/>
                </a:solidFill>
                <a:effectLst/>
                <a:ea typeface="Times New Roman" panose="02020603050405020304" pitchFamily="18" charset="0"/>
                <a:cs typeface="Times New Roman" panose="02020603050405020304" pitchFamily="18" charset="0"/>
              </a:rPr>
              <a:t>)</a:t>
            </a:r>
            <a:r>
              <a:rPr lang="lt-LT" sz="2800" dirty="0">
                <a:solidFill>
                  <a:srgbClr val="000000"/>
                </a:solidFill>
                <a:effectLst/>
                <a:ea typeface="Times New Roman" panose="02020603050405020304" pitchFamily="18" charset="0"/>
                <a:cs typeface="Times New Roman" panose="02020603050405020304" pitchFamily="18" charset="0"/>
              </a:rPr>
              <a:t> - reikia rodiklių, pagal kuriuos bus galima įvertinti, ar tikslas pasiektas; </a:t>
            </a:r>
            <a:endParaRPr lang="en-GB" sz="2800" dirty="0">
              <a:effectLst/>
              <a:ea typeface="Calibri" panose="020F0502020204030204" pitchFamily="34" charset="0"/>
              <a:cs typeface="Times New Roman" panose="02020603050405020304" pitchFamily="18" charset="0"/>
            </a:endParaRPr>
          </a:p>
          <a:p>
            <a:pPr marL="342900" lvl="0" indent="-342900" algn="just">
              <a:lnSpc>
                <a:spcPct val="107000"/>
              </a:lnSpc>
              <a:spcBef>
                <a:spcPts val="1200"/>
              </a:spcBef>
              <a:buFont typeface="+mj-lt"/>
              <a:buAutoNum type="arabicPeriod" startAt="3"/>
            </a:pPr>
            <a:r>
              <a:rPr lang="lt-LT" sz="2800" b="1" dirty="0">
                <a:solidFill>
                  <a:srgbClr val="000000"/>
                </a:solidFill>
                <a:effectLst/>
                <a:ea typeface="Times New Roman" panose="02020603050405020304" pitchFamily="18" charset="0"/>
                <a:cs typeface="Times New Roman" panose="02020603050405020304" pitchFamily="18" charset="0"/>
              </a:rPr>
              <a:t>Pasiekiamas </a:t>
            </a:r>
            <a:r>
              <a:rPr lang="lt-LT" sz="2800" i="1" dirty="0">
                <a:solidFill>
                  <a:srgbClr val="000000"/>
                </a:solidFill>
                <a:effectLst/>
                <a:ea typeface="Times New Roman" panose="02020603050405020304" pitchFamily="18" charset="0"/>
                <a:cs typeface="Times New Roman" panose="02020603050405020304" pitchFamily="18" charset="0"/>
              </a:rPr>
              <a:t>(angl. </a:t>
            </a:r>
            <a:r>
              <a:rPr lang="lt-LT" sz="2800" i="1" u="sng" dirty="0" err="1">
                <a:solidFill>
                  <a:srgbClr val="000000"/>
                </a:solidFill>
                <a:effectLst/>
                <a:ea typeface="Times New Roman" panose="02020603050405020304" pitchFamily="18" charset="0"/>
                <a:cs typeface="Times New Roman" panose="02020603050405020304" pitchFamily="18" charset="0"/>
              </a:rPr>
              <a:t>A</a:t>
            </a:r>
            <a:r>
              <a:rPr lang="lt-LT" sz="2800" i="1" dirty="0" err="1">
                <a:solidFill>
                  <a:srgbClr val="000000"/>
                </a:solidFill>
                <a:effectLst/>
                <a:ea typeface="Times New Roman" panose="02020603050405020304" pitchFamily="18" charset="0"/>
                <a:cs typeface="Times New Roman" panose="02020603050405020304" pitchFamily="18" charset="0"/>
              </a:rPr>
              <a:t>ttainable</a:t>
            </a:r>
            <a:r>
              <a:rPr lang="lt-LT" sz="2800" i="1" dirty="0">
                <a:solidFill>
                  <a:srgbClr val="000000"/>
                </a:solidFill>
                <a:effectLst/>
                <a:ea typeface="Times New Roman" panose="02020603050405020304" pitchFamily="18" charset="0"/>
                <a:cs typeface="Times New Roman" panose="02020603050405020304" pitchFamily="18" charset="0"/>
              </a:rPr>
              <a:t>)</a:t>
            </a:r>
            <a:r>
              <a:rPr lang="lt-LT" sz="2800" dirty="0">
                <a:solidFill>
                  <a:srgbClr val="000000"/>
                </a:solidFill>
                <a:effectLst/>
                <a:ea typeface="Times New Roman" panose="02020603050405020304" pitchFamily="18" charset="0"/>
                <a:cs typeface="Times New Roman" panose="02020603050405020304" pitchFamily="18" charset="0"/>
              </a:rPr>
              <a:t> - tikslas turi atitikti Tavo galimybes; </a:t>
            </a:r>
            <a:endParaRPr lang="en-GB" sz="2800" dirty="0">
              <a:effectLst/>
              <a:ea typeface="Calibri" panose="020F0502020204030204" pitchFamily="34" charset="0"/>
              <a:cs typeface="Times New Roman" panose="02020603050405020304" pitchFamily="18" charset="0"/>
            </a:endParaRPr>
          </a:p>
          <a:p>
            <a:pPr marL="342900" lvl="0" indent="-342900" algn="just">
              <a:lnSpc>
                <a:spcPct val="107000"/>
              </a:lnSpc>
              <a:spcBef>
                <a:spcPts val="1200"/>
              </a:spcBef>
              <a:buFont typeface="+mj-lt"/>
              <a:buAutoNum type="arabicPeriod" startAt="4"/>
            </a:pPr>
            <a:r>
              <a:rPr lang="lt-LT" sz="2800" b="1" dirty="0">
                <a:solidFill>
                  <a:srgbClr val="000000"/>
                </a:solidFill>
                <a:effectLst/>
                <a:ea typeface="Times New Roman" panose="02020603050405020304" pitchFamily="18" charset="0"/>
                <a:cs typeface="Times New Roman" panose="02020603050405020304" pitchFamily="18" charset="0"/>
              </a:rPr>
              <a:t>Prasmingas </a:t>
            </a:r>
            <a:r>
              <a:rPr lang="lt-LT" sz="2800" b="1" i="1" dirty="0">
                <a:solidFill>
                  <a:srgbClr val="000000"/>
                </a:solidFill>
                <a:effectLst/>
                <a:ea typeface="Times New Roman" panose="02020603050405020304" pitchFamily="18" charset="0"/>
                <a:cs typeface="Times New Roman" panose="02020603050405020304" pitchFamily="18" charset="0"/>
              </a:rPr>
              <a:t>(</a:t>
            </a:r>
            <a:r>
              <a:rPr lang="lt-LT" sz="2800" i="1" dirty="0">
                <a:solidFill>
                  <a:srgbClr val="000000"/>
                </a:solidFill>
                <a:effectLst/>
                <a:ea typeface="Times New Roman" panose="02020603050405020304" pitchFamily="18" charset="0"/>
                <a:cs typeface="Times New Roman" panose="02020603050405020304" pitchFamily="18" charset="0"/>
              </a:rPr>
              <a:t>angl. </a:t>
            </a:r>
            <a:r>
              <a:rPr lang="lt-LT" sz="2800" i="1" u="sng" dirty="0" err="1">
                <a:solidFill>
                  <a:srgbClr val="000000"/>
                </a:solidFill>
                <a:effectLst/>
                <a:ea typeface="Times New Roman" panose="02020603050405020304" pitchFamily="18" charset="0"/>
                <a:cs typeface="Times New Roman" panose="02020603050405020304" pitchFamily="18" charset="0"/>
              </a:rPr>
              <a:t>R</a:t>
            </a:r>
            <a:r>
              <a:rPr lang="lt-LT" sz="2800" i="1" dirty="0" err="1">
                <a:solidFill>
                  <a:srgbClr val="000000"/>
                </a:solidFill>
                <a:effectLst/>
                <a:ea typeface="Times New Roman" panose="02020603050405020304" pitchFamily="18" charset="0"/>
                <a:cs typeface="Times New Roman" panose="02020603050405020304" pitchFamily="18" charset="0"/>
              </a:rPr>
              <a:t>elevant</a:t>
            </a:r>
            <a:r>
              <a:rPr lang="lt-LT" sz="2800" i="1" dirty="0">
                <a:solidFill>
                  <a:srgbClr val="000000"/>
                </a:solidFill>
                <a:effectLst/>
                <a:ea typeface="Times New Roman" panose="02020603050405020304" pitchFamily="18" charset="0"/>
                <a:cs typeface="Times New Roman" panose="02020603050405020304" pitchFamily="18" charset="0"/>
              </a:rPr>
              <a:t>) </a:t>
            </a:r>
            <a:r>
              <a:rPr lang="lt-LT" sz="2800" dirty="0">
                <a:solidFill>
                  <a:srgbClr val="000000"/>
                </a:solidFill>
                <a:effectLst/>
                <a:ea typeface="Times New Roman" panose="02020603050405020304" pitchFamily="18" charset="0"/>
                <a:cs typeface="Times New Roman" panose="02020603050405020304" pitchFamily="18" charset="0"/>
              </a:rPr>
              <a:t>- tikslas turi atitikti Tavo vertybes, įsitikinimus, pomėgius; </a:t>
            </a:r>
            <a:endParaRPr lang="en-GB" sz="2800" dirty="0">
              <a:effectLst/>
              <a:ea typeface="Calibri" panose="020F0502020204030204" pitchFamily="34" charset="0"/>
              <a:cs typeface="Times New Roman" panose="02020603050405020304" pitchFamily="18" charset="0"/>
            </a:endParaRPr>
          </a:p>
          <a:p>
            <a:pPr marL="342900" lvl="0" indent="-342900" algn="just">
              <a:lnSpc>
                <a:spcPct val="107000"/>
              </a:lnSpc>
              <a:spcBef>
                <a:spcPts val="1200"/>
              </a:spcBef>
              <a:spcAft>
                <a:spcPts val="800"/>
              </a:spcAft>
              <a:buFont typeface="+mj-lt"/>
              <a:buAutoNum type="arabicPeriod" startAt="5"/>
            </a:pPr>
            <a:r>
              <a:rPr lang="lt-LT" sz="2800" b="1" dirty="0">
                <a:solidFill>
                  <a:srgbClr val="000000"/>
                </a:solidFill>
                <a:effectLst/>
                <a:ea typeface="Times New Roman" panose="02020603050405020304" pitchFamily="18" charset="0"/>
                <a:cs typeface="Times New Roman" panose="02020603050405020304" pitchFamily="18" charset="0"/>
              </a:rPr>
              <a:t>Apibrėžto laiko </a:t>
            </a:r>
            <a:r>
              <a:rPr lang="lt-LT" sz="2800" i="1" dirty="0">
                <a:solidFill>
                  <a:srgbClr val="000000"/>
                </a:solidFill>
                <a:effectLst/>
                <a:ea typeface="Times New Roman" panose="02020603050405020304" pitchFamily="18" charset="0"/>
                <a:cs typeface="Times New Roman" panose="02020603050405020304" pitchFamily="18" charset="0"/>
              </a:rPr>
              <a:t>(angl. </a:t>
            </a:r>
            <a:r>
              <a:rPr lang="lt-LT" sz="2800" i="1" u="sng" dirty="0">
                <a:solidFill>
                  <a:srgbClr val="000000"/>
                </a:solidFill>
                <a:effectLst/>
                <a:ea typeface="Times New Roman" panose="02020603050405020304" pitchFamily="18" charset="0"/>
                <a:cs typeface="Times New Roman" panose="02020603050405020304" pitchFamily="18" charset="0"/>
              </a:rPr>
              <a:t>T</a:t>
            </a:r>
            <a:r>
              <a:rPr lang="lt-LT" sz="2800" i="1" dirty="0">
                <a:solidFill>
                  <a:srgbClr val="000000"/>
                </a:solidFill>
                <a:effectLst/>
                <a:ea typeface="Times New Roman" panose="02020603050405020304" pitchFamily="18" charset="0"/>
                <a:cs typeface="Times New Roman" panose="02020603050405020304" pitchFamily="18" charset="0"/>
              </a:rPr>
              <a:t>ime-</a:t>
            </a:r>
            <a:r>
              <a:rPr lang="lt-LT" sz="2800" i="1" dirty="0" err="1">
                <a:solidFill>
                  <a:srgbClr val="000000"/>
                </a:solidFill>
                <a:effectLst/>
                <a:ea typeface="Times New Roman" panose="02020603050405020304" pitchFamily="18" charset="0"/>
                <a:cs typeface="Times New Roman" panose="02020603050405020304" pitchFamily="18" charset="0"/>
              </a:rPr>
              <a:t>bound</a:t>
            </a:r>
            <a:r>
              <a:rPr lang="lt-LT" sz="2800" i="1" dirty="0">
                <a:solidFill>
                  <a:srgbClr val="000000"/>
                </a:solidFill>
                <a:effectLst/>
                <a:ea typeface="Times New Roman" panose="02020603050405020304" pitchFamily="18" charset="0"/>
                <a:cs typeface="Times New Roman" panose="02020603050405020304" pitchFamily="18" charset="0"/>
              </a:rPr>
              <a:t>)</a:t>
            </a:r>
            <a:r>
              <a:rPr lang="lt-LT" sz="2800" dirty="0">
                <a:solidFill>
                  <a:srgbClr val="000000"/>
                </a:solidFill>
                <a:effectLst/>
                <a:ea typeface="Times New Roman" panose="02020603050405020304" pitchFamily="18" charset="0"/>
                <a:cs typeface="Times New Roman" panose="02020603050405020304" pitchFamily="18" charset="0"/>
              </a:rPr>
              <a:t> – turi būti aišku, iki kada įvykdysi savo tikslą. </a:t>
            </a:r>
            <a:endParaRPr lang="en-GB" sz="2800" dirty="0">
              <a:effectLst/>
              <a:ea typeface="Calibri" panose="020F0502020204030204" pitchFamily="34" charset="0"/>
              <a:cs typeface="Times New Roman" panose="02020603050405020304" pitchFamily="18" charset="0"/>
            </a:endParaRPr>
          </a:p>
        </p:txBody>
      </p:sp>
      <p:graphicFrame>
        <p:nvGraphicFramePr>
          <p:cNvPr id="5" name="Table 6">
            <a:extLst>
              <a:ext uri="{FF2B5EF4-FFF2-40B4-BE49-F238E27FC236}">
                <a16:creationId xmlns:a16="http://schemas.microsoft.com/office/drawing/2014/main" id="{D265A8A6-0461-4206-AEDD-1552C01E4646}"/>
              </a:ext>
            </a:extLst>
          </p:cNvPr>
          <p:cNvGraphicFramePr>
            <a:graphicFrameLocks noGrp="1"/>
          </p:cNvGraphicFramePr>
          <p:nvPr>
            <p:extLst>
              <p:ext uri="{D42A27DB-BD31-4B8C-83A1-F6EECF244321}">
                <p14:modId xmlns:p14="http://schemas.microsoft.com/office/powerpoint/2010/main" val="2423388020"/>
              </p:ext>
            </p:extLst>
          </p:nvPr>
        </p:nvGraphicFramePr>
        <p:xfrm>
          <a:off x="9144000" y="3472935"/>
          <a:ext cx="8703138" cy="6217920"/>
        </p:xfrm>
        <a:graphic>
          <a:graphicData uri="http://schemas.openxmlformats.org/drawingml/2006/table">
            <a:tbl>
              <a:tblPr firstRow="1" bandRow="1">
                <a:tableStyleId>{F5AB1C69-6EDB-4FF4-983F-18BD219EF322}</a:tableStyleId>
              </a:tblPr>
              <a:tblGrid>
                <a:gridCol w="4351569">
                  <a:extLst>
                    <a:ext uri="{9D8B030D-6E8A-4147-A177-3AD203B41FA5}">
                      <a16:colId xmlns:a16="http://schemas.microsoft.com/office/drawing/2014/main" val="2413784784"/>
                    </a:ext>
                  </a:extLst>
                </a:gridCol>
                <a:gridCol w="4351569">
                  <a:extLst>
                    <a:ext uri="{9D8B030D-6E8A-4147-A177-3AD203B41FA5}">
                      <a16:colId xmlns:a16="http://schemas.microsoft.com/office/drawing/2014/main" val="3156916651"/>
                    </a:ext>
                  </a:extLst>
                </a:gridCol>
              </a:tblGrid>
              <a:tr h="370840">
                <a:tc>
                  <a:txBody>
                    <a:bodyPr/>
                    <a:lstStyle/>
                    <a:p>
                      <a:r>
                        <a:rPr lang="lt-LT" sz="2400">
                          <a:solidFill>
                            <a:sysClr val="windowText" lastClr="000000"/>
                          </a:solidFill>
                        </a:rPr>
                        <a:t>Netinkamos tikslų formuluotės</a:t>
                      </a:r>
                      <a:endParaRPr lang="en-GB"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CB38D"/>
                    </a:solidFill>
                  </a:tcPr>
                </a:tc>
                <a:tc>
                  <a:txBody>
                    <a:bodyPr/>
                    <a:lstStyle/>
                    <a:p>
                      <a:r>
                        <a:rPr lang="lt-LT" sz="2400">
                          <a:solidFill>
                            <a:sysClr val="windowText" lastClr="000000"/>
                          </a:solidFill>
                        </a:rPr>
                        <a:t>Geros tikslų formuluotės</a:t>
                      </a:r>
                      <a:endParaRPr lang="en-GB"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CB38D"/>
                    </a:solidFill>
                  </a:tcPr>
                </a:tc>
                <a:extLst>
                  <a:ext uri="{0D108BD9-81ED-4DB2-BD59-A6C34878D82A}">
                    <a16:rowId xmlns:a16="http://schemas.microsoft.com/office/drawing/2014/main" val="2926273670"/>
                  </a:ext>
                </a:extLst>
              </a:tr>
              <a:tr h="370840">
                <a:tc>
                  <a:txBody>
                    <a:bodyPr/>
                    <a:lstStyle/>
                    <a:p>
                      <a:r>
                        <a:rPr lang="lt-LT" sz="2400"/>
                        <a:t>Noriu tapti geresniu žmogumi</a:t>
                      </a:r>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CB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400" kern="1200">
                          <a:solidFill>
                            <a:schemeClr val="dk1"/>
                          </a:solidFill>
                          <a:effectLst/>
                        </a:rPr>
                        <a:t>Tapsiu geresniu žmogumi, kai aplankysiu senelius bent kartą per dvi savaites, pradedant kitu pirmadieniu. </a:t>
                      </a:r>
                      <a:endParaRPr lang="en-GB" sz="2400" kern="1200">
                        <a:solidFill>
                          <a:schemeClr val="dk1"/>
                        </a:solidFill>
                        <a:effectLst/>
                      </a:endParaRPr>
                    </a:p>
                    <a:p>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CB8"/>
                    </a:solidFill>
                  </a:tcPr>
                </a:tc>
                <a:extLst>
                  <a:ext uri="{0D108BD9-81ED-4DB2-BD59-A6C34878D82A}">
                    <a16:rowId xmlns:a16="http://schemas.microsoft.com/office/drawing/2014/main" val="77682438"/>
                  </a:ext>
                </a:extLst>
              </a:tr>
              <a:tr h="370840">
                <a:tc>
                  <a:txBody>
                    <a:bodyPr/>
                    <a:lstStyle/>
                    <a:p>
                      <a:r>
                        <a:rPr lang="lt-LT" sz="2400"/>
                        <a:t>Noriu išmokti groti gitara</a:t>
                      </a:r>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CB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400" kern="1200">
                          <a:solidFill>
                            <a:schemeClr val="dk1"/>
                          </a:solidFill>
                          <a:effectLst/>
                        </a:rPr>
                        <a:t>Dvi valandas per savaitę mokysiuosi groti gitara žiūrėdamas gitaros pamokas YouTube ir iki Kalėdų šventės išmoksiu groti penkias dainas.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kern="120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CB8"/>
                    </a:solidFill>
                  </a:tcPr>
                </a:tc>
                <a:extLst>
                  <a:ext uri="{0D108BD9-81ED-4DB2-BD59-A6C34878D82A}">
                    <a16:rowId xmlns:a16="http://schemas.microsoft.com/office/drawing/2014/main" val="1013448848"/>
                  </a:ext>
                </a:extLst>
              </a:tr>
              <a:tr h="370840">
                <a:tc>
                  <a:txBody>
                    <a:bodyPr/>
                    <a:lstStyle/>
                    <a:p>
                      <a:r>
                        <a:rPr lang="lt-LT" sz="2400"/>
                        <a:t>Noriu savanoriauti</a:t>
                      </a:r>
                      <a:endParaRPr lang="en-GB"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CB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400" kern="1200">
                          <a:solidFill>
                            <a:schemeClr val="dk1"/>
                          </a:solidFill>
                          <a:effectLst/>
                        </a:rPr>
                        <a:t>Kovo–gegužės mėnesiais kiekvieną šeštadienį praleisiu dvi valandas savanoriaudamas gyvūnėlių prieglaudoje.</a:t>
                      </a:r>
                      <a:endParaRPr lang="en-GB" sz="2400" kern="120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CB8"/>
                    </a:solidFill>
                  </a:tcPr>
                </a:tc>
                <a:extLst>
                  <a:ext uri="{0D108BD9-81ED-4DB2-BD59-A6C34878D82A}">
                    <a16:rowId xmlns:a16="http://schemas.microsoft.com/office/drawing/2014/main" val="62979658"/>
                  </a:ext>
                </a:extLst>
              </a:tr>
            </a:tbl>
          </a:graphicData>
        </a:graphic>
      </p:graphicFrame>
    </p:spTree>
    <p:extLst>
      <p:ext uri="{BB962C8B-B14F-4D97-AF65-F5344CB8AC3E}">
        <p14:creationId xmlns:p14="http://schemas.microsoft.com/office/powerpoint/2010/main" val="2587679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EA2EBD96BBB24FA4B0973A05B979C9" ma:contentTypeVersion="2" ma:contentTypeDescription="Create a new document." ma:contentTypeScope="" ma:versionID="512da27f31e789fbbcafb7aec6f6b79c">
  <xsd:schema xmlns:xsd="http://www.w3.org/2001/XMLSchema" xmlns:xs="http://www.w3.org/2001/XMLSchema" xmlns:p="http://schemas.microsoft.com/office/2006/metadata/properties" xmlns:ns2="f2108914-daaa-4e24-8ccb-f59b7299d2f9" targetNamespace="http://schemas.microsoft.com/office/2006/metadata/properties" ma:root="true" ma:fieldsID="9d590a99f79652e39a45b119e2f9f346" ns2:_="">
    <xsd:import namespace="f2108914-daaa-4e24-8ccb-f59b7299d2f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108914-daaa-4e24-8ccb-f59b7299d2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000FAF-125C-40D0-9073-0A980867DC87}">
  <ds:schemaRefs>
    <ds:schemaRef ds:uri="7424beca-7f95-4f54-81af-ce45431614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40EEF82-E11B-47AF-A856-6D20EA92D6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108914-daaa-4e24-8ccb-f59b7299d2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EDE71C-DBBC-40BD-8081-E3DC43555F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3974</Words>
  <Application>Microsoft Office PowerPoint</Application>
  <PresentationFormat>Custom</PresentationFormat>
  <Paragraphs>254</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 Times New Roman ,serif</vt:lpstr>
      <vt:lpstr>Arial</vt:lpstr>
      <vt:lpstr>Calibri</vt:lpstr>
      <vt:lpstr>Symbol</vt:lpstr>
      <vt:lpstr>Times Neue Roman Italics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4K modelis</dc:title>
  <dc:creator>Gabija</dc:creator>
  <cp:lastModifiedBy>Gabija</cp:lastModifiedBy>
  <cp:revision>241</cp:revision>
  <dcterms:created xsi:type="dcterms:W3CDTF">2006-08-16T00:00:00Z</dcterms:created>
  <dcterms:modified xsi:type="dcterms:W3CDTF">2023-07-14T13:31:21Z</dcterms:modified>
  <dc:identifier>DAEIf6kPJW4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0x010100A1EA2EBD96BBB24FA4B0973A05B979C9</vt:lpwstr>
  </property>
</Properties>
</file>